
<file path=[Content_Types].xml><?xml version="1.0" encoding="utf-8"?>
<Types xmlns="http://schemas.openxmlformats.org/package/2006/content-types">
  <Default Extension="xml" ContentType="application/xml"/>
  <Default Extension="jpeg" ContentType="image/jpeg"/>
  <Default Extension="wav" ContentType="audio/wav"/>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5" r:id="rId58"/>
    <p:sldId id="316" r:id="rId59"/>
    <p:sldId id="317" r:id="rId60"/>
    <p:sldId id="318" r:id="rId61"/>
    <p:sldId id="319" r:id="rId62"/>
    <p:sldId id="320" r:id="rId63"/>
    <p:sldId id="321" r:id="rId64"/>
    <p:sldId id="345"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6" r:id="rId88"/>
    <p:sldId id="344" r:id="rId89"/>
  </p:sldIdLst>
  <p:sldSz cx="9144000" cy="6858000" type="screen4x3"/>
  <p:notesSz cx="6858000" cy="9144000"/>
  <p:custDataLst>
    <p:tags r:id="rId9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86C2"/>
    <a:srgbClr val="A0B5C4"/>
    <a:srgbClr val="003366"/>
    <a:srgbClr val="1F9A0A"/>
    <a:srgbClr val="019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06" autoAdjust="0"/>
    <p:restoredTop sz="62383" autoAdjust="0"/>
  </p:normalViewPr>
  <p:slideViewPr>
    <p:cSldViewPr>
      <p:cViewPr varScale="1">
        <p:scale>
          <a:sx n="42" d="100"/>
          <a:sy n="42" d="100"/>
        </p:scale>
        <p:origin x="1152" y="168"/>
      </p:cViewPr>
      <p:guideLst>
        <p:guide orient="horz" pos="2160"/>
        <p:guide pos="2880"/>
      </p:guideLst>
    </p:cSldViewPr>
  </p:slideViewPr>
  <p:outlineViewPr>
    <p:cViewPr>
      <p:scale>
        <a:sx n="33" d="100"/>
        <a:sy n="33" d="100"/>
      </p:scale>
      <p:origin x="42" y="1620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tags" Target="tags/tag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4890FA-84E4-4D6E-BD8C-A26F6B6944DD}" type="datetimeFigureOut">
              <a:rPr lang="en-GB" smtClean="0"/>
              <a:pPr/>
              <a:t>20/10/2015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6F9A57-430C-42ED-B8B9-D13D26B98519}" type="slidenum">
              <a:rPr lang="en-GB" smtClean="0"/>
              <a:pPr/>
              <a:t>‹#›</a:t>
            </a:fld>
            <a:endParaRPr lang="en-GB"/>
          </a:p>
        </p:txBody>
      </p:sp>
    </p:spTree>
    <p:extLst>
      <p:ext uri="{BB962C8B-B14F-4D97-AF65-F5344CB8AC3E}">
        <p14:creationId xmlns:p14="http://schemas.microsoft.com/office/powerpoint/2010/main" val="112791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3" Type="http://schemas.openxmlformats.org/officeDocument/2006/relationships/hyperlink" Target="http://en.wikipedia.org/wiki/Media_Gateway_Control_Protocol" TargetMode="External"/><Relationship Id="rId14" Type="http://schemas.openxmlformats.org/officeDocument/2006/relationships/hyperlink" Target="http://en.wikipedia.org/wiki/Network_News_Transfer_Protocol" TargetMode="External"/><Relationship Id="rId15" Type="http://schemas.openxmlformats.org/officeDocument/2006/relationships/hyperlink" Target="http://en.wikipedia.org/wiki/Border_Gateway_Protocol" TargetMode="External"/><Relationship Id="rId16" Type="http://schemas.openxmlformats.org/officeDocument/2006/relationships/hyperlink" Target="http://en.wikipedia.org/wiki/Open_Shortest_Path_First" TargetMode="External"/><Relationship Id="rId17" Type="http://schemas.openxmlformats.org/officeDocument/2006/relationships/hyperlink" Target="http://en.wikipedia.org/wiki/Network_Time_Protocol" TargetMode="External"/><Relationship Id="rId18" Type="http://schemas.openxmlformats.org/officeDocument/2006/relationships/hyperlink" Target="http://en.wikipedia.org/wiki/Post_Office_Protocol" TargetMode="External"/><Relationship Id="rId19" Type="http://schemas.openxmlformats.org/officeDocument/2006/relationships/hyperlink" Target="http://en.wikipedia.org/wiki/Remote_procedure_call" TargetMode="External"/><Relationship Id="rId50" Type="http://schemas.openxmlformats.org/officeDocument/2006/relationships/hyperlink" Target="http://en.wikipedia.org/wiki/Neighbor_Discovery_Protocol" TargetMode="External"/><Relationship Id="rId51" Type="http://schemas.openxmlformats.org/officeDocument/2006/relationships/hyperlink" Target="http://en.wikipedia.org/wiki/Tunneling_protocol" TargetMode="External"/><Relationship Id="rId52" Type="http://schemas.openxmlformats.org/officeDocument/2006/relationships/hyperlink" Target="http://en.wikipedia.org/wiki/Layer_2_Tunneling_Protocol" TargetMode="External"/><Relationship Id="rId53" Type="http://schemas.openxmlformats.org/officeDocument/2006/relationships/hyperlink" Target="http://en.wikipedia.org/wiki/Point-to-point_protocol" TargetMode="External"/><Relationship Id="rId54" Type="http://schemas.openxmlformats.org/officeDocument/2006/relationships/hyperlink" Target="http://en.wikipedia.org/wiki/Media_access_control" TargetMode="External"/><Relationship Id="rId55" Type="http://schemas.openxmlformats.org/officeDocument/2006/relationships/hyperlink" Target="http://en.wikipedia.org/wiki/Ethernet" TargetMode="External"/><Relationship Id="rId56" Type="http://schemas.openxmlformats.org/officeDocument/2006/relationships/hyperlink" Target="http://en.wikipedia.org/wiki/Digital_subscriber_line" TargetMode="External"/><Relationship Id="rId57" Type="http://schemas.openxmlformats.org/officeDocument/2006/relationships/hyperlink" Target="http://en.wikipedia.org/wiki/Integrated_Services_Digital_Network" TargetMode="External"/><Relationship Id="rId58" Type="http://schemas.openxmlformats.org/officeDocument/2006/relationships/hyperlink" Target="http://en.wikipedia.org/wiki/Fiber_Distributed_Data_Interface" TargetMode="External"/><Relationship Id="rId59" Type="http://schemas.openxmlformats.org/officeDocument/2006/relationships/hyperlink" Target="http://en.wikipedia.org/wiki/Category:Link_protocols" TargetMode="External"/><Relationship Id="rId40" Type="http://schemas.openxmlformats.org/officeDocument/2006/relationships/hyperlink" Target="http://en.wikipedia.org/wiki/IPv4" TargetMode="External"/><Relationship Id="rId41" Type="http://schemas.openxmlformats.org/officeDocument/2006/relationships/hyperlink" Target="http://en.wikipedia.org/wiki/IPv6" TargetMode="External"/><Relationship Id="rId42" Type="http://schemas.openxmlformats.org/officeDocument/2006/relationships/hyperlink" Target="http://en.wikipedia.org/wiki/Internet_Control_Message_Protocol" TargetMode="External"/><Relationship Id="rId43" Type="http://schemas.openxmlformats.org/officeDocument/2006/relationships/hyperlink" Target="http://en.wikipedia.org/wiki/ICMPv6" TargetMode="External"/><Relationship Id="rId44" Type="http://schemas.openxmlformats.org/officeDocument/2006/relationships/hyperlink" Target="http://en.wikipedia.org/wiki/Explicit_Congestion_Notification" TargetMode="External"/><Relationship Id="rId45" Type="http://schemas.openxmlformats.org/officeDocument/2006/relationships/hyperlink" Target="http://en.wikipedia.org/wiki/Internet_Group_Management_Protocol" TargetMode="External"/><Relationship Id="rId46" Type="http://schemas.openxmlformats.org/officeDocument/2006/relationships/hyperlink" Target="http://en.wikipedia.org/wiki/IPsec" TargetMode="External"/><Relationship Id="rId47" Type="http://schemas.openxmlformats.org/officeDocument/2006/relationships/hyperlink" Target="http://en.wikipedia.org/wiki/Category:Internet_layer_protocols" TargetMode="External"/><Relationship Id="rId48" Type="http://schemas.openxmlformats.org/officeDocument/2006/relationships/hyperlink" Target="http://en.wikipedia.org/wiki/Link_layer" TargetMode="External"/><Relationship Id="rId49" Type="http://schemas.openxmlformats.org/officeDocument/2006/relationships/hyperlink" Target="http://en.wikipedia.org/wiki/Address_Resolution_Protocol" TargetMode="External"/><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en.wikipedia.org/wiki/Internet_protocol_suite" TargetMode="External"/><Relationship Id="rId4" Type="http://schemas.openxmlformats.org/officeDocument/2006/relationships/hyperlink" Target="http://en.wikipedia.org/wiki/Application_layer" TargetMode="External"/><Relationship Id="rId5" Type="http://schemas.openxmlformats.org/officeDocument/2006/relationships/hyperlink" Target="http://en.wikipedia.org/wiki/Dynamic_Host_Configuration_Protocol" TargetMode="External"/><Relationship Id="rId6" Type="http://schemas.openxmlformats.org/officeDocument/2006/relationships/hyperlink" Target="http://en.wikipedia.org/wiki/DHCPv6" TargetMode="External"/><Relationship Id="rId7" Type="http://schemas.openxmlformats.org/officeDocument/2006/relationships/hyperlink" Target="http://en.wikipedia.org/wiki/Domain_Name_System" TargetMode="External"/><Relationship Id="rId8" Type="http://schemas.openxmlformats.org/officeDocument/2006/relationships/hyperlink" Target="http://en.wikipedia.org/wiki/File_Transfer_Protocol" TargetMode="External"/><Relationship Id="rId9" Type="http://schemas.openxmlformats.org/officeDocument/2006/relationships/hyperlink" Target="http://en.wikipedia.org/wiki/Hypertext_Transfer_Protocol" TargetMode="External"/><Relationship Id="rId30" Type="http://schemas.openxmlformats.org/officeDocument/2006/relationships/hyperlink" Target="http://en.wikipedia.org/wiki/Extensible_Messaging_and_Presence_Protocol" TargetMode="External"/><Relationship Id="rId31" Type="http://schemas.openxmlformats.org/officeDocument/2006/relationships/hyperlink" Target="http://en.wikipedia.org/wiki/Category:Application_layer_protocols" TargetMode="External"/><Relationship Id="rId32" Type="http://schemas.openxmlformats.org/officeDocument/2006/relationships/hyperlink" Target="http://en.wikipedia.org/wiki/Transport_layer" TargetMode="External"/><Relationship Id="rId33" Type="http://schemas.openxmlformats.org/officeDocument/2006/relationships/hyperlink" Target="http://en.wikipedia.org/wiki/Transmission_Control_Protocol" TargetMode="External"/><Relationship Id="rId34" Type="http://schemas.openxmlformats.org/officeDocument/2006/relationships/hyperlink" Target="http://en.wikipedia.org/wiki/User_Datagram_Protocol" TargetMode="External"/><Relationship Id="rId35" Type="http://schemas.openxmlformats.org/officeDocument/2006/relationships/hyperlink" Target="http://en.wikipedia.org/wiki/Datagram_Congestion_Control_Protocol" TargetMode="External"/><Relationship Id="rId36" Type="http://schemas.openxmlformats.org/officeDocument/2006/relationships/hyperlink" Target="http://en.wikipedia.org/wiki/Stream_Control_Transmission_Protocol" TargetMode="External"/><Relationship Id="rId37" Type="http://schemas.openxmlformats.org/officeDocument/2006/relationships/hyperlink" Target="http://en.wikipedia.org/wiki/Resource_Reservation_Protocol" TargetMode="External"/><Relationship Id="rId38" Type="http://schemas.openxmlformats.org/officeDocument/2006/relationships/hyperlink" Target="http://en.wikipedia.org/wiki/Category:Transport_layer_protocols" TargetMode="External"/><Relationship Id="rId39" Type="http://schemas.openxmlformats.org/officeDocument/2006/relationships/hyperlink" Target="http://en.wikipedia.org/wiki/Internet_layer" TargetMode="External"/><Relationship Id="rId20" Type="http://schemas.openxmlformats.org/officeDocument/2006/relationships/hyperlink" Target="http://en.wikipedia.org/wiki/Real-time_Transport_Protocol" TargetMode="External"/><Relationship Id="rId21" Type="http://schemas.openxmlformats.org/officeDocument/2006/relationships/hyperlink" Target="http://en.wikipedia.org/wiki/Real_Time_Streaming_Protocol" TargetMode="External"/><Relationship Id="rId22" Type="http://schemas.openxmlformats.org/officeDocument/2006/relationships/hyperlink" Target="http://en.wikipedia.org/wiki/Routing_Information_Protocol" TargetMode="External"/><Relationship Id="rId23" Type="http://schemas.openxmlformats.org/officeDocument/2006/relationships/hyperlink" Target="http://en.wikipedia.org/wiki/Session_Initiation_Protocol" TargetMode="External"/><Relationship Id="rId24" Type="http://schemas.openxmlformats.org/officeDocument/2006/relationships/hyperlink" Target="http://en.wikipedia.org/wiki/Simple_Mail_Transfer_Protocol" TargetMode="External"/><Relationship Id="rId25" Type="http://schemas.openxmlformats.org/officeDocument/2006/relationships/hyperlink" Target="http://en.wikipedia.org/wiki/Simple_Network_Management_Protocol" TargetMode="External"/><Relationship Id="rId26" Type="http://schemas.openxmlformats.org/officeDocument/2006/relationships/hyperlink" Target="http://en.wikipedia.org/wiki/SOCKS" TargetMode="External"/><Relationship Id="rId27" Type="http://schemas.openxmlformats.org/officeDocument/2006/relationships/hyperlink" Target="http://en.wikipedia.org/wiki/Secure_Shell" TargetMode="External"/><Relationship Id="rId28" Type="http://schemas.openxmlformats.org/officeDocument/2006/relationships/hyperlink" Target="http://en.wikipedia.org/wiki/Telnet" TargetMode="External"/><Relationship Id="rId29" Type="http://schemas.openxmlformats.org/officeDocument/2006/relationships/hyperlink" Target="http://en.wikipedia.org/wiki/Transport_Layer_Security" TargetMode="External"/><Relationship Id="rId10" Type="http://schemas.openxmlformats.org/officeDocument/2006/relationships/hyperlink" Target="http://en.wikipedia.org/wiki/Internet_Message_Access_Protocol" TargetMode="External"/><Relationship Id="rId11" Type="http://schemas.openxmlformats.org/officeDocument/2006/relationships/hyperlink" Target="http://en.wikipedia.org/wiki/Internet_Relay_Chat" TargetMode="External"/><Relationship Id="rId12" Type="http://schemas.openxmlformats.org/officeDocument/2006/relationships/hyperlink" Target="http://en.wikipedia.org/wiki/Lightweight_Directory_Access_Protoco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0" Type="http://schemas.openxmlformats.org/officeDocument/2006/relationships/hyperlink" Target="http://en.wikipedia.org/wiki/List_of_IP_protocol_numbers" TargetMode="External"/><Relationship Id="rId21" Type="http://schemas.openxmlformats.org/officeDocument/2006/relationships/hyperlink" Target="http://tools.ietf.org/html/rfc790" TargetMode="External"/><Relationship Id="rId22" Type="http://schemas.openxmlformats.org/officeDocument/2006/relationships/hyperlink" Target="http://en.wikipedia.org/wiki/IPv4_header_checksum" TargetMode="External"/><Relationship Id="rId23" Type="http://schemas.openxmlformats.org/officeDocument/2006/relationships/hyperlink" Target="http://en.wikipedia.org/wiki/Checksum" TargetMode="External"/><Relationship Id="rId24" Type="http://schemas.openxmlformats.org/officeDocument/2006/relationships/hyperlink" Target="http://en.wikipedia.org/wiki/User_Datagram_Protocol" TargetMode="External"/><Relationship Id="rId25" Type="http://schemas.openxmlformats.org/officeDocument/2006/relationships/hyperlink" Target="http://en.wikipedia.org/wiki/Transmission_Control_Protocol" TargetMode="External"/><Relationship Id="rId26" Type="http://schemas.openxmlformats.org/officeDocument/2006/relationships/hyperlink" Target="http://tools.ietf.org/html/rfc1071" TargetMode="External"/><Relationship Id="rId27" Type="http://schemas.openxmlformats.org/officeDocument/2006/relationships/hyperlink" Target="http://en.wikipedia.org/wiki/Ones'_complement" TargetMode="External"/><Relationship Id="rId28" Type="http://schemas.openxmlformats.org/officeDocument/2006/relationships/hyperlink" Target="http://en.wikipedia.org/wiki/IPv4_address" TargetMode="External"/><Relationship Id="rId29" Type="http://schemas.openxmlformats.org/officeDocument/2006/relationships/hyperlink" Target="http://en.wikipedia.org/wiki/Network_address_translation" TargetMode="External"/><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en.wikipedia.org/wiki/Word_(data_type)" TargetMode="External"/><Relationship Id="rId4" Type="http://schemas.openxmlformats.org/officeDocument/2006/relationships/hyperlink" Target="http://tools.ietf.org/html/rfc791" TargetMode="External"/><Relationship Id="rId5" Type="http://schemas.openxmlformats.org/officeDocument/2006/relationships/hyperlink" Target="http://en.wikipedia.org/wiki/Type_of_Service" TargetMode="External"/><Relationship Id="rId30" Type="http://schemas.openxmlformats.org/officeDocument/2006/relationships/hyperlink" Target="http://en.wikipedia.org/w/index.php?title=End_of_Options_List&amp;action=edit&amp;redlink=1" TargetMode="External"/><Relationship Id="rId31" Type="http://schemas.openxmlformats.org/officeDocument/2006/relationships/hyperlink" Target="http://en.wikipedia.org/wiki/Loose_Source_and_Record_Route" TargetMode="External"/><Relationship Id="rId32" Type="http://schemas.openxmlformats.org/officeDocument/2006/relationships/hyperlink" Target="http://en.wikipedia.org/wiki/Strict_Source_and_Record_Route" TargetMode="External"/><Relationship Id="rId9" Type="http://schemas.openxmlformats.org/officeDocument/2006/relationships/hyperlink" Target="http://tools.ietf.org/html/rfc3168" TargetMode="External"/><Relationship Id="rId6" Type="http://schemas.openxmlformats.org/officeDocument/2006/relationships/hyperlink" Target="http://tools.ietf.org/html/rfc2474" TargetMode="External"/><Relationship Id="rId7" Type="http://schemas.openxmlformats.org/officeDocument/2006/relationships/hyperlink" Target="http://en.wikipedia.org/wiki/Differentiated_services" TargetMode="External"/><Relationship Id="rId8" Type="http://schemas.openxmlformats.org/officeDocument/2006/relationships/hyperlink" Target="http://en.wikipedia.org/wiki/Voice_over_IP" TargetMode="External"/><Relationship Id="rId33" Type="http://schemas.openxmlformats.org/officeDocument/2006/relationships/hyperlink" Target="http://en.wikipedia.org/wiki/IPv4" TargetMode="External"/><Relationship Id="rId10" Type="http://schemas.openxmlformats.org/officeDocument/2006/relationships/hyperlink" Target="http://en.wikipedia.org/wiki/Network_congestion" TargetMode="External"/><Relationship Id="rId11" Type="http://schemas.openxmlformats.org/officeDocument/2006/relationships/hyperlink" Target="http://en.wikipedia.org/wiki/Subnetwork" TargetMode="External"/><Relationship Id="rId12" Type="http://schemas.openxmlformats.org/officeDocument/2006/relationships/hyperlink" Target="http://en.wikipedia.org/wiki/Path_MTU_Discovery" TargetMode="External"/><Relationship Id="rId13" Type="http://schemas.openxmlformats.org/officeDocument/2006/relationships/hyperlink" Target="http://en.wikipedia.org/wiki/Ping" TargetMode="External"/><Relationship Id="rId14" Type="http://schemas.openxmlformats.org/officeDocument/2006/relationships/hyperlink" Target="http://en.wikipedia.org/wiki/Traceroute" TargetMode="External"/><Relationship Id="rId15" Type="http://schemas.openxmlformats.org/officeDocument/2006/relationships/hyperlink" Target="http://en.wikipedia.org/wiki/Time_to_live" TargetMode="External"/><Relationship Id="rId16" Type="http://schemas.openxmlformats.org/officeDocument/2006/relationships/hyperlink" Target="http://en.wikipedia.org/wiki/Hop_count" TargetMode="External"/><Relationship Id="rId17" Type="http://schemas.openxmlformats.org/officeDocument/2006/relationships/hyperlink" Target="http://en.wikipedia.org/wiki/Router_(computing)" TargetMode="External"/><Relationship Id="rId18" Type="http://schemas.openxmlformats.org/officeDocument/2006/relationships/hyperlink" Target="http://en.wikipedia.org/wiki/ICMP_Time_Exceeded" TargetMode="External"/><Relationship Id="rId19" Type="http://schemas.openxmlformats.org/officeDocument/2006/relationships/hyperlink" Target="http://en.wikipedia.org/wiki/Internet_Assigned_Numbers_Authority"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6F9A57-430C-42ED-B8B9-D13D26B98519}" type="slidenum">
              <a:rPr lang="en-GB" smtClean="0"/>
              <a:pPr/>
              <a:t>1</a:t>
            </a:fld>
            <a:endParaRPr lang="en-GB"/>
          </a:p>
        </p:txBody>
      </p:sp>
    </p:spTree>
    <p:extLst>
      <p:ext uri="{BB962C8B-B14F-4D97-AF65-F5344CB8AC3E}">
        <p14:creationId xmlns:p14="http://schemas.microsoft.com/office/powerpoint/2010/main" val="29251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862013" y="327025"/>
            <a:ext cx="5110162" cy="3833813"/>
          </a:xfrm>
          <a:ln/>
        </p:spPr>
      </p:sp>
      <p:sp>
        <p:nvSpPr>
          <p:cNvPr id="26627"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a:lstStyle/>
          <a:p>
            <a:endParaRPr lang="en-US" smtClean="0"/>
          </a:p>
        </p:txBody>
      </p:sp>
    </p:spTree>
    <p:extLst>
      <p:ext uri="{BB962C8B-B14F-4D97-AF65-F5344CB8AC3E}">
        <p14:creationId xmlns:p14="http://schemas.microsoft.com/office/powerpoint/2010/main" val="463896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862013" y="327025"/>
            <a:ext cx="5110162" cy="3833813"/>
          </a:xfrm>
          <a:ln/>
        </p:spPr>
      </p:sp>
      <p:sp>
        <p:nvSpPr>
          <p:cNvPr id="27651"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a:lstStyle/>
          <a:p>
            <a:endParaRPr lang="en-US" smtClean="0"/>
          </a:p>
        </p:txBody>
      </p:sp>
    </p:spTree>
    <p:extLst>
      <p:ext uri="{BB962C8B-B14F-4D97-AF65-F5344CB8AC3E}">
        <p14:creationId xmlns:p14="http://schemas.microsoft.com/office/powerpoint/2010/main" val="3902752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12</a:t>
            </a:fld>
            <a:endParaRPr lang="en-US"/>
          </a:p>
        </p:txBody>
      </p:sp>
    </p:spTree>
    <p:extLst>
      <p:ext uri="{BB962C8B-B14F-4D97-AF65-F5344CB8AC3E}">
        <p14:creationId xmlns:p14="http://schemas.microsoft.com/office/powerpoint/2010/main" val="203808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13</a:t>
            </a:fld>
            <a:endParaRPr lang="en-US"/>
          </a:p>
        </p:txBody>
      </p:sp>
    </p:spTree>
    <p:extLst>
      <p:ext uri="{BB962C8B-B14F-4D97-AF65-F5344CB8AC3E}">
        <p14:creationId xmlns:p14="http://schemas.microsoft.com/office/powerpoint/2010/main" val="2652707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14</a:t>
            </a:fld>
            <a:endParaRPr lang="en-US"/>
          </a:p>
        </p:txBody>
      </p:sp>
    </p:spTree>
    <p:extLst>
      <p:ext uri="{BB962C8B-B14F-4D97-AF65-F5344CB8AC3E}">
        <p14:creationId xmlns:p14="http://schemas.microsoft.com/office/powerpoint/2010/main" val="1622827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15</a:t>
            </a:fld>
            <a:endParaRPr lang="en-US"/>
          </a:p>
        </p:txBody>
      </p:sp>
    </p:spTree>
    <p:extLst>
      <p:ext uri="{BB962C8B-B14F-4D97-AF65-F5344CB8AC3E}">
        <p14:creationId xmlns:p14="http://schemas.microsoft.com/office/powerpoint/2010/main" val="806037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16</a:t>
            </a:fld>
            <a:endParaRPr lang="en-US"/>
          </a:p>
        </p:txBody>
      </p:sp>
    </p:spTree>
    <p:extLst>
      <p:ext uri="{BB962C8B-B14F-4D97-AF65-F5344CB8AC3E}">
        <p14:creationId xmlns:p14="http://schemas.microsoft.com/office/powerpoint/2010/main" val="3156402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17</a:t>
            </a:fld>
            <a:endParaRPr lang="en-US"/>
          </a:p>
        </p:txBody>
      </p:sp>
    </p:spTree>
    <p:extLst>
      <p:ext uri="{BB962C8B-B14F-4D97-AF65-F5344CB8AC3E}">
        <p14:creationId xmlns:p14="http://schemas.microsoft.com/office/powerpoint/2010/main" val="861285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18</a:t>
            </a:fld>
            <a:endParaRPr lang="en-US"/>
          </a:p>
        </p:txBody>
      </p:sp>
    </p:spTree>
    <p:extLst>
      <p:ext uri="{BB962C8B-B14F-4D97-AF65-F5344CB8AC3E}">
        <p14:creationId xmlns:p14="http://schemas.microsoft.com/office/powerpoint/2010/main" val="940818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19</a:t>
            </a:fld>
            <a:endParaRPr lang="en-US"/>
          </a:p>
        </p:txBody>
      </p:sp>
    </p:spTree>
    <p:extLst>
      <p:ext uri="{BB962C8B-B14F-4D97-AF65-F5344CB8AC3E}">
        <p14:creationId xmlns:p14="http://schemas.microsoft.com/office/powerpoint/2010/main" val="2664671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1"/>
          <p:cNvSpPr>
            <a:spLocks noGrp="1" noChangeArrowheads="1"/>
          </p:cNvSpPr>
          <p:nvPr>
            <p:ph type="sldNum" sz="quarter" idx="5"/>
          </p:nvPr>
        </p:nvSpPr>
        <p:spPr>
          <a:noFill/>
        </p:spPr>
        <p:txBody>
          <a:bodyPr/>
          <a:lstStyle/>
          <a:p>
            <a:fld id="{BC693BEB-C11B-448A-A9E5-0A0F566BC3E4}" type="slidenum">
              <a:rPr lang="en-US" smtClean="0"/>
              <a:pPr/>
              <a:t>2</a:t>
            </a:fld>
            <a:endParaRPr lang="en-US" smtClean="0"/>
          </a:p>
        </p:txBody>
      </p:sp>
      <p:sp>
        <p:nvSpPr>
          <p:cNvPr id="22531" name="Rectangle 2"/>
          <p:cNvSpPr>
            <a:spLocks noGrp="1" noRot="1" noChangeAspect="1" noChangeArrowheads="1" noTextEdit="1"/>
          </p:cNvSpPr>
          <p:nvPr>
            <p:ph type="sldImg"/>
          </p:nvPr>
        </p:nvSpPr>
        <p:spPr>
          <a:xfrm>
            <a:off x="871538" y="327025"/>
            <a:ext cx="5111750" cy="3833813"/>
          </a:xfrm>
          <a:ln/>
        </p:spPr>
      </p:sp>
      <p:sp>
        <p:nvSpPr>
          <p:cNvPr id="22532"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lIns="87938" tIns="43969" rIns="87938" bIns="43969"/>
          <a:lstStyle/>
          <a:p>
            <a:pPr>
              <a:buFont typeface="Wingdings" pitchFamily="2" charset="2"/>
              <a:buNone/>
            </a:pPr>
            <a:r>
              <a:rPr lang="vi-VN" smtClean="0"/>
              <a:t>Giao thức Internet (IP) là giao thức truyền thông chính sử dụng cho các gói chuyển tiếp (còn được gọi là các gói tin mạng) qua một liên mạng bằng cách sử dụng giao thức Internet Suite.Chịu trách nhiệm về định tuyến các gói tin qua các biên giới mạng, nó là giao thức chính thiết lập Internet.</a:t>
            </a:r>
            <a:endParaRPr lang="en-US" smtClean="0"/>
          </a:p>
          <a:p>
            <a:pPr>
              <a:buFont typeface="Wingdings" pitchFamily="2" charset="2"/>
              <a:buNone/>
            </a:pPr>
            <a:endParaRPr lang="en-US" smtClean="0"/>
          </a:p>
        </p:txBody>
      </p:sp>
    </p:spTree>
    <p:extLst>
      <p:ext uri="{BB962C8B-B14F-4D97-AF65-F5344CB8AC3E}">
        <p14:creationId xmlns:p14="http://schemas.microsoft.com/office/powerpoint/2010/main" val="148290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20</a:t>
            </a:fld>
            <a:endParaRPr lang="en-US"/>
          </a:p>
        </p:txBody>
      </p:sp>
    </p:spTree>
    <p:extLst>
      <p:ext uri="{BB962C8B-B14F-4D97-AF65-F5344CB8AC3E}">
        <p14:creationId xmlns:p14="http://schemas.microsoft.com/office/powerpoint/2010/main" val="4051446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21</a:t>
            </a:fld>
            <a:endParaRPr lang="en-US"/>
          </a:p>
        </p:txBody>
      </p:sp>
    </p:spTree>
    <p:extLst>
      <p:ext uri="{BB962C8B-B14F-4D97-AF65-F5344CB8AC3E}">
        <p14:creationId xmlns:p14="http://schemas.microsoft.com/office/powerpoint/2010/main" val="4026300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22</a:t>
            </a:fld>
            <a:endParaRPr lang="en-US"/>
          </a:p>
        </p:txBody>
      </p:sp>
    </p:spTree>
    <p:extLst>
      <p:ext uri="{BB962C8B-B14F-4D97-AF65-F5344CB8AC3E}">
        <p14:creationId xmlns:p14="http://schemas.microsoft.com/office/powerpoint/2010/main" val="3876220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23</a:t>
            </a:fld>
            <a:endParaRPr lang="en-US"/>
          </a:p>
        </p:txBody>
      </p:sp>
    </p:spTree>
    <p:extLst>
      <p:ext uri="{BB962C8B-B14F-4D97-AF65-F5344CB8AC3E}">
        <p14:creationId xmlns:p14="http://schemas.microsoft.com/office/powerpoint/2010/main" val="4174812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11"/>
          <p:cNvSpPr>
            <a:spLocks noGrp="1" noChangeArrowheads="1"/>
          </p:cNvSpPr>
          <p:nvPr>
            <p:ph type="sldNum" sz="quarter" idx="5"/>
          </p:nvPr>
        </p:nvSpPr>
        <p:spPr>
          <a:noFill/>
        </p:spPr>
        <p:txBody>
          <a:bodyPr/>
          <a:lstStyle/>
          <a:p>
            <a:fld id="{309CED5F-19AD-41AC-AD4C-E13C3BED3654}" type="slidenum">
              <a:rPr lang="en-US" smtClean="0">
                <a:ea typeface="ＭＳ Ｐゴシック" charset="-128"/>
              </a:rPr>
              <a:pPr/>
              <a:t>24</a:t>
            </a:fld>
            <a:endParaRPr lang="en-US" smtClean="0">
              <a:ea typeface="ＭＳ Ｐゴシック" charset="-128"/>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xfrm>
            <a:off x="907724" y="4721865"/>
            <a:ext cx="4990166" cy="4472363"/>
          </a:xfrm>
          <a:noFill/>
          <a:ln/>
        </p:spPr>
        <p:txBody>
          <a:bodyPr lIns="93095" tIns="46548" rIns="93095" bIns="46548"/>
          <a:lstStyle/>
          <a:p>
            <a:endParaRPr lang="vi-VN" smtClean="0">
              <a:ea typeface="ＭＳ Ｐゴシック" charset="-128"/>
            </a:endParaRPr>
          </a:p>
        </p:txBody>
      </p:sp>
    </p:spTree>
    <p:extLst>
      <p:ext uri="{BB962C8B-B14F-4D97-AF65-F5344CB8AC3E}">
        <p14:creationId xmlns:p14="http://schemas.microsoft.com/office/powerpoint/2010/main" val="2444435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11"/>
          <p:cNvSpPr>
            <a:spLocks noGrp="1" noChangeArrowheads="1"/>
          </p:cNvSpPr>
          <p:nvPr>
            <p:ph type="sldNum" sz="quarter" idx="5"/>
          </p:nvPr>
        </p:nvSpPr>
        <p:spPr>
          <a:noFill/>
        </p:spPr>
        <p:txBody>
          <a:bodyPr/>
          <a:lstStyle/>
          <a:p>
            <a:fld id="{309CED5F-19AD-41AC-AD4C-E13C3BED3654}" type="slidenum">
              <a:rPr lang="en-US" smtClean="0">
                <a:ea typeface="ＭＳ Ｐゴシック" charset="-128"/>
              </a:rPr>
              <a:pPr/>
              <a:t>25</a:t>
            </a:fld>
            <a:endParaRPr lang="en-US" smtClean="0">
              <a:ea typeface="ＭＳ Ｐゴシック" charset="-128"/>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xfrm>
            <a:off x="907724" y="4721865"/>
            <a:ext cx="4990166" cy="4472363"/>
          </a:xfrm>
          <a:noFill/>
          <a:ln/>
        </p:spPr>
        <p:txBody>
          <a:bodyPr lIns="93095" tIns="46548" rIns="93095" bIns="46548"/>
          <a:lstStyle/>
          <a:p>
            <a:endParaRPr lang="vi-VN" smtClean="0">
              <a:ea typeface="ＭＳ Ｐゴシック" charset="-128"/>
            </a:endParaRPr>
          </a:p>
        </p:txBody>
      </p:sp>
    </p:spTree>
    <p:extLst>
      <p:ext uri="{BB962C8B-B14F-4D97-AF65-F5344CB8AC3E}">
        <p14:creationId xmlns:p14="http://schemas.microsoft.com/office/powerpoint/2010/main" val="27403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26</a:t>
            </a:fld>
            <a:endParaRPr lang="en-US"/>
          </a:p>
        </p:txBody>
      </p:sp>
    </p:spTree>
    <p:extLst>
      <p:ext uri="{BB962C8B-B14F-4D97-AF65-F5344CB8AC3E}">
        <p14:creationId xmlns:p14="http://schemas.microsoft.com/office/powerpoint/2010/main" val="3239500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1"/>
          <p:cNvSpPr>
            <a:spLocks noGrp="1" noChangeArrowheads="1"/>
          </p:cNvSpPr>
          <p:nvPr>
            <p:ph type="sldNum" sz="quarter" idx="5"/>
          </p:nvPr>
        </p:nvSpPr>
        <p:spPr>
          <a:noFill/>
        </p:spPr>
        <p:txBody>
          <a:bodyPr/>
          <a:lstStyle/>
          <a:p>
            <a:fld id="{1AD0F299-A82E-41A7-B564-18D51CDE50B3}" type="slidenum">
              <a:rPr lang="en-US" smtClean="0"/>
              <a:pPr/>
              <a:t>27</a:t>
            </a:fld>
            <a:endParaRPr lang="en-US" smtClean="0"/>
          </a:p>
        </p:txBody>
      </p:sp>
      <p:sp>
        <p:nvSpPr>
          <p:cNvPr id="23555" name="Rectangle 2"/>
          <p:cNvSpPr>
            <a:spLocks noGrp="1" noRot="1" noChangeAspect="1" noChangeArrowheads="1" noTextEdit="1"/>
          </p:cNvSpPr>
          <p:nvPr>
            <p:ph type="sldImg"/>
          </p:nvPr>
        </p:nvSpPr>
        <p:spPr>
          <a:xfrm>
            <a:off x="871538" y="327025"/>
            <a:ext cx="5111750" cy="3833813"/>
          </a:xfrm>
          <a:ln/>
        </p:spPr>
      </p:sp>
      <p:sp>
        <p:nvSpPr>
          <p:cNvPr id="23556"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lIns="87938" tIns="43969" rIns="87938" bIns="43969"/>
          <a:lstStyle/>
          <a:p>
            <a:r>
              <a:rPr lang="vi-VN" smtClean="0"/>
              <a:t>Một subnet mask</a:t>
            </a:r>
            <a:r>
              <a:rPr lang="en-US" smtClean="0"/>
              <a:t> </a:t>
            </a:r>
            <a:r>
              <a:rPr lang="vi-VN" smtClean="0"/>
              <a:t>là một IPv4 số đặc biệt, như 255.255.255.0, cùng với địa chỉ IP, cung cấp cho chúng t</a:t>
            </a:r>
            <a:r>
              <a:rPr lang="en-US" smtClean="0"/>
              <a:t>a</a:t>
            </a:r>
            <a:r>
              <a:rPr lang="vi-VN" smtClean="0"/>
              <a:t> địa chỉ mạng chính xác.</a:t>
            </a:r>
            <a:endParaRPr lang="en-US" b="1" smtClean="0"/>
          </a:p>
          <a:p>
            <a:r>
              <a:rPr lang="en-US" smtClean="0"/>
              <a:t>	</a:t>
            </a:r>
          </a:p>
        </p:txBody>
      </p:sp>
    </p:spTree>
    <p:extLst>
      <p:ext uri="{BB962C8B-B14F-4D97-AF65-F5344CB8AC3E}">
        <p14:creationId xmlns:p14="http://schemas.microsoft.com/office/powerpoint/2010/main" val="313506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862013" y="327025"/>
            <a:ext cx="5110162" cy="3833813"/>
          </a:xfrm>
          <a:ln/>
        </p:spPr>
      </p:sp>
      <p:sp>
        <p:nvSpPr>
          <p:cNvPr id="26627"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An address is useful when it not only identifies a device, but also includes location or area information</a:t>
            </a:r>
          </a:p>
          <a:p>
            <a:r>
              <a:rPr lang="en-US" sz="1200" smtClean="0"/>
              <a:t>Without a subnet mask, it's difficult or impossible to precisely</a:t>
            </a:r>
          </a:p>
          <a:p>
            <a:r>
              <a:rPr lang="en-US" sz="1200" smtClean="0"/>
              <a:t>locate a device on the internet just based on an IP address</a:t>
            </a:r>
          </a:p>
          <a:p>
            <a:endParaRPr lang="en-US" smtClean="0"/>
          </a:p>
        </p:txBody>
      </p:sp>
    </p:spTree>
    <p:extLst>
      <p:ext uri="{BB962C8B-B14F-4D97-AF65-F5344CB8AC3E}">
        <p14:creationId xmlns:p14="http://schemas.microsoft.com/office/powerpoint/2010/main" val="952436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a:spLocks noGrp="1" noChangeArrowheads="1"/>
          </p:cNvSpPr>
          <p:nvPr>
            <p:ph type="sldNum" sz="quarter" idx="5"/>
          </p:nvPr>
        </p:nvSpPr>
        <p:spPr>
          <a:noFill/>
        </p:spPr>
        <p:txBody>
          <a:bodyPr/>
          <a:lstStyle/>
          <a:p>
            <a:fld id="{BAA58787-01BF-4D1F-A530-E1A24676D67C}" type="slidenum">
              <a:rPr lang="en-US" smtClean="0"/>
              <a:pPr/>
              <a:t>29</a:t>
            </a:fld>
            <a:endParaRPr lang="en-US" smtClean="0"/>
          </a:p>
        </p:txBody>
      </p:sp>
      <p:sp>
        <p:nvSpPr>
          <p:cNvPr id="27651" name="Rectangle 2"/>
          <p:cNvSpPr>
            <a:spLocks noGrp="1" noRot="1" noChangeAspect="1" noChangeArrowheads="1" noTextEdit="1"/>
          </p:cNvSpPr>
          <p:nvPr>
            <p:ph type="sldImg"/>
          </p:nvPr>
        </p:nvSpPr>
        <p:spPr>
          <a:xfrm>
            <a:off x="871538" y="327025"/>
            <a:ext cx="5111750" cy="3833813"/>
          </a:xfrm>
          <a:ln/>
        </p:spPr>
      </p:sp>
      <p:sp>
        <p:nvSpPr>
          <p:cNvPr id="27652"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lIns="87938" tIns="43969" rIns="87938" bIns="43969"/>
          <a:lstStyle/>
          <a:p>
            <a:endParaRPr lang="en-US" b="1" smtClean="0"/>
          </a:p>
          <a:p>
            <a:r>
              <a:rPr lang="en-US" smtClean="0"/>
              <a:t>	</a:t>
            </a:r>
          </a:p>
        </p:txBody>
      </p:sp>
    </p:spTree>
    <p:extLst>
      <p:ext uri="{BB962C8B-B14F-4D97-AF65-F5344CB8AC3E}">
        <p14:creationId xmlns:p14="http://schemas.microsoft.com/office/powerpoint/2010/main" val="207929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1"/>
          <p:cNvSpPr>
            <a:spLocks noGrp="1" noChangeArrowheads="1"/>
          </p:cNvSpPr>
          <p:nvPr>
            <p:ph type="sldNum" sz="quarter" idx="5"/>
          </p:nvPr>
        </p:nvSpPr>
        <p:spPr>
          <a:noFill/>
        </p:spPr>
        <p:txBody>
          <a:bodyPr/>
          <a:lstStyle/>
          <a:p>
            <a:fld id="{BC693BEB-C11B-448A-A9E5-0A0F566BC3E4}" type="slidenum">
              <a:rPr lang="en-US" smtClean="0"/>
              <a:pPr/>
              <a:t>3</a:t>
            </a:fld>
            <a:endParaRPr lang="en-US" smtClean="0"/>
          </a:p>
        </p:txBody>
      </p:sp>
      <p:sp>
        <p:nvSpPr>
          <p:cNvPr id="22531" name="Rectangle 2"/>
          <p:cNvSpPr>
            <a:spLocks noGrp="1" noRot="1" noChangeAspect="1" noChangeArrowheads="1" noTextEdit="1"/>
          </p:cNvSpPr>
          <p:nvPr>
            <p:ph type="sldImg"/>
          </p:nvPr>
        </p:nvSpPr>
        <p:spPr>
          <a:xfrm>
            <a:off x="871538" y="327025"/>
            <a:ext cx="5111750" cy="3833813"/>
          </a:xfrm>
          <a:ln/>
        </p:spPr>
      </p:sp>
      <p:sp>
        <p:nvSpPr>
          <p:cNvPr id="22532"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lIns="87938" tIns="43969" rIns="87938" bIns="43969">
            <a:normAutofit fontScale="47500" lnSpcReduction="20000"/>
          </a:bodyPr>
          <a:lstStyle/>
          <a:p>
            <a:pPr>
              <a:buFontTx/>
              <a:buNone/>
            </a:pPr>
            <a:r>
              <a:rPr lang="en-US" smtClean="0"/>
              <a:t>1. </a:t>
            </a:r>
            <a:r>
              <a:rPr lang="en-US" smtClean="0">
                <a:solidFill>
                  <a:schemeClr val="tx2">
                    <a:lumMod val="75000"/>
                  </a:schemeClr>
                </a:solidFill>
              </a:rPr>
              <a:t>Internet Protocol Characteristics</a:t>
            </a:r>
            <a:endParaRPr lang="en-US" smtClean="0"/>
          </a:p>
          <a:p>
            <a:pPr>
              <a:buFont typeface="Wingdings" pitchFamily="2" charset="2"/>
              <a:buChar char="ü"/>
            </a:pPr>
            <a:r>
              <a:rPr lang="en-US" smtClean="0"/>
              <a:t>Hoạt động ở tầng mạng (L3) của mô hình OSI</a:t>
            </a:r>
          </a:p>
          <a:p>
            <a:pPr>
              <a:buFont typeface="Wingdings" pitchFamily="2" charset="2"/>
              <a:buChar char="ü"/>
            </a:pPr>
            <a:r>
              <a:rPr lang="en-US" smtClean="0"/>
              <a:t>Giao thức kết nối ngay</a:t>
            </a:r>
            <a:r>
              <a:rPr lang="en-US" baseline="0" smtClean="0"/>
              <a:t> lập tức</a:t>
            </a:r>
            <a:endParaRPr lang="en-US" smtClean="0"/>
          </a:p>
          <a:p>
            <a:pPr>
              <a:buFont typeface="Wingdings" pitchFamily="2" charset="2"/>
              <a:buChar char="ü"/>
            </a:pPr>
            <a:r>
              <a:rPr lang="en-US" smtClean="0"/>
              <a:t>Xử lý gói dữ liệu một cách độc lập</a:t>
            </a:r>
          </a:p>
          <a:p>
            <a:pPr>
              <a:buFont typeface="Wingdings" pitchFamily="2" charset="2"/>
              <a:buChar char="ü"/>
            </a:pPr>
            <a:r>
              <a:rPr lang="en-US" smtClean="0"/>
              <a:t>Phân cấp địa chỉ</a:t>
            </a:r>
          </a:p>
          <a:p>
            <a:pPr>
              <a:buFont typeface="Wingdings" pitchFamily="2" charset="2"/>
              <a:buChar char="ü"/>
            </a:pPr>
            <a:r>
              <a:rPr lang="en-US" smtClean="0"/>
              <a:t>Không có tính năng phục hồi dữ liệu</a:t>
            </a:r>
          </a:p>
          <a:p>
            <a:pPr>
              <a:buFont typeface="Wingdings" pitchFamily="2" charset="2"/>
              <a:buChar char="ü"/>
            </a:pPr>
            <a:r>
              <a:rPr lang="en-US" smtClean="0"/>
              <a:t>Nỗ lực phân phối tốt nhất</a:t>
            </a:r>
          </a:p>
          <a:p>
            <a:pPr>
              <a:buFont typeface="Wingdings" pitchFamily="2" charset="2"/>
              <a:buChar char="ü"/>
            </a:pPr>
            <a:endParaRPr lang="en-US" smtClean="0"/>
          </a:p>
          <a:p>
            <a:pPr>
              <a:buFont typeface="Wingdings" pitchFamily="2" charset="2"/>
              <a:buNone/>
            </a:pPr>
            <a:r>
              <a:rPr lang="en-US" smtClean="0"/>
              <a:t>Internet</a:t>
            </a:r>
            <a:r>
              <a:rPr lang="en-US" baseline="0" smtClean="0"/>
              <a:t> Protocol suite</a:t>
            </a:r>
          </a:p>
          <a:p>
            <a:r>
              <a:rPr lang="en-US" smtClean="0">
                <a:hlinkClick r:id="rId3" tooltip="Internet protocol suite"/>
              </a:rPr>
              <a:t>Internet protocol suite</a:t>
            </a:r>
            <a:r>
              <a:rPr lang="en-US" smtClean="0"/>
              <a:t> </a:t>
            </a:r>
          </a:p>
          <a:p>
            <a:r>
              <a:rPr lang="en-US" smtClean="0">
                <a:hlinkClick r:id="rId4" tooltip="Application layer"/>
              </a:rPr>
              <a:t>Application layer</a:t>
            </a:r>
            <a:endParaRPr lang="en-US" smtClean="0"/>
          </a:p>
          <a:p>
            <a:r>
              <a:rPr lang="en-US" smtClean="0"/>
              <a:t> </a:t>
            </a:r>
            <a:r>
              <a:rPr lang="en-US" smtClean="0">
                <a:hlinkClick r:id="rId5" tooltip="Dynamic Host Configuration Protocol"/>
              </a:rPr>
              <a:t>DHCP</a:t>
            </a:r>
            <a:endParaRPr lang="en-US" smtClean="0"/>
          </a:p>
          <a:p>
            <a:r>
              <a:rPr lang="en-US" smtClean="0">
                <a:hlinkClick r:id="rId6" tooltip="DHCPv6"/>
              </a:rPr>
              <a:t>DHCPv6</a:t>
            </a:r>
            <a:endParaRPr lang="en-US" smtClean="0"/>
          </a:p>
          <a:p>
            <a:r>
              <a:rPr lang="en-US" smtClean="0">
                <a:hlinkClick r:id="rId7" tooltip="Domain Name System"/>
              </a:rPr>
              <a:t>DNS</a:t>
            </a:r>
            <a:endParaRPr lang="en-US" smtClean="0"/>
          </a:p>
          <a:p>
            <a:r>
              <a:rPr lang="en-US" smtClean="0">
                <a:hlinkClick r:id="rId8" tooltip="File Transfer Protocol"/>
              </a:rPr>
              <a:t>FTP</a:t>
            </a:r>
            <a:endParaRPr lang="en-US" smtClean="0"/>
          </a:p>
          <a:p>
            <a:r>
              <a:rPr lang="en-US" smtClean="0">
                <a:hlinkClick r:id="rId9" tooltip="Hypertext Transfer Protocol"/>
              </a:rPr>
              <a:t>HTTP</a:t>
            </a:r>
            <a:endParaRPr lang="en-US" smtClean="0"/>
          </a:p>
          <a:p>
            <a:r>
              <a:rPr lang="en-US" smtClean="0">
                <a:hlinkClick r:id="rId10" tooltip="Internet Message Access Protocol"/>
              </a:rPr>
              <a:t>IMAP</a:t>
            </a:r>
            <a:endParaRPr lang="en-US" smtClean="0"/>
          </a:p>
          <a:p>
            <a:r>
              <a:rPr lang="en-US" smtClean="0">
                <a:hlinkClick r:id="rId11" tooltip="Internet Relay Chat"/>
              </a:rPr>
              <a:t>IRC</a:t>
            </a:r>
            <a:endParaRPr lang="en-US" smtClean="0"/>
          </a:p>
          <a:p>
            <a:r>
              <a:rPr lang="en-US" smtClean="0">
                <a:hlinkClick r:id="rId12" tooltip="Lightweight Directory Access Protocol"/>
              </a:rPr>
              <a:t>LDAP</a:t>
            </a:r>
            <a:endParaRPr lang="en-US" smtClean="0"/>
          </a:p>
          <a:p>
            <a:r>
              <a:rPr lang="en-US" smtClean="0">
                <a:hlinkClick r:id="rId13" tooltip="Media Gateway Control Protocol"/>
              </a:rPr>
              <a:t>MGCP</a:t>
            </a:r>
            <a:endParaRPr lang="en-US" smtClean="0"/>
          </a:p>
          <a:p>
            <a:r>
              <a:rPr lang="en-US" smtClean="0">
                <a:hlinkClick r:id="rId14" tooltip="Network News Transfer Protocol"/>
              </a:rPr>
              <a:t>NNTP</a:t>
            </a:r>
            <a:endParaRPr lang="en-US" smtClean="0"/>
          </a:p>
          <a:p>
            <a:r>
              <a:rPr lang="en-US" smtClean="0">
                <a:hlinkClick r:id="rId15" tooltip="Border Gateway Protocol"/>
              </a:rPr>
              <a:t>BGP</a:t>
            </a:r>
            <a:endParaRPr lang="en-US" smtClean="0"/>
          </a:p>
          <a:p>
            <a:r>
              <a:rPr lang="en-US" smtClean="0">
                <a:hlinkClick r:id="rId16" tooltip="Open Shortest Path First"/>
              </a:rPr>
              <a:t>OSPF</a:t>
            </a:r>
            <a:endParaRPr lang="en-US" smtClean="0"/>
          </a:p>
          <a:p>
            <a:r>
              <a:rPr lang="en-US" smtClean="0">
                <a:hlinkClick r:id="rId17" tooltip="Network Time Protocol"/>
              </a:rPr>
              <a:t>NTP</a:t>
            </a:r>
            <a:endParaRPr lang="en-US" smtClean="0"/>
          </a:p>
          <a:p>
            <a:r>
              <a:rPr lang="en-US" smtClean="0">
                <a:hlinkClick r:id="rId18" tooltip="Post Office Protocol"/>
              </a:rPr>
              <a:t>POP</a:t>
            </a:r>
            <a:endParaRPr lang="en-US" smtClean="0"/>
          </a:p>
          <a:p>
            <a:r>
              <a:rPr lang="en-US" smtClean="0">
                <a:hlinkClick r:id="rId19" tooltip="Remote procedure call"/>
              </a:rPr>
              <a:t>RPC</a:t>
            </a:r>
            <a:endParaRPr lang="en-US" smtClean="0"/>
          </a:p>
          <a:p>
            <a:r>
              <a:rPr lang="en-US" smtClean="0">
                <a:hlinkClick r:id="rId20" tooltip="Real-time Transport Protocol"/>
              </a:rPr>
              <a:t>RTP</a:t>
            </a:r>
            <a:endParaRPr lang="en-US" smtClean="0"/>
          </a:p>
          <a:p>
            <a:r>
              <a:rPr lang="en-US" smtClean="0">
                <a:hlinkClick r:id="rId21" tooltip="Real Time Streaming Protocol"/>
              </a:rPr>
              <a:t>RTSP</a:t>
            </a:r>
            <a:endParaRPr lang="en-US" smtClean="0"/>
          </a:p>
          <a:p>
            <a:r>
              <a:rPr lang="en-US" smtClean="0">
                <a:hlinkClick r:id="rId22" tooltip="Routing Information Protocol"/>
              </a:rPr>
              <a:t>RIP</a:t>
            </a:r>
            <a:endParaRPr lang="en-US" smtClean="0"/>
          </a:p>
          <a:p>
            <a:r>
              <a:rPr lang="en-US" smtClean="0">
                <a:hlinkClick r:id="rId23" tooltip="Session Initiation Protocol"/>
              </a:rPr>
              <a:t>SIP</a:t>
            </a:r>
            <a:endParaRPr lang="en-US" smtClean="0"/>
          </a:p>
          <a:p>
            <a:r>
              <a:rPr lang="en-US" smtClean="0">
                <a:hlinkClick r:id="rId24" tooltip="Simple Mail Transfer Protocol"/>
              </a:rPr>
              <a:t>SMTP</a:t>
            </a:r>
            <a:endParaRPr lang="en-US" smtClean="0"/>
          </a:p>
          <a:p>
            <a:r>
              <a:rPr lang="en-US" smtClean="0">
                <a:hlinkClick r:id="rId25" tooltip="Simple Network Management Protocol"/>
              </a:rPr>
              <a:t>SNMP</a:t>
            </a:r>
            <a:endParaRPr lang="en-US" smtClean="0"/>
          </a:p>
          <a:p>
            <a:r>
              <a:rPr lang="en-US" smtClean="0">
                <a:hlinkClick r:id="rId26" tooltip="SOCKS"/>
              </a:rPr>
              <a:t>SOCKS</a:t>
            </a:r>
            <a:endParaRPr lang="en-US" smtClean="0"/>
          </a:p>
          <a:p>
            <a:r>
              <a:rPr lang="en-US" smtClean="0">
                <a:hlinkClick r:id="rId27" tooltip="Secure Shell"/>
              </a:rPr>
              <a:t>SSH</a:t>
            </a:r>
            <a:endParaRPr lang="en-US" smtClean="0"/>
          </a:p>
          <a:p>
            <a:r>
              <a:rPr lang="en-US" smtClean="0">
                <a:hlinkClick r:id="rId28" tooltip="Telnet"/>
              </a:rPr>
              <a:t>Telnet</a:t>
            </a:r>
            <a:endParaRPr lang="en-US" smtClean="0"/>
          </a:p>
          <a:p>
            <a:r>
              <a:rPr lang="en-US" smtClean="0">
                <a:hlinkClick r:id="rId29" tooltip="Transport Layer Security"/>
              </a:rPr>
              <a:t>TLS/SSL</a:t>
            </a:r>
            <a:endParaRPr lang="en-US" smtClean="0"/>
          </a:p>
          <a:p>
            <a:r>
              <a:rPr lang="en-US" smtClean="0">
                <a:hlinkClick r:id="rId30" tooltip="Extensible Messaging and Presence Protocol"/>
              </a:rPr>
              <a:t>XMPP</a:t>
            </a:r>
            <a:endParaRPr lang="en-US" smtClean="0"/>
          </a:p>
          <a:p>
            <a:r>
              <a:rPr lang="en-US" smtClean="0">
                <a:hlinkClick r:id="rId31" tooltip="Category:Application layer protocols"/>
              </a:rPr>
              <a:t>(more)</a:t>
            </a:r>
            <a:endParaRPr lang="en-US" smtClean="0"/>
          </a:p>
          <a:p>
            <a:r>
              <a:rPr lang="en-US" smtClean="0">
                <a:hlinkClick r:id="rId32" tooltip="Transport layer"/>
              </a:rPr>
              <a:t>Transport layer</a:t>
            </a:r>
            <a:r>
              <a:rPr lang="en-US" smtClean="0"/>
              <a:t> </a:t>
            </a:r>
          </a:p>
          <a:p>
            <a:r>
              <a:rPr lang="en-US" smtClean="0">
                <a:hlinkClick r:id="rId33" tooltip="Transmission Control Protocol"/>
              </a:rPr>
              <a:t>TCP</a:t>
            </a:r>
            <a:endParaRPr lang="en-US" smtClean="0"/>
          </a:p>
          <a:p>
            <a:r>
              <a:rPr lang="en-US" smtClean="0">
                <a:hlinkClick r:id="rId34" tooltip="User Datagram Protocol"/>
              </a:rPr>
              <a:t>UDP</a:t>
            </a:r>
            <a:endParaRPr lang="en-US" smtClean="0"/>
          </a:p>
          <a:p>
            <a:r>
              <a:rPr lang="en-US" smtClean="0">
                <a:hlinkClick r:id="rId35" tooltip="Datagram Congestion Control Protocol"/>
              </a:rPr>
              <a:t>DCCP</a:t>
            </a:r>
            <a:endParaRPr lang="en-US" smtClean="0"/>
          </a:p>
          <a:p>
            <a:r>
              <a:rPr lang="en-US" smtClean="0">
                <a:hlinkClick r:id="rId36" tooltip="Stream Control Transmission Protocol"/>
              </a:rPr>
              <a:t>SCTP</a:t>
            </a:r>
            <a:endParaRPr lang="en-US" smtClean="0"/>
          </a:p>
          <a:p>
            <a:r>
              <a:rPr lang="en-US" smtClean="0">
                <a:hlinkClick r:id="rId37" tooltip="Resource Reservation Protocol"/>
              </a:rPr>
              <a:t>RSVP</a:t>
            </a:r>
            <a:endParaRPr lang="en-US" smtClean="0"/>
          </a:p>
          <a:p>
            <a:r>
              <a:rPr lang="en-US" smtClean="0">
                <a:hlinkClick r:id="rId38" tooltip="Category:Transport layer protocols"/>
              </a:rPr>
              <a:t>(more)</a:t>
            </a:r>
            <a:endParaRPr lang="en-US" smtClean="0"/>
          </a:p>
          <a:p>
            <a:r>
              <a:rPr lang="en-US" smtClean="0">
                <a:hlinkClick r:id="rId39" tooltip="Internet layer"/>
              </a:rPr>
              <a:t>Internet layer</a:t>
            </a:r>
            <a:r>
              <a:rPr lang="en-US" smtClean="0"/>
              <a:t> </a:t>
            </a:r>
          </a:p>
          <a:p>
            <a:r>
              <a:rPr lang="en-US" b="1" smtClean="0"/>
              <a:t>	IP</a:t>
            </a:r>
            <a:r>
              <a:rPr lang="en-US" smtClean="0"/>
              <a:t> </a:t>
            </a:r>
          </a:p>
          <a:p>
            <a:pPr lvl="1"/>
            <a:r>
              <a:rPr lang="en-US" smtClean="0">
                <a:hlinkClick r:id="rId40" tooltip="IPv4"/>
              </a:rPr>
              <a:t>IPv4</a:t>
            </a:r>
            <a:endParaRPr lang="en-US" smtClean="0"/>
          </a:p>
          <a:p>
            <a:pPr lvl="1"/>
            <a:r>
              <a:rPr lang="en-US" smtClean="0">
                <a:hlinkClick r:id="rId41" tooltip="IPv6"/>
              </a:rPr>
              <a:t>IPv6</a:t>
            </a:r>
            <a:endParaRPr lang="en-US" smtClean="0"/>
          </a:p>
          <a:p>
            <a:r>
              <a:rPr lang="en-US" smtClean="0">
                <a:hlinkClick r:id="rId42" tooltip="Internet Control Message Protocol"/>
              </a:rPr>
              <a:t>ICMP</a:t>
            </a:r>
            <a:endParaRPr lang="en-US" smtClean="0"/>
          </a:p>
          <a:p>
            <a:r>
              <a:rPr lang="en-US" smtClean="0">
                <a:hlinkClick r:id="rId43" tooltip="ICMPv6"/>
              </a:rPr>
              <a:t>ICMPv6</a:t>
            </a:r>
            <a:endParaRPr lang="en-US" smtClean="0"/>
          </a:p>
          <a:p>
            <a:r>
              <a:rPr lang="en-US" smtClean="0">
                <a:hlinkClick r:id="rId44" tooltip="Explicit Congestion Notification"/>
              </a:rPr>
              <a:t>ECN</a:t>
            </a:r>
            <a:endParaRPr lang="en-US" smtClean="0"/>
          </a:p>
          <a:p>
            <a:r>
              <a:rPr lang="en-US" smtClean="0">
                <a:hlinkClick r:id="rId45" tooltip="Internet Group Management Protocol"/>
              </a:rPr>
              <a:t>IGMP</a:t>
            </a:r>
            <a:endParaRPr lang="en-US" smtClean="0"/>
          </a:p>
          <a:p>
            <a:r>
              <a:rPr lang="en-US" smtClean="0">
                <a:hlinkClick r:id="rId46" tooltip="IPsec"/>
              </a:rPr>
              <a:t>IPsec</a:t>
            </a:r>
            <a:endParaRPr lang="en-US" smtClean="0"/>
          </a:p>
          <a:p>
            <a:r>
              <a:rPr lang="en-US" smtClean="0">
                <a:hlinkClick r:id="rId47" tooltip="Category:Internet layer protocols"/>
              </a:rPr>
              <a:t>(more)</a:t>
            </a:r>
            <a:endParaRPr lang="en-US" smtClean="0"/>
          </a:p>
          <a:p>
            <a:r>
              <a:rPr lang="en-US" smtClean="0">
                <a:hlinkClick r:id="rId48" tooltip="Link layer"/>
              </a:rPr>
              <a:t>Link layer</a:t>
            </a:r>
            <a:r>
              <a:rPr lang="en-US" smtClean="0"/>
              <a:t> </a:t>
            </a:r>
            <a:r>
              <a:rPr lang="en-US" smtClean="0">
                <a:hlinkClick r:id="rId49" tooltip="Address Resolution Protocol"/>
              </a:rPr>
              <a:t>ARP/InARP</a:t>
            </a:r>
            <a:endParaRPr lang="en-US" smtClean="0"/>
          </a:p>
          <a:p>
            <a:r>
              <a:rPr lang="en-US" smtClean="0">
                <a:hlinkClick r:id="rId50" tooltip="Neighbor Discovery Protocol"/>
              </a:rPr>
              <a:t>NDP</a:t>
            </a:r>
            <a:endParaRPr lang="en-US" smtClean="0"/>
          </a:p>
          <a:p>
            <a:r>
              <a:rPr lang="en-US" smtClean="0">
                <a:hlinkClick r:id="rId51" tooltip="Tunneling protocol"/>
              </a:rPr>
              <a:t>Tunnels</a:t>
            </a:r>
            <a:r>
              <a:rPr lang="en-US" smtClean="0"/>
              <a:t> </a:t>
            </a:r>
          </a:p>
          <a:p>
            <a:pPr lvl="1"/>
            <a:r>
              <a:rPr lang="en-US" smtClean="0">
                <a:hlinkClick r:id="rId52" tooltip="Layer 2 Tunneling Protocol"/>
              </a:rPr>
              <a:t>L2TP</a:t>
            </a:r>
            <a:endParaRPr lang="en-US" smtClean="0"/>
          </a:p>
          <a:p>
            <a:r>
              <a:rPr lang="en-US" smtClean="0">
                <a:hlinkClick r:id="rId53" tooltip="Point-to-point protocol"/>
              </a:rPr>
              <a:t>PPP</a:t>
            </a:r>
            <a:endParaRPr lang="en-US" smtClean="0"/>
          </a:p>
          <a:p>
            <a:r>
              <a:rPr lang="en-US" smtClean="0">
                <a:hlinkClick r:id="rId54" tooltip="Media access control"/>
              </a:rPr>
              <a:t>Media access control</a:t>
            </a:r>
            <a:r>
              <a:rPr lang="en-US" smtClean="0"/>
              <a:t> </a:t>
            </a:r>
          </a:p>
          <a:p>
            <a:pPr lvl="1"/>
            <a:r>
              <a:rPr lang="en-US" smtClean="0">
                <a:hlinkClick r:id="rId55" tooltip="Ethernet"/>
              </a:rPr>
              <a:t>Ethernet</a:t>
            </a:r>
            <a:endParaRPr lang="en-US" smtClean="0"/>
          </a:p>
          <a:p>
            <a:pPr lvl="1"/>
            <a:r>
              <a:rPr lang="en-US" smtClean="0">
                <a:hlinkClick r:id="rId56" tooltip="Digital subscriber line"/>
              </a:rPr>
              <a:t>DSL</a:t>
            </a:r>
            <a:endParaRPr lang="en-US" smtClean="0"/>
          </a:p>
          <a:p>
            <a:pPr lvl="1"/>
            <a:r>
              <a:rPr lang="en-US" smtClean="0">
                <a:hlinkClick r:id="rId57" tooltip="Integrated Services Digital Network"/>
              </a:rPr>
              <a:t>ISDN</a:t>
            </a:r>
            <a:endParaRPr lang="en-US" smtClean="0"/>
          </a:p>
          <a:p>
            <a:pPr lvl="1"/>
            <a:r>
              <a:rPr lang="en-US" smtClean="0">
                <a:hlinkClick r:id="rId58" tooltip="Fiber Distributed Data Interface"/>
              </a:rPr>
              <a:t>FDDI</a:t>
            </a:r>
            <a:endParaRPr lang="en-US" smtClean="0"/>
          </a:p>
          <a:p>
            <a:r>
              <a:rPr lang="en-US" smtClean="0">
                <a:hlinkClick r:id="rId59" tooltip="Category:Link protocols"/>
              </a:rPr>
              <a:t>(more)</a:t>
            </a:r>
            <a:endParaRPr lang="en-US" smtClean="0"/>
          </a:p>
          <a:p>
            <a:pPr>
              <a:buFont typeface="Wingdings" pitchFamily="2" charset="2"/>
              <a:buNone/>
            </a:pPr>
            <a:endParaRPr lang="en-US" smtClean="0"/>
          </a:p>
        </p:txBody>
      </p:sp>
    </p:spTree>
    <p:extLst>
      <p:ext uri="{BB962C8B-B14F-4D97-AF65-F5344CB8AC3E}">
        <p14:creationId xmlns:p14="http://schemas.microsoft.com/office/powerpoint/2010/main" val="2513406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30</a:t>
            </a:fld>
            <a:endParaRPr lang="en-US"/>
          </a:p>
        </p:txBody>
      </p:sp>
    </p:spTree>
    <p:extLst>
      <p:ext uri="{BB962C8B-B14F-4D97-AF65-F5344CB8AC3E}">
        <p14:creationId xmlns:p14="http://schemas.microsoft.com/office/powerpoint/2010/main" val="4210416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31</a:t>
            </a:fld>
            <a:endParaRPr lang="en-US"/>
          </a:p>
        </p:txBody>
      </p:sp>
    </p:spTree>
    <p:extLst>
      <p:ext uri="{BB962C8B-B14F-4D97-AF65-F5344CB8AC3E}">
        <p14:creationId xmlns:p14="http://schemas.microsoft.com/office/powerpoint/2010/main" val="2614421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32</a:t>
            </a:fld>
            <a:endParaRPr lang="en-US"/>
          </a:p>
        </p:txBody>
      </p:sp>
    </p:spTree>
    <p:extLst>
      <p:ext uri="{BB962C8B-B14F-4D97-AF65-F5344CB8AC3E}">
        <p14:creationId xmlns:p14="http://schemas.microsoft.com/office/powerpoint/2010/main" val="3416431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33</a:t>
            </a:fld>
            <a:endParaRPr lang="en-US"/>
          </a:p>
        </p:txBody>
      </p:sp>
    </p:spTree>
    <p:extLst>
      <p:ext uri="{BB962C8B-B14F-4D97-AF65-F5344CB8AC3E}">
        <p14:creationId xmlns:p14="http://schemas.microsoft.com/office/powerpoint/2010/main" val="692248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34</a:t>
            </a:fld>
            <a:endParaRPr lang="en-US"/>
          </a:p>
        </p:txBody>
      </p:sp>
    </p:spTree>
    <p:extLst>
      <p:ext uri="{BB962C8B-B14F-4D97-AF65-F5344CB8AC3E}">
        <p14:creationId xmlns:p14="http://schemas.microsoft.com/office/powerpoint/2010/main" val="4020510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35</a:t>
            </a:fld>
            <a:endParaRPr lang="en-US"/>
          </a:p>
        </p:txBody>
      </p:sp>
    </p:spTree>
    <p:extLst>
      <p:ext uri="{BB962C8B-B14F-4D97-AF65-F5344CB8AC3E}">
        <p14:creationId xmlns:p14="http://schemas.microsoft.com/office/powerpoint/2010/main" val="1642542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36</a:t>
            </a:fld>
            <a:endParaRPr lang="en-US"/>
          </a:p>
        </p:txBody>
      </p:sp>
    </p:spTree>
    <p:extLst>
      <p:ext uri="{BB962C8B-B14F-4D97-AF65-F5344CB8AC3E}">
        <p14:creationId xmlns:p14="http://schemas.microsoft.com/office/powerpoint/2010/main" val="160394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1"/>
          <p:cNvSpPr>
            <a:spLocks noGrp="1" noChangeArrowheads="1"/>
          </p:cNvSpPr>
          <p:nvPr>
            <p:ph type="sldNum" sz="quarter" idx="5"/>
          </p:nvPr>
        </p:nvSpPr>
        <p:spPr>
          <a:noFill/>
        </p:spPr>
        <p:txBody>
          <a:bodyPr/>
          <a:lstStyle/>
          <a:p>
            <a:fld id="{2520E932-1F85-4611-8A47-BF627795C16D}" type="slidenum">
              <a:rPr lang="en-US" smtClean="0">
                <a:ea typeface="ＭＳ Ｐゴシック" charset="-128"/>
              </a:rPr>
              <a:pPr/>
              <a:t>37</a:t>
            </a:fld>
            <a:endParaRPr lang="en-US" smtClean="0">
              <a:ea typeface="ＭＳ Ｐゴシック" charset="-128"/>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07724" y="4721865"/>
            <a:ext cx="4990166" cy="4472363"/>
          </a:xfrm>
          <a:noFill/>
          <a:ln/>
        </p:spPr>
        <p:txBody>
          <a:bodyPr lIns="93095" tIns="46548" rIns="93095" bIns="46548"/>
          <a:lstStyle/>
          <a:p>
            <a:endParaRPr lang="vi-VN" smtClean="0">
              <a:ea typeface="ＭＳ Ｐゴシック" charset="-128"/>
            </a:endParaRPr>
          </a:p>
        </p:txBody>
      </p:sp>
    </p:spTree>
    <p:extLst>
      <p:ext uri="{BB962C8B-B14F-4D97-AF65-F5344CB8AC3E}">
        <p14:creationId xmlns:p14="http://schemas.microsoft.com/office/powerpoint/2010/main" val="3769116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11"/>
          <p:cNvSpPr>
            <a:spLocks noGrp="1" noChangeArrowheads="1"/>
          </p:cNvSpPr>
          <p:nvPr>
            <p:ph type="sldNum" sz="quarter" idx="5"/>
          </p:nvPr>
        </p:nvSpPr>
        <p:spPr>
          <a:noFill/>
        </p:spPr>
        <p:txBody>
          <a:bodyPr/>
          <a:lstStyle/>
          <a:p>
            <a:fld id="{309CED5F-19AD-41AC-AD4C-E13C3BED3654}" type="slidenum">
              <a:rPr lang="en-US" smtClean="0">
                <a:ea typeface="ＭＳ Ｐゴシック" charset="-128"/>
              </a:rPr>
              <a:pPr/>
              <a:t>38</a:t>
            </a:fld>
            <a:endParaRPr lang="en-US" smtClean="0">
              <a:ea typeface="ＭＳ Ｐゴシック" charset="-128"/>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xfrm>
            <a:off x="907724" y="4721865"/>
            <a:ext cx="4990166" cy="4472363"/>
          </a:xfrm>
          <a:noFill/>
          <a:ln/>
        </p:spPr>
        <p:txBody>
          <a:bodyPr lIns="93095" tIns="46548" rIns="93095" bIns="46548"/>
          <a:lstStyle/>
          <a:p>
            <a:endParaRPr lang="vi-VN" smtClean="0">
              <a:ea typeface="ＭＳ Ｐゴシック" charset="-128"/>
            </a:endParaRPr>
          </a:p>
        </p:txBody>
      </p:sp>
    </p:spTree>
    <p:extLst>
      <p:ext uri="{BB962C8B-B14F-4D97-AF65-F5344CB8AC3E}">
        <p14:creationId xmlns:p14="http://schemas.microsoft.com/office/powerpoint/2010/main" val="3445873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6F9A57-430C-42ED-B8B9-D13D26B98519}" type="slidenum">
              <a:rPr lang="en-GB" smtClean="0"/>
              <a:pPr/>
              <a:t>39</a:t>
            </a:fld>
            <a:endParaRPr lang="en-GB"/>
          </a:p>
        </p:txBody>
      </p:sp>
    </p:spTree>
    <p:extLst>
      <p:ext uri="{BB962C8B-B14F-4D97-AF65-F5344CB8AC3E}">
        <p14:creationId xmlns:p14="http://schemas.microsoft.com/office/powerpoint/2010/main" val="1442914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1"/>
          <p:cNvSpPr>
            <a:spLocks noGrp="1" noChangeArrowheads="1"/>
          </p:cNvSpPr>
          <p:nvPr>
            <p:ph type="sldNum" sz="quarter" idx="5"/>
          </p:nvPr>
        </p:nvSpPr>
        <p:spPr>
          <a:noFill/>
        </p:spPr>
        <p:txBody>
          <a:bodyPr/>
          <a:lstStyle/>
          <a:p>
            <a:fld id="{1AD0F299-A82E-41A7-B564-18D51CDE50B3}" type="slidenum">
              <a:rPr lang="en-US" smtClean="0"/>
              <a:pPr/>
              <a:t>4</a:t>
            </a:fld>
            <a:endParaRPr lang="en-US" smtClean="0"/>
          </a:p>
        </p:txBody>
      </p:sp>
      <p:sp>
        <p:nvSpPr>
          <p:cNvPr id="23555" name="Rectangle 2"/>
          <p:cNvSpPr>
            <a:spLocks noGrp="1" noRot="1" noChangeAspect="1" noChangeArrowheads="1" noTextEdit="1"/>
          </p:cNvSpPr>
          <p:nvPr>
            <p:ph type="sldImg"/>
          </p:nvPr>
        </p:nvSpPr>
        <p:spPr>
          <a:xfrm>
            <a:off x="871538" y="327025"/>
            <a:ext cx="5111750" cy="3833813"/>
          </a:xfrm>
          <a:ln/>
        </p:spPr>
      </p:sp>
      <p:sp>
        <p:nvSpPr>
          <p:cNvPr id="23556"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lIns="87938" tIns="43969" rIns="87938" bIns="43969"/>
          <a:lstStyle/>
          <a:p>
            <a:r>
              <a:rPr lang="vi-VN" smtClean="0"/>
              <a:t>Một địa chỉ IP theo Internet Protocol Version 4 là một con số được gán cho một thiết bị cho phép các thiết bị khác trên mạng để xác định vị trí và đạt được nó.</a:t>
            </a:r>
            <a:endParaRPr lang="en-US" b="1" smtClean="0"/>
          </a:p>
          <a:p>
            <a:r>
              <a:rPr lang="en-US" smtClean="0"/>
              <a:t>	</a:t>
            </a:r>
          </a:p>
        </p:txBody>
      </p:sp>
    </p:spTree>
    <p:extLst>
      <p:ext uri="{BB962C8B-B14F-4D97-AF65-F5344CB8AC3E}">
        <p14:creationId xmlns:p14="http://schemas.microsoft.com/office/powerpoint/2010/main" val="1591648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a:spLocks noGrp="1" noChangeArrowheads="1"/>
          </p:cNvSpPr>
          <p:nvPr>
            <p:ph type="sldNum" sz="quarter" idx="5"/>
          </p:nvPr>
        </p:nvSpPr>
        <p:spPr>
          <a:noFill/>
        </p:spPr>
        <p:txBody>
          <a:bodyPr/>
          <a:lstStyle/>
          <a:p>
            <a:fld id="{BAA58787-01BF-4D1F-A530-E1A24676D67C}" type="slidenum">
              <a:rPr lang="en-US" smtClean="0"/>
              <a:pPr/>
              <a:t>40</a:t>
            </a:fld>
            <a:endParaRPr lang="en-US" smtClean="0"/>
          </a:p>
        </p:txBody>
      </p:sp>
      <p:sp>
        <p:nvSpPr>
          <p:cNvPr id="27651" name="Rectangle 2"/>
          <p:cNvSpPr>
            <a:spLocks noGrp="1" noRot="1" noChangeAspect="1" noChangeArrowheads="1" noTextEdit="1"/>
          </p:cNvSpPr>
          <p:nvPr>
            <p:ph type="sldImg"/>
          </p:nvPr>
        </p:nvSpPr>
        <p:spPr>
          <a:xfrm>
            <a:off x="871538" y="327025"/>
            <a:ext cx="5111750" cy="3833813"/>
          </a:xfrm>
          <a:ln/>
        </p:spPr>
      </p:sp>
      <p:sp>
        <p:nvSpPr>
          <p:cNvPr id="27652"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lIns="87938" tIns="43969" rIns="87938" bIns="43969"/>
          <a:lstStyle/>
          <a:p>
            <a:r>
              <a:rPr lang="vi-VN" smtClean="0"/>
              <a:t>nhỏ hơn mạng dễ dàng hơn để quản lý</a:t>
            </a:r>
            <a:br>
              <a:rPr lang="vi-VN" smtClean="0"/>
            </a:br>
            <a:r>
              <a:rPr lang="vi-VN" smtClean="0"/>
              <a:t>giao thông tổng thể được giảm</a:t>
            </a:r>
            <a:br>
              <a:rPr lang="vi-VN" smtClean="0"/>
            </a:br>
            <a:r>
              <a:rPr lang="vi-VN" smtClean="0"/>
              <a:t>bạn có thể dễ dàng áp dụng các chính sách an ninh mạng</a:t>
            </a:r>
            <a:endParaRPr lang="en-US" smtClean="0"/>
          </a:p>
        </p:txBody>
      </p:sp>
    </p:spTree>
    <p:extLst>
      <p:ext uri="{BB962C8B-B14F-4D97-AF65-F5344CB8AC3E}">
        <p14:creationId xmlns:p14="http://schemas.microsoft.com/office/powerpoint/2010/main" val="1393132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41</a:t>
            </a:fld>
            <a:endParaRPr lang="en-US"/>
          </a:p>
        </p:txBody>
      </p:sp>
    </p:spTree>
    <p:extLst>
      <p:ext uri="{BB962C8B-B14F-4D97-AF65-F5344CB8AC3E}">
        <p14:creationId xmlns:p14="http://schemas.microsoft.com/office/powerpoint/2010/main" val="19627921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42</a:t>
            </a:fld>
            <a:endParaRPr lang="en-US"/>
          </a:p>
        </p:txBody>
      </p:sp>
    </p:spTree>
    <p:extLst>
      <p:ext uri="{BB962C8B-B14F-4D97-AF65-F5344CB8AC3E}">
        <p14:creationId xmlns:p14="http://schemas.microsoft.com/office/powerpoint/2010/main" val="1926131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862013" y="327025"/>
            <a:ext cx="5110162" cy="3833813"/>
          </a:xfrm>
          <a:ln/>
        </p:spPr>
      </p:sp>
      <p:sp>
        <p:nvSpPr>
          <p:cNvPr id="29699"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a:lstStyle/>
          <a:p>
            <a:endParaRPr lang="en-US" smtClean="0"/>
          </a:p>
        </p:txBody>
      </p:sp>
    </p:spTree>
    <p:extLst>
      <p:ext uri="{BB962C8B-B14F-4D97-AF65-F5344CB8AC3E}">
        <p14:creationId xmlns:p14="http://schemas.microsoft.com/office/powerpoint/2010/main" val="2804260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862013" y="327025"/>
            <a:ext cx="5110162" cy="3833813"/>
          </a:xfrm>
          <a:ln/>
        </p:spPr>
      </p:sp>
      <p:sp>
        <p:nvSpPr>
          <p:cNvPr id="30723"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a:lstStyle/>
          <a:p>
            <a:endParaRPr lang="en-US" smtClean="0"/>
          </a:p>
        </p:txBody>
      </p:sp>
    </p:spTree>
    <p:extLst>
      <p:ext uri="{BB962C8B-B14F-4D97-AF65-F5344CB8AC3E}">
        <p14:creationId xmlns:p14="http://schemas.microsoft.com/office/powerpoint/2010/main" val="1460595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862013" y="327025"/>
            <a:ext cx="5110162" cy="3833813"/>
          </a:xfrm>
          <a:ln/>
        </p:spPr>
      </p:sp>
      <p:sp>
        <p:nvSpPr>
          <p:cNvPr id="31747"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a:lstStyle/>
          <a:p>
            <a:endParaRPr lang="en-US" smtClean="0"/>
          </a:p>
        </p:txBody>
      </p:sp>
    </p:spTree>
    <p:extLst>
      <p:ext uri="{BB962C8B-B14F-4D97-AF65-F5344CB8AC3E}">
        <p14:creationId xmlns:p14="http://schemas.microsoft.com/office/powerpoint/2010/main" val="4236930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46</a:t>
            </a:fld>
            <a:endParaRPr lang="en-US"/>
          </a:p>
        </p:txBody>
      </p:sp>
    </p:spTree>
    <p:extLst>
      <p:ext uri="{BB962C8B-B14F-4D97-AF65-F5344CB8AC3E}">
        <p14:creationId xmlns:p14="http://schemas.microsoft.com/office/powerpoint/2010/main" val="1805236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47</a:t>
            </a:fld>
            <a:endParaRPr lang="en-US"/>
          </a:p>
        </p:txBody>
      </p:sp>
    </p:spTree>
    <p:extLst>
      <p:ext uri="{BB962C8B-B14F-4D97-AF65-F5344CB8AC3E}">
        <p14:creationId xmlns:p14="http://schemas.microsoft.com/office/powerpoint/2010/main" val="1370326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48</a:t>
            </a:fld>
            <a:endParaRPr lang="en-US"/>
          </a:p>
        </p:txBody>
      </p:sp>
    </p:spTree>
    <p:extLst>
      <p:ext uri="{BB962C8B-B14F-4D97-AF65-F5344CB8AC3E}">
        <p14:creationId xmlns:p14="http://schemas.microsoft.com/office/powerpoint/2010/main" val="2721579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49</a:t>
            </a:fld>
            <a:endParaRPr lang="en-US"/>
          </a:p>
        </p:txBody>
      </p:sp>
    </p:spTree>
    <p:extLst>
      <p:ext uri="{BB962C8B-B14F-4D97-AF65-F5344CB8AC3E}">
        <p14:creationId xmlns:p14="http://schemas.microsoft.com/office/powerpoint/2010/main" val="1128811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1"/>
          <p:cNvSpPr>
            <a:spLocks noGrp="1" noChangeArrowheads="1"/>
          </p:cNvSpPr>
          <p:nvPr>
            <p:ph type="sldNum" sz="quarter" idx="5"/>
          </p:nvPr>
        </p:nvSpPr>
        <p:spPr>
          <a:noFill/>
        </p:spPr>
        <p:txBody>
          <a:bodyPr/>
          <a:lstStyle/>
          <a:p>
            <a:fld id="{1AD0F299-A82E-41A7-B564-18D51CDE50B3}" type="slidenum">
              <a:rPr lang="en-US" smtClean="0"/>
              <a:pPr/>
              <a:t>5</a:t>
            </a:fld>
            <a:endParaRPr lang="en-US" smtClean="0"/>
          </a:p>
        </p:txBody>
      </p:sp>
      <p:sp>
        <p:nvSpPr>
          <p:cNvPr id="23555" name="Rectangle 2"/>
          <p:cNvSpPr>
            <a:spLocks noGrp="1" noRot="1" noChangeAspect="1" noChangeArrowheads="1" noTextEdit="1"/>
          </p:cNvSpPr>
          <p:nvPr>
            <p:ph type="sldImg"/>
          </p:nvPr>
        </p:nvSpPr>
        <p:spPr>
          <a:xfrm>
            <a:off x="871538" y="327025"/>
            <a:ext cx="5111750" cy="3833813"/>
          </a:xfrm>
          <a:ln/>
        </p:spPr>
      </p:sp>
      <p:sp>
        <p:nvSpPr>
          <p:cNvPr id="23556"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lIns="87938" tIns="43969" rIns="87938" bIns="43969"/>
          <a:lstStyle/>
          <a:p>
            <a:endParaRPr lang="en-US" smtClean="0"/>
          </a:p>
        </p:txBody>
      </p:sp>
    </p:spTree>
    <p:extLst>
      <p:ext uri="{BB962C8B-B14F-4D97-AF65-F5344CB8AC3E}">
        <p14:creationId xmlns:p14="http://schemas.microsoft.com/office/powerpoint/2010/main" val="1332089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a:spLocks noGrp="1" noChangeArrowheads="1"/>
          </p:cNvSpPr>
          <p:nvPr>
            <p:ph type="sldNum" sz="quarter" idx="5"/>
          </p:nvPr>
        </p:nvSpPr>
        <p:spPr>
          <a:noFill/>
        </p:spPr>
        <p:txBody>
          <a:bodyPr/>
          <a:lstStyle/>
          <a:p>
            <a:fld id="{BAA58787-01BF-4D1F-A530-E1A24676D67C}" type="slidenum">
              <a:rPr lang="en-US" smtClean="0"/>
              <a:pPr/>
              <a:t>50</a:t>
            </a:fld>
            <a:endParaRPr lang="en-US" smtClean="0"/>
          </a:p>
        </p:txBody>
      </p:sp>
      <p:sp>
        <p:nvSpPr>
          <p:cNvPr id="27651" name="Rectangle 2"/>
          <p:cNvSpPr>
            <a:spLocks noGrp="1" noRot="1" noChangeAspect="1" noChangeArrowheads="1" noTextEdit="1"/>
          </p:cNvSpPr>
          <p:nvPr>
            <p:ph type="sldImg"/>
          </p:nvPr>
        </p:nvSpPr>
        <p:spPr>
          <a:xfrm>
            <a:off x="871538" y="327025"/>
            <a:ext cx="5111750" cy="3833813"/>
          </a:xfrm>
          <a:ln/>
        </p:spPr>
      </p:sp>
      <p:sp>
        <p:nvSpPr>
          <p:cNvPr id="27652"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lIns="87938" tIns="43969" rIns="87938" bIns="43969"/>
          <a:lstStyle/>
          <a:p>
            <a:endParaRPr lang="en-US" b="1" smtClean="0"/>
          </a:p>
          <a:p>
            <a:r>
              <a:rPr lang="en-US" smtClean="0"/>
              <a:t>	</a:t>
            </a:r>
          </a:p>
        </p:txBody>
      </p:sp>
    </p:spTree>
    <p:extLst>
      <p:ext uri="{BB962C8B-B14F-4D97-AF65-F5344CB8AC3E}">
        <p14:creationId xmlns:p14="http://schemas.microsoft.com/office/powerpoint/2010/main" val="3317468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vi-VN" smtClean="0"/>
              <a:t>Thủ tục thực hiện Subnets</a:t>
            </a:r>
            <a:endParaRPr lang="en-US" smtClean="0"/>
          </a:p>
          <a:p>
            <a:r>
              <a:rPr lang="vi-VN" smtClean="0"/>
              <a:t>xác định địa chỉ ip của cơ quan đăng ký giao</a:t>
            </a:r>
            <a:br>
              <a:rPr lang="vi-VN" smtClean="0"/>
            </a:br>
            <a:r>
              <a:rPr lang="vi-VN" smtClean="0"/>
              <a:t>dựa trên cơ cấu tổ chức và hành chính, xác định số lượng mạng con yêu cầu</a:t>
            </a:r>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51</a:t>
            </a:fld>
            <a:endParaRPr lang="en-US"/>
          </a:p>
        </p:txBody>
      </p:sp>
    </p:spTree>
    <p:extLst>
      <p:ext uri="{BB962C8B-B14F-4D97-AF65-F5344CB8AC3E}">
        <p14:creationId xmlns:p14="http://schemas.microsoft.com/office/powerpoint/2010/main" val="456459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8 bước</a:t>
            </a:r>
            <a:r>
              <a:rPr lang="en-US" baseline="0" smtClean="0"/>
              <a:t> để chia subnet</a:t>
            </a:r>
          </a:p>
          <a:p>
            <a:pPr marL="228600" indent="-228600">
              <a:buAutoNum type="arabicPeriod"/>
            </a:pPr>
            <a:r>
              <a:rPr lang="en-US" baseline="0" smtClean="0"/>
              <a:t>Viết địa chỉ dưới dạng nhị phân</a:t>
            </a:r>
          </a:p>
          <a:p>
            <a:pPr marL="228600" indent="-228600">
              <a:buAutoNum type="arabicPeriod"/>
            </a:pPr>
            <a:r>
              <a:rPr lang="en-US" baseline="0" smtClean="0"/>
              <a:t>Viêt subnet mask dưới dạng nhị phân</a:t>
            </a:r>
          </a:p>
          <a:p>
            <a:pPr marL="228600" indent="-228600">
              <a:buAutoNum type="arabicPeriod"/>
            </a:pPr>
            <a:r>
              <a:rPr lang="en-US" baseline="0" smtClean="0"/>
              <a:t>Kẻ đường phân cách octet và mask có IP cho mượn</a:t>
            </a:r>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52</a:t>
            </a:fld>
            <a:endParaRPr lang="en-US"/>
          </a:p>
        </p:txBody>
      </p:sp>
    </p:spTree>
    <p:extLst>
      <p:ext uri="{BB962C8B-B14F-4D97-AF65-F5344CB8AC3E}">
        <p14:creationId xmlns:p14="http://schemas.microsoft.com/office/powerpoint/2010/main" val="264858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4. </a:t>
            </a:r>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53</a:t>
            </a:fld>
            <a:endParaRPr lang="en-US"/>
          </a:p>
        </p:txBody>
      </p:sp>
    </p:spTree>
    <p:extLst>
      <p:ext uri="{BB962C8B-B14F-4D97-AF65-F5344CB8AC3E}">
        <p14:creationId xmlns:p14="http://schemas.microsoft.com/office/powerpoint/2010/main" val="1917231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54</a:t>
            </a:fld>
            <a:endParaRPr lang="en-US"/>
          </a:p>
        </p:txBody>
      </p:sp>
    </p:spTree>
    <p:extLst>
      <p:ext uri="{BB962C8B-B14F-4D97-AF65-F5344CB8AC3E}">
        <p14:creationId xmlns:p14="http://schemas.microsoft.com/office/powerpoint/2010/main" val="14179076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55</a:t>
            </a:fld>
            <a:endParaRPr lang="en-US"/>
          </a:p>
        </p:txBody>
      </p:sp>
    </p:spTree>
    <p:extLst>
      <p:ext uri="{BB962C8B-B14F-4D97-AF65-F5344CB8AC3E}">
        <p14:creationId xmlns:p14="http://schemas.microsoft.com/office/powerpoint/2010/main" val="2474153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56</a:t>
            </a:fld>
            <a:endParaRPr lang="en-US"/>
          </a:p>
        </p:txBody>
      </p:sp>
    </p:spTree>
    <p:extLst>
      <p:ext uri="{BB962C8B-B14F-4D97-AF65-F5344CB8AC3E}">
        <p14:creationId xmlns:p14="http://schemas.microsoft.com/office/powerpoint/2010/main" val="4117619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1"/>
          <p:cNvSpPr>
            <a:spLocks noGrp="1" noChangeArrowheads="1"/>
          </p:cNvSpPr>
          <p:nvPr>
            <p:ph type="sldNum" sz="quarter" idx="5"/>
          </p:nvPr>
        </p:nvSpPr>
        <p:spPr>
          <a:noFill/>
        </p:spPr>
        <p:txBody>
          <a:bodyPr/>
          <a:lstStyle/>
          <a:p>
            <a:fld id="{2CD8800C-1D15-4860-B617-2EDAF01ED66F}" type="slidenum">
              <a:rPr lang="en-US" smtClean="0">
                <a:ea typeface="ＭＳ Ｐゴシック" charset="-128"/>
              </a:rPr>
              <a:pPr/>
              <a:t>57</a:t>
            </a:fld>
            <a:endParaRPr lang="en-US" smtClean="0">
              <a:ea typeface="ＭＳ Ｐゴシック" charset="-128"/>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07724" y="4721865"/>
            <a:ext cx="4990166" cy="4472363"/>
          </a:xfrm>
          <a:noFill/>
          <a:ln/>
        </p:spPr>
        <p:txBody>
          <a:bodyPr lIns="93095" tIns="46548" rIns="93095" bIns="46548"/>
          <a:lstStyle/>
          <a:p>
            <a:endParaRPr lang="vi-VN" smtClean="0">
              <a:ea typeface="ＭＳ Ｐゴシック" charset="-128"/>
            </a:endParaRPr>
          </a:p>
        </p:txBody>
      </p:sp>
    </p:spTree>
    <p:extLst>
      <p:ext uri="{BB962C8B-B14F-4D97-AF65-F5344CB8AC3E}">
        <p14:creationId xmlns:p14="http://schemas.microsoft.com/office/powerpoint/2010/main" val="19239574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11"/>
          <p:cNvSpPr>
            <a:spLocks noGrp="1" noChangeArrowheads="1"/>
          </p:cNvSpPr>
          <p:nvPr>
            <p:ph type="sldNum" sz="quarter" idx="5"/>
          </p:nvPr>
        </p:nvSpPr>
        <p:spPr>
          <a:noFill/>
        </p:spPr>
        <p:txBody>
          <a:bodyPr/>
          <a:lstStyle/>
          <a:p>
            <a:fld id="{A4901958-87FB-41CD-8ACD-B8675521943A}" type="slidenum">
              <a:rPr lang="en-US" smtClean="0">
                <a:ea typeface="ＭＳ Ｐゴシック" charset="-128"/>
              </a:rPr>
              <a:pPr/>
              <a:t>58</a:t>
            </a:fld>
            <a:endParaRPr lang="en-US" smtClean="0">
              <a:ea typeface="ＭＳ Ｐゴシック" charset="-128"/>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xfrm>
            <a:off x="907724" y="4721865"/>
            <a:ext cx="4990166" cy="4472363"/>
          </a:xfrm>
          <a:noFill/>
          <a:ln/>
        </p:spPr>
        <p:txBody>
          <a:bodyPr lIns="93095" tIns="46548" rIns="93095" bIns="46548"/>
          <a:lstStyle/>
          <a:p>
            <a:endParaRPr lang="vi-VN" smtClean="0">
              <a:ea typeface="ＭＳ Ｐゴシック" charset="-128"/>
            </a:endParaRPr>
          </a:p>
        </p:txBody>
      </p:sp>
    </p:spTree>
    <p:extLst>
      <p:ext uri="{BB962C8B-B14F-4D97-AF65-F5344CB8AC3E}">
        <p14:creationId xmlns:p14="http://schemas.microsoft.com/office/powerpoint/2010/main" val="41533615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1"/>
          <p:cNvSpPr>
            <a:spLocks noGrp="1" noChangeArrowheads="1"/>
          </p:cNvSpPr>
          <p:nvPr>
            <p:ph type="sldNum" sz="quarter" idx="5"/>
          </p:nvPr>
        </p:nvSpPr>
        <p:spPr>
          <a:noFill/>
        </p:spPr>
        <p:txBody>
          <a:bodyPr/>
          <a:lstStyle/>
          <a:p>
            <a:fld id="{F644A723-3755-4526-ADE1-260D9266DCCD}" type="slidenum">
              <a:rPr lang="en-US" smtClean="0">
                <a:ea typeface="ＭＳ Ｐゴシック" charset="-128"/>
              </a:rPr>
              <a:pPr/>
              <a:t>59</a:t>
            </a:fld>
            <a:endParaRPr lang="en-US" smtClean="0">
              <a:ea typeface="ＭＳ Ｐゴシック" charset="-128"/>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07724" y="4721865"/>
            <a:ext cx="4990166" cy="4472363"/>
          </a:xfrm>
          <a:noFill/>
          <a:ln/>
        </p:spPr>
        <p:txBody>
          <a:bodyPr lIns="93095" tIns="46548" rIns="93095" bIns="46548"/>
          <a:lstStyle/>
          <a:p>
            <a:endParaRPr lang="vi-VN" smtClean="0">
              <a:ea typeface="ＭＳ Ｐゴシック" charset="-128"/>
            </a:endParaRPr>
          </a:p>
        </p:txBody>
      </p:sp>
    </p:spTree>
    <p:extLst>
      <p:ext uri="{BB962C8B-B14F-4D97-AF65-F5344CB8AC3E}">
        <p14:creationId xmlns:p14="http://schemas.microsoft.com/office/powerpoint/2010/main" val="4327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1"/>
          <p:cNvSpPr>
            <a:spLocks noGrp="1" noChangeArrowheads="1"/>
          </p:cNvSpPr>
          <p:nvPr>
            <p:ph type="sldNum" sz="quarter" idx="5"/>
          </p:nvPr>
        </p:nvSpPr>
        <p:spPr>
          <a:noFill/>
        </p:spPr>
        <p:txBody>
          <a:bodyPr/>
          <a:lstStyle/>
          <a:p>
            <a:fld id="{1AD0F299-A82E-41A7-B564-18D51CDE50B3}" type="slidenum">
              <a:rPr lang="en-US" smtClean="0"/>
              <a:pPr/>
              <a:t>6</a:t>
            </a:fld>
            <a:endParaRPr lang="en-US" smtClean="0"/>
          </a:p>
        </p:txBody>
      </p:sp>
      <p:sp>
        <p:nvSpPr>
          <p:cNvPr id="23555" name="Rectangle 2"/>
          <p:cNvSpPr>
            <a:spLocks noGrp="1" noRot="1" noChangeAspect="1" noChangeArrowheads="1" noTextEdit="1"/>
          </p:cNvSpPr>
          <p:nvPr>
            <p:ph type="sldImg"/>
          </p:nvPr>
        </p:nvSpPr>
        <p:spPr>
          <a:xfrm>
            <a:off x="871538" y="327025"/>
            <a:ext cx="5111750" cy="3833813"/>
          </a:xfrm>
          <a:ln/>
        </p:spPr>
      </p:sp>
      <p:sp>
        <p:nvSpPr>
          <p:cNvPr id="23556"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lIns="87938" tIns="43969" rIns="87938" bIns="43969"/>
          <a:lstStyle/>
          <a:p>
            <a:r>
              <a:rPr lang="vi-VN" smtClean="0"/>
              <a:t>Họ xác định duy nhất mỗi thiết bị trên một mạng ip</a:t>
            </a:r>
            <a:br>
              <a:rPr lang="vi-VN" smtClean="0"/>
            </a:br>
            <a:r>
              <a:rPr lang="vi-VN" smtClean="0"/>
              <a:t>Mỗi máy chủ (máy tính, thiết bị mạng, thiết bị ngoại vi) phải có một địa chỉ duy nhất</a:t>
            </a:r>
            <a:br>
              <a:rPr lang="vi-VN" smtClean="0"/>
            </a:br>
            <a:r>
              <a:rPr lang="vi-VN" smtClean="0"/>
              <a:t>Lưu trữ ID:</a:t>
            </a:r>
            <a:br>
              <a:rPr lang="vi-VN" smtClean="0"/>
            </a:br>
            <a:r>
              <a:rPr lang="vi-VN" smtClean="0"/>
              <a:t>xác định các máy chủ cá nhân</a:t>
            </a:r>
            <a:br>
              <a:rPr lang="vi-VN" smtClean="0"/>
            </a:br>
            <a:r>
              <a:rPr lang="vi-VN" smtClean="0"/>
              <a:t>được phân công của tổ chức cho các thiết bị cá nhân</a:t>
            </a:r>
            <a:endParaRPr lang="en-US" b="1" smtClean="0"/>
          </a:p>
          <a:p>
            <a:endParaRPr lang="en-US" b="1" smtClean="0"/>
          </a:p>
          <a:p>
            <a:r>
              <a:rPr lang="en-US" smtClean="0"/>
              <a:t>	</a:t>
            </a:r>
          </a:p>
        </p:txBody>
      </p:sp>
    </p:spTree>
    <p:extLst>
      <p:ext uri="{BB962C8B-B14F-4D97-AF65-F5344CB8AC3E}">
        <p14:creationId xmlns:p14="http://schemas.microsoft.com/office/powerpoint/2010/main" val="4698113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11"/>
          <p:cNvSpPr>
            <a:spLocks noGrp="1" noChangeArrowheads="1"/>
          </p:cNvSpPr>
          <p:nvPr>
            <p:ph type="sldNum" sz="quarter" idx="5"/>
          </p:nvPr>
        </p:nvSpPr>
        <p:spPr>
          <a:noFill/>
        </p:spPr>
        <p:txBody>
          <a:bodyPr/>
          <a:lstStyle/>
          <a:p>
            <a:fld id="{E308F405-1183-4658-9A96-591764E60446}" type="slidenum">
              <a:rPr lang="en-US" smtClean="0">
                <a:ea typeface="ＭＳ Ｐゴシック" charset="-128"/>
              </a:rPr>
              <a:pPr/>
              <a:t>60</a:t>
            </a:fld>
            <a:endParaRPr lang="en-US" smtClean="0">
              <a:ea typeface="ＭＳ Ｐゴシック" charset="-128"/>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907724" y="4721865"/>
            <a:ext cx="4990166" cy="4472363"/>
          </a:xfrm>
          <a:noFill/>
          <a:ln/>
        </p:spPr>
        <p:txBody>
          <a:bodyPr lIns="93095" tIns="46548" rIns="93095" bIns="46548"/>
          <a:lstStyle/>
          <a:p>
            <a:endParaRPr lang="vi-VN" smtClean="0">
              <a:ea typeface="ＭＳ Ｐゴシック" charset="-128"/>
            </a:endParaRPr>
          </a:p>
        </p:txBody>
      </p:sp>
    </p:spTree>
    <p:extLst>
      <p:ext uri="{BB962C8B-B14F-4D97-AF65-F5344CB8AC3E}">
        <p14:creationId xmlns:p14="http://schemas.microsoft.com/office/powerpoint/2010/main" val="607290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1"/>
          <p:cNvSpPr>
            <a:spLocks noGrp="1" noChangeArrowheads="1"/>
          </p:cNvSpPr>
          <p:nvPr>
            <p:ph type="sldNum" sz="quarter" idx="5"/>
          </p:nvPr>
        </p:nvSpPr>
        <p:spPr>
          <a:noFill/>
        </p:spPr>
        <p:txBody>
          <a:bodyPr/>
          <a:lstStyle/>
          <a:p>
            <a:fld id="{0CE204EB-C01F-4B7C-8347-8932E21ADA7C}" type="slidenum">
              <a:rPr lang="en-US" smtClean="0">
                <a:ea typeface="ＭＳ Ｐゴシック" charset="-128"/>
              </a:rPr>
              <a:pPr/>
              <a:t>61</a:t>
            </a:fld>
            <a:endParaRPr lang="en-US" smtClean="0">
              <a:ea typeface="ＭＳ Ｐゴシック" charset="-128"/>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07724" y="4721865"/>
            <a:ext cx="4990166" cy="4472363"/>
          </a:xfrm>
          <a:noFill/>
          <a:ln/>
        </p:spPr>
        <p:txBody>
          <a:bodyPr lIns="93095" tIns="46548" rIns="93095" bIns="46548"/>
          <a:lstStyle/>
          <a:p>
            <a:endParaRPr lang="vi-VN" smtClean="0">
              <a:ea typeface="ＭＳ Ｐゴシック" charset="-128"/>
            </a:endParaRPr>
          </a:p>
        </p:txBody>
      </p:sp>
    </p:spTree>
    <p:extLst>
      <p:ext uri="{BB962C8B-B14F-4D97-AF65-F5344CB8AC3E}">
        <p14:creationId xmlns:p14="http://schemas.microsoft.com/office/powerpoint/2010/main" val="1575404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62</a:t>
            </a:fld>
            <a:endParaRPr lang="en-US"/>
          </a:p>
        </p:txBody>
      </p:sp>
    </p:spTree>
    <p:extLst>
      <p:ext uri="{BB962C8B-B14F-4D97-AF65-F5344CB8AC3E}">
        <p14:creationId xmlns:p14="http://schemas.microsoft.com/office/powerpoint/2010/main" val="13961890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B: </a:t>
            </a:r>
            <a:r>
              <a:rPr lang="en-US" sz="1200" kern="1200">
                <a:solidFill>
                  <a:schemeClr val="tx1"/>
                </a:solidFill>
                <a:effectLst/>
                <a:latin typeface="+mn-lt"/>
                <a:ea typeface="+mn-ea"/>
                <a:cs typeface="+mn-cs"/>
              </a:rPr>
              <a:t>Valid Host in subnetwork 2 ( 92.11.178.64 to 92.11.178.95)</a:t>
            </a:r>
            <a:br>
              <a:rPr lang="en-US" sz="1200" kern="1200">
                <a:solidFill>
                  <a:schemeClr val="tx1"/>
                </a:solidFill>
                <a:effectLst/>
                <a:latin typeface="+mn-lt"/>
                <a:ea typeface="+mn-ea"/>
                <a:cs typeface="+mn-cs"/>
              </a:rPr>
            </a:br>
            <a:r>
              <a:rPr lang="en-US" sz="1200" b="0" kern="1200">
                <a:solidFill>
                  <a:schemeClr val="tx1"/>
                </a:solidFill>
                <a:effectLst/>
                <a:latin typeface="+mn-lt"/>
                <a:ea typeface="+mn-ea"/>
                <a:cs typeface="+mn-cs"/>
              </a:rPr>
              <a:t>C: </a:t>
            </a:r>
            <a:r>
              <a:rPr lang="en-US" sz="1200" kern="1200">
                <a:solidFill>
                  <a:schemeClr val="tx1"/>
                </a:solidFill>
                <a:effectLst/>
                <a:latin typeface="+mn-lt"/>
                <a:ea typeface="+mn-ea"/>
                <a:cs typeface="+mn-cs"/>
              </a:rPr>
              <a:t>Valid Host in subnetwork 1(134.178.18.32 to 134.178.18.63)</a:t>
            </a:r>
            <a:br>
              <a:rPr lang="en-US" sz="1200" kern="1200">
                <a:solidFill>
                  <a:schemeClr val="tx1"/>
                </a:solidFill>
                <a:effectLst/>
                <a:latin typeface="+mn-lt"/>
                <a:ea typeface="+mn-ea"/>
                <a:cs typeface="+mn-cs"/>
              </a:rPr>
            </a:br>
            <a:r>
              <a:rPr lang="en-US" sz="1200" b="0" kern="1200">
                <a:solidFill>
                  <a:schemeClr val="tx1"/>
                </a:solidFill>
                <a:effectLst/>
                <a:latin typeface="+mn-lt"/>
                <a:ea typeface="+mn-ea"/>
                <a:cs typeface="+mn-cs"/>
              </a:rPr>
              <a:t>D: </a:t>
            </a:r>
            <a:r>
              <a:rPr lang="en-US" sz="1200" kern="1200">
                <a:solidFill>
                  <a:schemeClr val="tx1"/>
                </a:solidFill>
                <a:effectLst/>
                <a:latin typeface="+mn-lt"/>
                <a:ea typeface="+mn-ea"/>
                <a:cs typeface="+mn-cs"/>
              </a:rPr>
              <a:t>Valid host in subnetwork 2 (192.168.16.64 to 192.168.16.95 </a:t>
            </a:r>
            <a:endParaRPr lang="en-US"/>
          </a:p>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63</a:t>
            </a:fld>
            <a:endParaRPr lang="en-US"/>
          </a:p>
        </p:txBody>
      </p:sp>
    </p:spTree>
    <p:extLst>
      <p:ext uri="{BB962C8B-B14F-4D97-AF65-F5344CB8AC3E}">
        <p14:creationId xmlns:p14="http://schemas.microsoft.com/office/powerpoint/2010/main" val="23509422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B: </a:t>
            </a:r>
            <a:r>
              <a:rPr lang="en-US" sz="1200" kern="1200">
                <a:solidFill>
                  <a:schemeClr val="tx1"/>
                </a:solidFill>
                <a:effectLst/>
                <a:latin typeface="+mn-lt"/>
                <a:ea typeface="+mn-ea"/>
                <a:cs typeface="+mn-cs"/>
              </a:rPr>
              <a:t>Valid Host in subnetwork 2 ( 92.11.178.64 to 92.11.178.95)</a:t>
            </a:r>
            <a:br>
              <a:rPr lang="en-US" sz="1200" kern="1200">
                <a:solidFill>
                  <a:schemeClr val="tx1"/>
                </a:solidFill>
                <a:effectLst/>
                <a:latin typeface="+mn-lt"/>
                <a:ea typeface="+mn-ea"/>
                <a:cs typeface="+mn-cs"/>
              </a:rPr>
            </a:br>
            <a:r>
              <a:rPr lang="en-US" sz="1200" b="0" kern="1200">
                <a:solidFill>
                  <a:schemeClr val="tx1"/>
                </a:solidFill>
                <a:effectLst/>
                <a:latin typeface="+mn-lt"/>
                <a:ea typeface="+mn-ea"/>
                <a:cs typeface="+mn-cs"/>
              </a:rPr>
              <a:t>C: </a:t>
            </a:r>
            <a:r>
              <a:rPr lang="en-US" sz="1200" kern="1200">
                <a:solidFill>
                  <a:schemeClr val="tx1"/>
                </a:solidFill>
                <a:effectLst/>
                <a:latin typeface="+mn-lt"/>
                <a:ea typeface="+mn-ea"/>
                <a:cs typeface="+mn-cs"/>
              </a:rPr>
              <a:t>Valid Host in subnetwork 1(134.178.18.32 to 134.178.18.63)</a:t>
            </a:r>
            <a:br>
              <a:rPr lang="en-US" sz="1200" kern="1200">
                <a:solidFill>
                  <a:schemeClr val="tx1"/>
                </a:solidFill>
                <a:effectLst/>
                <a:latin typeface="+mn-lt"/>
                <a:ea typeface="+mn-ea"/>
                <a:cs typeface="+mn-cs"/>
              </a:rPr>
            </a:br>
            <a:r>
              <a:rPr lang="en-US" sz="1200" b="0" kern="1200">
                <a:solidFill>
                  <a:schemeClr val="tx1"/>
                </a:solidFill>
                <a:effectLst/>
                <a:latin typeface="+mn-lt"/>
                <a:ea typeface="+mn-ea"/>
                <a:cs typeface="+mn-cs"/>
              </a:rPr>
              <a:t>D: </a:t>
            </a:r>
            <a:r>
              <a:rPr lang="en-US" sz="1200" kern="1200">
                <a:solidFill>
                  <a:schemeClr val="tx1"/>
                </a:solidFill>
                <a:effectLst/>
                <a:latin typeface="+mn-lt"/>
                <a:ea typeface="+mn-ea"/>
                <a:cs typeface="+mn-cs"/>
              </a:rPr>
              <a:t>Valid host in subnetwork 2 (192.168.16.64 to 192.168.16.95 </a:t>
            </a:r>
            <a:endParaRPr lang="en-US"/>
          </a:p>
        </p:txBody>
      </p:sp>
      <p:sp>
        <p:nvSpPr>
          <p:cNvPr id="4" name="Slide Number Placeholder 3"/>
          <p:cNvSpPr>
            <a:spLocks noGrp="1"/>
          </p:cNvSpPr>
          <p:nvPr>
            <p:ph type="sldNum" sz="quarter" idx="10"/>
          </p:nvPr>
        </p:nvSpPr>
        <p:spPr/>
        <p:txBody>
          <a:bodyPr/>
          <a:lstStyle/>
          <a:p>
            <a:fld id="{EF6F9A57-430C-42ED-B8B9-D13D26B98519}" type="slidenum">
              <a:rPr lang="en-GB" smtClean="0"/>
              <a:pPr/>
              <a:t>64</a:t>
            </a:fld>
            <a:endParaRPr lang="en-GB"/>
          </a:p>
        </p:txBody>
      </p:sp>
    </p:spTree>
    <p:extLst>
      <p:ext uri="{BB962C8B-B14F-4D97-AF65-F5344CB8AC3E}">
        <p14:creationId xmlns:p14="http://schemas.microsoft.com/office/powerpoint/2010/main" val="1432114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65</a:t>
            </a:fld>
            <a:endParaRPr lang="en-US"/>
          </a:p>
        </p:txBody>
      </p:sp>
    </p:spTree>
    <p:extLst>
      <p:ext uri="{BB962C8B-B14F-4D97-AF65-F5344CB8AC3E}">
        <p14:creationId xmlns:p14="http://schemas.microsoft.com/office/powerpoint/2010/main" val="26795917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66</a:t>
            </a:fld>
            <a:endParaRPr lang="en-US"/>
          </a:p>
        </p:txBody>
      </p:sp>
    </p:spTree>
    <p:extLst>
      <p:ext uri="{BB962C8B-B14F-4D97-AF65-F5344CB8AC3E}">
        <p14:creationId xmlns:p14="http://schemas.microsoft.com/office/powerpoint/2010/main" val="4147639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67</a:t>
            </a:fld>
            <a:endParaRPr lang="en-US"/>
          </a:p>
        </p:txBody>
      </p:sp>
    </p:spTree>
    <p:extLst>
      <p:ext uri="{BB962C8B-B14F-4D97-AF65-F5344CB8AC3E}">
        <p14:creationId xmlns:p14="http://schemas.microsoft.com/office/powerpoint/2010/main" val="34412123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68</a:t>
            </a:fld>
            <a:endParaRPr lang="en-US"/>
          </a:p>
        </p:txBody>
      </p:sp>
    </p:spTree>
    <p:extLst>
      <p:ext uri="{BB962C8B-B14F-4D97-AF65-F5344CB8AC3E}">
        <p14:creationId xmlns:p14="http://schemas.microsoft.com/office/powerpoint/2010/main" val="40023914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69</a:t>
            </a:fld>
            <a:endParaRPr lang="en-US"/>
          </a:p>
        </p:txBody>
      </p:sp>
    </p:spTree>
    <p:extLst>
      <p:ext uri="{BB962C8B-B14F-4D97-AF65-F5344CB8AC3E}">
        <p14:creationId xmlns:p14="http://schemas.microsoft.com/office/powerpoint/2010/main" val="1544998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1"/>
          <p:cNvSpPr>
            <a:spLocks noGrp="1" noChangeArrowheads="1"/>
          </p:cNvSpPr>
          <p:nvPr>
            <p:ph type="sldNum" sz="quarter" idx="5"/>
          </p:nvPr>
        </p:nvSpPr>
        <p:spPr>
          <a:noFill/>
        </p:spPr>
        <p:txBody>
          <a:bodyPr/>
          <a:lstStyle/>
          <a:p>
            <a:fld id="{A5E70343-AE9F-4D2A-ADC7-98468B579789}" type="slidenum">
              <a:rPr lang="en-US" smtClean="0"/>
              <a:pPr/>
              <a:t>7</a:t>
            </a:fld>
            <a:endParaRPr lang="en-US" smtClean="0"/>
          </a:p>
        </p:txBody>
      </p:sp>
      <p:sp>
        <p:nvSpPr>
          <p:cNvPr id="24579" name="Rectangle 2"/>
          <p:cNvSpPr>
            <a:spLocks noGrp="1" noRot="1" noChangeAspect="1" noChangeArrowheads="1" noTextEdit="1"/>
          </p:cNvSpPr>
          <p:nvPr>
            <p:ph type="sldImg"/>
          </p:nvPr>
        </p:nvSpPr>
        <p:spPr>
          <a:xfrm>
            <a:off x="871538" y="327025"/>
            <a:ext cx="5111750" cy="3833813"/>
          </a:xfrm>
          <a:ln/>
        </p:spPr>
      </p:sp>
      <p:sp>
        <p:nvSpPr>
          <p:cNvPr id="24580"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lIns="87938" tIns="43969" rIns="87938" bIns="43969">
            <a:normAutofit fontScale="40000" lnSpcReduction="20000"/>
          </a:bodyPr>
          <a:lstStyle/>
          <a:p>
            <a:r>
              <a:rPr lang="en-US" b="1" dirty="0" smtClean="0"/>
              <a:t>Packet structure</a:t>
            </a:r>
          </a:p>
          <a:p>
            <a:r>
              <a:rPr lang="en-US" dirty="0" smtClean="0"/>
              <a:t>An IP packet consists of a header section and a data section.</a:t>
            </a:r>
          </a:p>
          <a:p>
            <a:r>
              <a:rPr lang="en-US" b="1" dirty="0" smtClean="0"/>
              <a:t>Header</a:t>
            </a:r>
          </a:p>
          <a:p>
            <a:r>
              <a:rPr lang="en-US" dirty="0" smtClean="0"/>
              <a:t>The IPv4 packet header consists of 14 fields, of which 13 are required. The 14th field is optional and aptly named: options. </a:t>
            </a:r>
          </a:p>
          <a:p>
            <a:r>
              <a:rPr lang="en-US" dirty="0" smtClean="0"/>
              <a:t> </a:t>
            </a:r>
            <a:r>
              <a:rPr lang="en-US" b="1" dirty="0" smtClean="0"/>
              <a:t>Data</a:t>
            </a:r>
          </a:p>
          <a:p>
            <a:r>
              <a:rPr lang="en-US" dirty="0" smtClean="0"/>
              <a:t> 1. Version (</a:t>
            </a:r>
            <a:r>
              <a:rPr lang="en-US" dirty="0" err="1" smtClean="0"/>
              <a:t>Ver</a:t>
            </a:r>
            <a:r>
              <a:rPr lang="en-US" dirty="0" smtClean="0"/>
              <a:t>): The first header field in an IP is the four-bit version field. For IPv4, this has a value of 4 (hence the name IPv4).</a:t>
            </a:r>
          </a:p>
          <a:p>
            <a:r>
              <a:rPr lang="en-US" dirty="0" smtClean="0"/>
              <a:t> </a:t>
            </a:r>
          </a:p>
          <a:p>
            <a:r>
              <a:rPr lang="en-US" dirty="0" smtClean="0"/>
              <a:t>2. Internet Header Length (IHL): The second field (4 bits) is the Internet Header Length (IHL), which is the number of 32-bit </a:t>
            </a:r>
            <a:r>
              <a:rPr lang="en-US" dirty="0" smtClean="0">
                <a:hlinkClick r:id="rId3" tooltip="Word (data type)"/>
              </a:rPr>
              <a:t>words</a:t>
            </a:r>
            <a:r>
              <a:rPr lang="en-US" dirty="0" smtClean="0"/>
              <a:t> in the header. Since an IPv4 header may contain a variable number of options, this field specifies the size of the header (this also coincides with the offset to the data). The minimum value for this field is 5 (</a:t>
            </a:r>
            <a:r>
              <a:rPr lang="en-US" dirty="0" smtClean="0">
                <a:hlinkClick r:id="rId4"/>
              </a:rPr>
              <a:t>RFC 791</a:t>
            </a:r>
            <a:r>
              <a:rPr lang="en-US" dirty="0" smtClean="0"/>
              <a:t>), which is a length of 5×32 = 160 bits = 20 bytes. Being a 4-bit value, the maximum length is 15 words (15×32 bits) or 480 bits = 60 bytes. </a:t>
            </a:r>
          </a:p>
          <a:p>
            <a:endParaRPr lang="en-US" dirty="0" smtClean="0"/>
          </a:p>
          <a:p>
            <a:r>
              <a:rPr lang="en-US" dirty="0" smtClean="0"/>
              <a:t>3. Differentiated Services Code Point (DSCP) Originally defined as the </a:t>
            </a:r>
            <a:r>
              <a:rPr lang="en-US" dirty="0" smtClean="0">
                <a:hlinkClick r:id="rId5" tooltip="Type of Service"/>
              </a:rPr>
              <a:t>Type of Service</a:t>
            </a:r>
            <a:r>
              <a:rPr lang="en-US" dirty="0" smtClean="0"/>
              <a:t> field, this field is now defined by </a:t>
            </a:r>
            <a:r>
              <a:rPr lang="en-US" dirty="0" smtClean="0">
                <a:hlinkClick r:id="rId6"/>
              </a:rPr>
              <a:t>RFC 2474</a:t>
            </a:r>
            <a:r>
              <a:rPr lang="en-US" dirty="0" smtClean="0"/>
              <a:t> for </a:t>
            </a:r>
            <a:r>
              <a:rPr lang="en-US" dirty="0" smtClean="0">
                <a:hlinkClick r:id="rId7" tooltip="Differentiated services"/>
              </a:rPr>
              <a:t>Differentiated services</a:t>
            </a:r>
            <a:r>
              <a:rPr lang="en-US" dirty="0" smtClean="0"/>
              <a:t> (</a:t>
            </a:r>
            <a:r>
              <a:rPr lang="en-US" dirty="0" err="1" smtClean="0"/>
              <a:t>DiffServ</a:t>
            </a:r>
            <a:r>
              <a:rPr lang="en-US" dirty="0" smtClean="0"/>
              <a:t>). New technologies are emerging that require real-time data streaming and therefore make use of the DSCP field. An example is </a:t>
            </a:r>
            <a:r>
              <a:rPr lang="en-US" dirty="0" smtClean="0">
                <a:hlinkClick r:id="rId8" tooltip="Voice over IP"/>
              </a:rPr>
              <a:t>Voice over IP</a:t>
            </a:r>
            <a:r>
              <a:rPr lang="en-US" dirty="0" smtClean="0"/>
              <a:t> (VoIP), which is used for interactive data voice exchange. Explicit Congestion Notification (ECN)  This field is defined in </a:t>
            </a:r>
            <a:r>
              <a:rPr lang="en-US" dirty="0" smtClean="0">
                <a:hlinkClick r:id="rId9"/>
              </a:rPr>
              <a:t>RFC 3168</a:t>
            </a:r>
            <a:r>
              <a:rPr lang="en-US" dirty="0" smtClean="0"/>
              <a:t> and allows end-to-end notification of </a:t>
            </a:r>
            <a:r>
              <a:rPr lang="en-US" dirty="0" smtClean="0">
                <a:hlinkClick r:id="rId10" tooltip="Network congestion"/>
              </a:rPr>
              <a:t>network congestion</a:t>
            </a:r>
            <a:r>
              <a:rPr lang="en-US" dirty="0" smtClean="0"/>
              <a:t> without dropping packets. ECN is an optional feature that is only used when both endpoints support it and are willing to use it. It is only effective when supported by the underlying network. </a:t>
            </a:r>
          </a:p>
          <a:p>
            <a:endParaRPr lang="en-US" dirty="0" smtClean="0"/>
          </a:p>
          <a:p>
            <a:r>
              <a:rPr lang="en-US" dirty="0" smtClean="0"/>
              <a:t>4. Total Length  This 16-bit field defines the entire packet (fragment) size, including header and data, in bytes. The minimum-length packet is 20 bytes (20-byte header + 0 bytes data) and the maximum is 65,535 bytes — the maximum value of a 16-bit word. The largest datagram that any host is required to be able to reassemble is 576 bytes, but most modern hosts handle much larger packets. Sometimes </a:t>
            </a:r>
            <a:r>
              <a:rPr lang="en-US" dirty="0" smtClean="0">
                <a:hlinkClick r:id="rId11" tooltip="Subnetwork"/>
              </a:rPr>
              <a:t>subnetworks</a:t>
            </a:r>
            <a:r>
              <a:rPr lang="en-US" dirty="0" smtClean="0"/>
              <a:t> impose further restrictions on the packet size, in which case datagrams must be fragmented. Fragmentation is handled in either the host or router in IPv4. </a:t>
            </a:r>
          </a:p>
          <a:p>
            <a:endParaRPr lang="en-US" dirty="0" smtClean="0"/>
          </a:p>
          <a:p>
            <a:r>
              <a:rPr lang="en-US" dirty="0" smtClean="0"/>
              <a:t>5. Identification  This field is an identification field and is primarily used for uniquely identifying fragments of an original IP datagram. Some experimental work has suggested using the ID field for other purposes, such as for adding packet-tracing information to help trace datagrams with spoofed source addresses.</a:t>
            </a:r>
            <a:endParaRPr lang="en-US" baseline="30000" dirty="0" smtClean="0"/>
          </a:p>
          <a:p>
            <a:endParaRPr lang="en-US" dirty="0" smtClean="0"/>
          </a:p>
          <a:p>
            <a:r>
              <a:rPr lang="en-US" dirty="0" smtClean="0"/>
              <a:t>6. Flags  A three-bit field follows and is used to control or identify fragments. They are (in order, from high order to low order): bit 0: Reserved; must be zero.</a:t>
            </a:r>
          </a:p>
          <a:p>
            <a:r>
              <a:rPr lang="en-US" dirty="0" smtClean="0"/>
              <a:t>bit 1: Don't Fragment (DF)</a:t>
            </a:r>
          </a:p>
          <a:p>
            <a:r>
              <a:rPr lang="en-US" dirty="0" smtClean="0"/>
              <a:t>bit 2: More Fragments (MF)</a:t>
            </a:r>
          </a:p>
          <a:p>
            <a:r>
              <a:rPr lang="en-US" dirty="0" smtClean="0"/>
              <a:t>If the DF flag is set, and fragmentation is required to route the packet, then the packet is dropped. This can be used when sending packets to a host that does not have sufficient resources to handle fragmentation. It can also be used for </a:t>
            </a:r>
            <a:r>
              <a:rPr lang="en-US" dirty="0" smtClean="0">
                <a:hlinkClick r:id="rId12" tooltip="Path MTU Discovery"/>
              </a:rPr>
              <a:t>Path MTU Discovery</a:t>
            </a:r>
            <a:r>
              <a:rPr lang="en-US" dirty="0" smtClean="0"/>
              <a:t>, either automatically by the host IP software, or manually using diagnostic tools such as </a:t>
            </a:r>
            <a:r>
              <a:rPr lang="en-US" dirty="0" smtClean="0">
                <a:hlinkClick r:id="rId13" tooltip="Ping"/>
              </a:rPr>
              <a:t>ping</a:t>
            </a:r>
            <a:r>
              <a:rPr lang="en-US" dirty="0" smtClean="0"/>
              <a:t> or </a:t>
            </a:r>
            <a:r>
              <a:rPr lang="en-US" dirty="0" smtClean="0">
                <a:hlinkClick r:id="rId14" tooltip="Traceroute"/>
              </a:rPr>
              <a:t>traceroute</a:t>
            </a:r>
            <a:r>
              <a:rPr lang="en-US" dirty="0" smtClean="0"/>
              <a:t>. For </a:t>
            </a:r>
            <a:r>
              <a:rPr lang="en-US" dirty="0" err="1" smtClean="0"/>
              <a:t>unfragmented</a:t>
            </a:r>
            <a:r>
              <a:rPr lang="en-US" dirty="0" smtClean="0"/>
              <a:t> packets, the MF flag is cleared. For fragmented packets, all fragments except the last have the MF flag set. The last fragment has a non-zero Fragment Offset field, differentiating it from an </a:t>
            </a:r>
            <a:r>
              <a:rPr lang="en-US" dirty="0" err="1" smtClean="0"/>
              <a:t>unfragmented</a:t>
            </a:r>
            <a:r>
              <a:rPr lang="en-US" dirty="0" smtClean="0"/>
              <a:t> packet.</a:t>
            </a:r>
          </a:p>
          <a:p>
            <a:endParaRPr lang="en-US" dirty="0" smtClean="0"/>
          </a:p>
          <a:p>
            <a:r>
              <a:rPr lang="en-US" dirty="0" smtClean="0"/>
              <a:t>7. Fragment Offset  The fragment offset field, measured in units of eight-byte blocks, is 13 bits long and specifies the offset of a particular fragment relative to the beginning of the original </a:t>
            </a:r>
            <a:r>
              <a:rPr lang="en-US" dirty="0" err="1" smtClean="0"/>
              <a:t>unfragmented</a:t>
            </a:r>
            <a:r>
              <a:rPr lang="en-US" dirty="0" smtClean="0"/>
              <a:t> IP datagram. The first fragment has an offset of zero. This allows a maximum offset of (2</a:t>
            </a:r>
            <a:r>
              <a:rPr lang="en-US" baseline="30000" dirty="0" smtClean="0"/>
              <a:t>13</a:t>
            </a:r>
            <a:r>
              <a:rPr lang="en-US" dirty="0" smtClean="0"/>
              <a:t> – 1) × 8 = 65,528 bytes, which would exceed the maximum IP packet length of 65,535 bytes with the header length included (65,528 + 20 = 65,548 bytes). </a:t>
            </a:r>
          </a:p>
          <a:p>
            <a:endParaRPr lang="en-US" dirty="0" smtClean="0"/>
          </a:p>
          <a:p>
            <a:r>
              <a:rPr lang="en-US" dirty="0" smtClean="0"/>
              <a:t>8. Time To Live (TTL)  An eight-bit </a:t>
            </a:r>
            <a:r>
              <a:rPr lang="en-US" dirty="0" smtClean="0">
                <a:hlinkClick r:id="rId15" tooltip="Time to live"/>
              </a:rPr>
              <a:t>time to live</a:t>
            </a:r>
            <a:r>
              <a:rPr lang="en-US" dirty="0" smtClean="0"/>
              <a:t> field helps prevent datagrams from persisting (e.g. going in circles) on an internet. This field limits a datagram's lifetime. It is specified in seconds, but time intervals less than 1 second are rounded up to 1. In practice, the field has become a </a:t>
            </a:r>
            <a:r>
              <a:rPr lang="en-US" dirty="0" smtClean="0">
                <a:hlinkClick r:id="rId16" tooltip="Hop count"/>
              </a:rPr>
              <a:t>hop count</a:t>
            </a:r>
            <a:r>
              <a:rPr lang="en-US" dirty="0" smtClean="0"/>
              <a:t>—when the datagram arrives at a </a:t>
            </a:r>
            <a:r>
              <a:rPr lang="en-US" dirty="0" smtClean="0">
                <a:hlinkClick r:id="rId17" tooltip="Router (computing)"/>
              </a:rPr>
              <a:t>router</a:t>
            </a:r>
            <a:r>
              <a:rPr lang="en-US" dirty="0" smtClean="0"/>
              <a:t>, the router decrements the TTL field by one. When the TTL field hits zero, the router discards the packet and typically sends a </a:t>
            </a:r>
            <a:r>
              <a:rPr lang="en-US" dirty="0" smtClean="0">
                <a:hlinkClick r:id="rId18" tooltip="ICMP Time Exceeded"/>
              </a:rPr>
              <a:t>ICMP Time Exceeded</a:t>
            </a:r>
            <a:r>
              <a:rPr lang="en-US" dirty="0" smtClean="0"/>
              <a:t> message to the sender. The program </a:t>
            </a:r>
            <a:r>
              <a:rPr lang="en-US" dirty="0" smtClean="0">
                <a:hlinkClick r:id="rId14" tooltip="Traceroute"/>
              </a:rPr>
              <a:t>traceroute</a:t>
            </a:r>
            <a:r>
              <a:rPr lang="en-US" dirty="0" smtClean="0"/>
              <a:t> uses these ICMP Time Exceeded messages to print the routers used by packets to go from the source to the destination.</a:t>
            </a:r>
          </a:p>
          <a:p>
            <a:endParaRPr lang="en-US" dirty="0" smtClean="0"/>
          </a:p>
          <a:p>
            <a:r>
              <a:rPr lang="en-US" dirty="0" smtClean="0"/>
              <a:t>9. Protocol  This field defines the protocol used in the data portion of the IP datagram. The </a:t>
            </a:r>
            <a:r>
              <a:rPr lang="en-US" dirty="0" smtClean="0">
                <a:hlinkClick r:id="rId19" tooltip="Internet Assigned Numbers Authority"/>
              </a:rPr>
              <a:t>Internet Assigned Numbers Authority</a:t>
            </a:r>
            <a:r>
              <a:rPr lang="en-US" dirty="0" smtClean="0"/>
              <a:t> maintains a </a:t>
            </a:r>
            <a:r>
              <a:rPr lang="en-US" dirty="0" smtClean="0">
                <a:hlinkClick r:id="rId20" tooltip="List of IP protocol numbers"/>
              </a:rPr>
              <a:t>list of IP protocol numbers</a:t>
            </a:r>
            <a:r>
              <a:rPr lang="en-US" dirty="0" smtClean="0"/>
              <a:t> which was originally defined in </a:t>
            </a:r>
            <a:r>
              <a:rPr lang="en-US" dirty="0" smtClean="0">
                <a:hlinkClick r:id="rId21"/>
              </a:rPr>
              <a:t>RFC 790</a:t>
            </a:r>
            <a:r>
              <a:rPr lang="en-US" dirty="0" smtClean="0"/>
              <a:t>. </a:t>
            </a:r>
          </a:p>
          <a:p>
            <a:endParaRPr lang="en-US" dirty="0" smtClean="0"/>
          </a:p>
          <a:p>
            <a:r>
              <a:rPr lang="en-US" dirty="0" smtClean="0"/>
              <a:t>10. Header Checksum  Main article: </a:t>
            </a:r>
            <a:r>
              <a:rPr lang="en-US" dirty="0" smtClean="0">
                <a:hlinkClick r:id="rId22" tooltip="IPv4 header checksum"/>
              </a:rPr>
              <a:t>IPv4 header checksum</a:t>
            </a:r>
            <a:endParaRPr lang="en-US" dirty="0" smtClean="0"/>
          </a:p>
          <a:p>
            <a:r>
              <a:rPr lang="en-US" dirty="0" smtClean="0"/>
              <a:t>The 16-bit </a:t>
            </a:r>
            <a:r>
              <a:rPr lang="en-US" dirty="0" smtClean="0">
                <a:hlinkClick r:id="rId23" tooltip="Checksum"/>
              </a:rPr>
              <a:t>checksum</a:t>
            </a:r>
            <a:r>
              <a:rPr lang="en-US" dirty="0" smtClean="0"/>
              <a:t> field is used for error-checking of the header. When a packet arrives at a router, the router calculates the checksum of the header and compares it to the checksum field. If the values do not match, the router discards the packet. Errors in the data field must be handled by the encapsulated protocol. Both </a:t>
            </a:r>
            <a:r>
              <a:rPr lang="en-US" dirty="0" smtClean="0">
                <a:hlinkClick r:id="rId24" tooltip="User Datagram Protocol"/>
              </a:rPr>
              <a:t>UDP</a:t>
            </a:r>
            <a:r>
              <a:rPr lang="en-US" dirty="0" smtClean="0"/>
              <a:t> and </a:t>
            </a:r>
            <a:r>
              <a:rPr lang="en-US" dirty="0" smtClean="0">
                <a:hlinkClick r:id="rId25" tooltip="Transmission Control Protocol"/>
              </a:rPr>
              <a:t>TCP</a:t>
            </a:r>
            <a:r>
              <a:rPr lang="en-US" dirty="0" smtClean="0"/>
              <a:t> have checksum fields. When a packet arrives at a router, the router decreases the TTL field. Consequently, the router must calculate a new checksum. </a:t>
            </a:r>
            <a:r>
              <a:rPr lang="en-US" dirty="0" smtClean="0">
                <a:hlinkClick r:id="rId26"/>
              </a:rPr>
              <a:t>RFC 1071</a:t>
            </a:r>
            <a:r>
              <a:rPr lang="en-US" dirty="0" smtClean="0"/>
              <a:t> defines the checksum calculation: </a:t>
            </a:r>
            <a:r>
              <a:rPr lang="en-US" i="1" dirty="0" smtClean="0"/>
              <a:t>The checksum field is the 16-bit </a:t>
            </a:r>
            <a:r>
              <a:rPr lang="en-US" i="1" dirty="0" smtClean="0">
                <a:hlinkClick r:id="rId27" tooltip="Ones' complement"/>
              </a:rPr>
              <a:t>one's complement</a:t>
            </a:r>
            <a:r>
              <a:rPr lang="en-US" i="1" dirty="0" smtClean="0"/>
              <a:t> of the one's complement sum of all 16-bit words in the header. For purposes of computing the checksum, the value of the checksum field is zero.</a:t>
            </a:r>
            <a:r>
              <a:rPr lang="en-US" dirty="0" smtClean="0"/>
              <a:t> For example, consider Hex 4500003044224000800600008c7c19acae241e2b (20 bytes IP header): Step 1) 4500 + 0030 + 4422 + 4000 + 8006 + 0000 + 8c7c + 19ac + ae24 + 1e2b = 2BBCF (16-bit sum) Step 2) 2 + BBCF = BBD1 = 1011101111010001 (1's complement 16-bit sum) Step 3) ~BBD1 = 0100010000101110 = 442E (1's complement of 1's complement 16-bit sum) To validate a header's checksum the same algorithm may be used - the checksum of a header which contains a correct checksum field is a word containing all zeros (value 0): 2BBCF + 442E = 2FFFD. 2 + FFFD = FFFF. the 1'S of FFFF = 0. </a:t>
            </a:r>
          </a:p>
          <a:p>
            <a:endParaRPr lang="en-US" dirty="0" smtClean="0"/>
          </a:p>
          <a:p>
            <a:r>
              <a:rPr lang="en-US" dirty="0" smtClean="0"/>
              <a:t>11. Source address This field is the IPv4 </a:t>
            </a:r>
            <a:r>
              <a:rPr lang="en-US" dirty="0" smtClean="0">
                <a:hlinkClick r:id="rId28" tooltip="IPv4 address"/>
              </a:rPr>
              <a:t>address</a:t>
            </a:r>
            <a:r>
              <a:rPr lang="en-US" dirty="0" smtClean="0"/>
              <a:t> of the sender of the packet. Note that this address may be changed in transit by a </a:t>
            </a:r>
            <a:r>
              <a:rPr lang="en-US" dirty="0" smtClean="0">
                <a:hlinkClick r:id="rId29" tooltip="Network address translation"/>
              </a:rPr>
              <a:t>network address translation</a:t>
            </a:r>
            <a:r>
              <a:rPr lang="en-US" dirty="0" smtClean="0"/>
              <a:t> device. </a:t>
            </a:r>
          </a:p>
          <a:p>
            <a:endParaRPr lang="en-US" dirty="0" smtClean="0"/>
          </a:p>
          <a:p>
            <a:r>
              <a:rPr lang="en-US" dirty="0" smtClean="0"/>
              <a:t>12. Destination address This field is the IPv4 </a:t>
            </a:r>
            <a:r>
              <a:rPr lang="en-US" dirty="0" smtClean="0">
                <a:hlinkClick r:id="rId28" tooltip="IPv4 address"/>
              </a:rPr>
              <a:t>address</a:t>
            </a:r>
            <a:r>
              <a:rPr lang="en-US" dirty="0" smtClean="0"/>
              <a:t> of the receiver of the packet. As with the source address, this may be changed in transit by a </a:t>
            </a:r>
            <a:r>
              <a:rPr lang="en-US" dirty="0" smtClean="0">
                <a:hlinkClick r:id="rId29" tooltip="Network address translation"/>
              </a:rPr>
              <a:t>network address translation</a:t>
            </a:r>
            <a:r>
              <a:rPr lang="en-US" dirty="0" smtClean="0"/>
              <a:t> device. </a:t>
            </a:r>
          </a:p>
          <a:p>
            <a:endParaRPr lang="en-US" dirty="0" smtClean="0"/>
          </a:p>
          <a:p>
            <a:r>
              <a:rPr lang="en-US" dirty="0" smtClean="0"/>
              <a:t>13. Options The options field is not often used. Note that the value in the IHL field must include enough extra 32-bit words to hold all the options (plus any padding needed to ensure that the header contains an integral number of 32-bit words). The list of options may be terminated with an EOL (</a:t>
            </a:r>
            <a:r>
              <a:rPr lang="en-US" dirty="0" smtClean="0">
                <a:hlinkClick r:id="rId30" tooltip="End of Options List (page does not exist)"/>
              </a:rPr>
              <a:t>End of Options List</a:t>
            </a:r>
            <a:r>
              <a:rPr lang="en-US" dirty="0" smtClean="0"/>
              <a:t>, 0x00) option; this is only necessary if the end of the options would not otherwise coincide with the end of the header. The possible options that can be put in the header are as follows: Field Size (bits) Description Copied 1 Set to 1 if the options need to be copied into all fragments of a fragmented packet. Option Class 2 A general options category. 0 is for "</a:t>
            </a:r>
            <a:r>
              <a:rPr lang="en-US" i="1" dirty="0" smtClean="0"/>
              <a:t>control</a:t>
            </a:r>
            <a:r>
              <a:rPr lang="en-US" dirty="0" smtClean="0"/>
              <a:t>" options, and 2 is for "</a:t>
            </a:r>
            <a:r>
              <a:rPr lang="en-US" i="1" dirty="0" smtClean="0"/>
              <a:t>debugging and measurement</a:t>
            </a:r>
            <a:r>
              <a:rPr lang="en-US" dirty="0" smtClean="0"/>
              <a:t>". 1, and 3 are reserved. Option Number 5 Specifies an option. Option Length 8 Indicates the size of the entire option (including this field). This field may not exist for simple options. Option Data Variable Option-specific data. This field may not exist for simple options. Note: If the header length is greater than 5, i.e. it is from 6 to 15, it means that the options field is present and must be considered.</a:t>
            </a:r>
          </a:p>
          <a:p>
            <a:r>
              <a:rPr lang="en-US" dirty="0" smtClean="0"/>
              <a:t>Note: Copied, Option Class, and Option Number are sometimes referred to as a single eight-bit field - the </a:t>
            </a:r>
            <a:r>
              <a:rPr lang="en-US" i="1" dirty="0" smtClean="0"/>
              <a:t>Option Type</a:t>
            </a:r>
            <a:r>
              <a:rPr lang="en-US" dirty="0" smtClean="0"/>
              <a:t>.</a:t>
            </a:r>
          </a:p>
          <a:p>
            <a:r>
              <a:rPr lang="en-US" dirty="0" smtClean="0"/>
              <a:t>The following two options are discouraged because they create security concerns: </a:t>
            </a:r>
            <a:r>
              <a:rPr lang="en-US" dirty="0" smtClean="0">
                <a:hlinkClick r:id="rId31" tooltip="Loose Source and Record Route"/>
              </a:rPr>
              <a:t>Loose Source and Record Route</a:t>
            </a:r>
            <a:r>
              <a:rPr lang="en-US" dirty="0" smtClean="0"/>
              <a:t> (LSRR) and </a:t>
            </a:r>
            <a:r>
              <a:rPr lang="en-US" dirty="0" smtClean="0">
                <a:hlinkClick r:id="rId32" tooltip="Strict Source and Record Route"/>
              </a:rPr>
              <a:t>Strict Source and Record Route</a:t>
            </a:r>
            <a:r>
              <a:rPr lang="en-US" dirty="0" smtClean="0"/>
              <a:t> (SSRR). Many routers block packets containing these options.</a:t>
            </a:r>
            <a:r>
              <a:rPr lang="en-US" baseline="30000" dirty="0" smtClean="0">
                <a:hlinkClick r:id="rId33"/>
              </a:rPr>
              <a:t>[11]</a:t>
            </a:r>
            <a:r>
              <a:rPr lang="en-US" dirty="0" smtClean="0"/>
              <a:t> </a:t>
            </a:r>
            <a:br>
              <a:rPr lang="en-US" dirty="0" smtClean="0"/>
            </a:br>
            <a:endParaRPr lang="en-US" dirty="0" smtClean="0"/>
          </a:p>
          <a:p>
            <a:pPr>
              <a:buFontTx/>
              <a:buNone/>
            </a:pPr>
            <a:endParaRPr lang="en-US" dirty="0" smtClean="0"/>
          </a:p>
        </p:txBody>
      </p:sp>
    </p:spTree>
    <p:extLst>
      <p:ext uri="{BB962C8B-B14F-4D97-AF65-F5344CB8AC3E}">
        <p14:creationId xmlns:p14="http://schemas.microsoft.com/office/powerpoint/2010/main" val="3390319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Explanation:</a:t>
            </a:r>
            <a:br>
              <a:rPr lang="en-US" sz="1200" b="0" kern="1200">
                <a:solidFill>
                  <a:schemeClr val="tx1"/>
                </a:solidFill>
                <a:effectLst/>
                <a:latin typeface="+mn-lt"/>
                <a:ea typeface="+mn-ea"/>
                <a:cs typeface="+mn-cs"/>
              </a:rPr>
            </a:br>
            <a:r>
              <a:rPr lang="vi-VN" sz="1200" b="0" kern="1200">
                <a:solidFill>
                  <a:schemeClr val="tx1"/>
                </a:solidFill>
                <a:effectLst/>
                <a:latin typeface="+mn-lt"/>
                <a:ea typeface="+mn-ea"/>
                <a:cs typeface="+mn-cs"/>
              </a:rPr>
              <a:t>C</a:t>
            </a:r>
            <a:r>
              <a:rPr lang="en-US" sz="1200" b="0" kern="1200">
                <a:solidFill>
                  <a:schemeClr val="tx1"/>
                </a:solidFill>
                <a:effectLst/>
                <a:latin typeface="+mn-lt"/>
                <a:ea typeface="+mn-ea"/>
                <a:cs typeface="+mn-cs"/>
              </a:rPr>
              <a:t>: </a:t>
            </a:r>
            <a:r>
              <a:rPr lang="en-US" sz="1200" kern="1200">
                <a:solidFill>
                  <a:schemeClr val="tx1"/>
                </a:solidFill>
                <a:effectLst/>
                <a:latin typeface="+mn-lt"/>
                <a:ea typeface="+mn-ea"/>
                <a:cs typeface="+mn-cs"/>
              </a:rPr>
              <a:t>Valid Host in subnetwork 2 ( 92.11.178.64 to 92.11.178.95)</a:t>
            </a:r>
            <a:br>
              <a:rPr lang="en-US" sz="1200" kern="1200">
                <a:solidFill>
                  <a:schemeClr val="tx1"/>
                </a:solidFill>
                <a:effectLst/>
                <a:latin typeface="+mn-lt"/>
                <a:ea typeface="+mn-ea"/>
                <a:cs typeface="+mn-cs"/>
              </a:rPr>
            </a:br>
            <a:r>
              <a:rPr lang="vi-VN" sz="1200" b="0" kern="1200">
                <a:solidFill>
                  <a:schemeClr val="tx1"/>
                </a:solidFill>
                <a:effectLst/>
                <a:latin typeface="+mn-lt"/>
                <a:ea typeface="+mn-ea"/>
                <a:cs typeface="+mn-cs"/>
              </a:rPr>
              <a:t>D</a:t>
            </a:r>
            <a:r>
              <a:rPr lang="en-US" sz="1200" b="0" kern="1200">
                <a:solidFill>
                  <a:schemeClr val="tx1"/>
                </a:solidFill>
                <a:effectLst/>
                <a:latin typeface="+mn-lt"/>
                <a:ea typeface="+mn-ea"/>
                <a:cs typeface="+mn-cs"/>
              </a:rPr>
              <a:t>: </a:t>
            </a:r>
            <a:r>
              <a:rPr lang="en-US" sz="1200" kern="1200">
                <a:solidFill>
                  <a:schemeClr val="tx1"/>
                </a:solidFill>
                <a:effectLst/>
                <a:latin typeface="+mn-lt"/>
                <a:ea typeface="+mn-ea"/>
                <a:cs typeface="+mn-cs"/>
              </a:rPr>
              <a:t>Valid Host in subnetwork 1(134.178.18.32 to 134.178.18.63)</a:t>
            </a:r>
            <a:br>
              <a:rPr lang="en-US" sz="1200" kern="1200">
                <a:solidFill>
                  <a:schemeClr val="tx1"/>
                </a:solidFill>
                <a:effectLst/>
                <a:latin typeface="+mn-lt"/>
                <a:ea typeface="+mn-ea"/>
                <a:cs typeface="+mn-cs"/>
              </a:rPr>
            </a:br>
            <a:r>
              <a:rPr lang="vi-VN" sz="1200" b="0" kern="1200">
                <a:solidFill>
                  <a:schemeClr val="tx1"/>
                </a:solidFill>
                <a:effectLst/>
                <a:latin typeface="+mn-lt"/>
                <a:ea typeface="+mn-ea"/>
                <a:cs typeface="+mn-cs"/>
              </a:rPr>
              <a:t>E</a:t>
            </a:r>
            <a:r>
              <a:rPr lang="en-US" sz="1200" b="0" kern="1200">
                <a:solidFill>
                  <a:schemeClr val="tx1"/>
                </a:solidFill>
                <a:effectLst/>
                <a:latin typeface="+mn-lt"/>
                <a:ea typeface="+mn-ea"/>
                <a:cs typeface="+mn-cs"/>
              </a:rPr>
              <a:t>: </a:t>
            </a:r>
            <a:r>
              <a:rPr lang="en-US" sz="1200" kern="1200">
                <a:solidFill>
                  <a:schemeClr val="tx1"/>
                </a:solidFill>
                <a:effectLst/>
                <a:latin typeface="+mn-lt"/>
                <a:ea typeface="+mn-ea"/>
                <a:cs typeface="+mn-cs"/>
              </a:rPr>
              <a:t>Valid host in subnetwork 2 (192.168.16.64 to 192.168.16.95 </a:t>
            </a:r>
            <a:endParaRPr lang="en-US"/>
          </a:p>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70</a:t>
            </a:fld>
            <a:endParaRPr lang="en-US"/>
          </a:p>
        </p:txBody>
      </p:sp>
    </p:spTree>
    <p:extLst>
      <p:ext uri="{BB962C8B-B14F-4D97-AF65-F5344CB8AC3E}">
        <p14:creationId xmlns:p14="http://schemas.microsoft.com/office/powerpoint/2010/main" val="9540923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71</a:t>
            </a:fld>
            <a:endParaRPr lang="en-US"/>
          </a:p>
        </p:txBody>
      </p:sp>
    </p:spTree>
    <p:extLst>
      <p:ext uri="{BB962C8B-B14F-4D97-AF65-F5344CB8AC3E}">
        <p14:creationId xmlns:p14="http://schemas.microsoft.com/office/powerpoint/2010/main" val="10649978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72</a:t>
            </a:fld>
            <a:endParaRPr lang="en-US"/>
          </a:p>
        </p:txBody>
      </p:sp>
    </p:spTree>
    <p:extLst>
      <p:ext uri="{BB962C8B-B14F-4D97-AF65-F5344CB8AC3E}">
        <p14:creationId xmlns:p14="http://schemas.microsoft.com/office/powerpoint/2010/main" val="33211542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73</a:t>
            </a:fld>
            <a:endParaRPr lang="en-US"/>
          </a:p>
        </p:txBody>
      </p:sp>
    </p:spTree>
    <p:extLst>
      <p:ext uri="{BB962C8B-B14F-4D97-AF65-F5344CB8AC3E}">
        <p14:creationId xmlns:p14="http://schemas.microsoft.com/office/powerpoint/2010/main" val="309041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74</a:t>
            </a:fld>
            <a:endParaRPr lang="en-US"/>
          </a:p>
        </p:txBody>
      </p:sp>
    </p:spTree>
    <p:extLst>
      <p:ext uri="{BB962C8B-B14F-4D97-AF65-F5344CB8AC3E}">
        <p14:creationId xmlns:p14="http://schemas.microsoft.com/office/powerpoint/2010/main" val="37318201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75</a:t>
            </a:fld>
            <a:endParaRPr lang="en-US"/>
          </a:p>
        </p:txBody>
      </p:sp>
    </p:spTree>
    <p:extLst>
      <p:ext uri="{BB962C8B-B14F-4D97-AF65-F5344CB8AC3E}">
        <p14:creationId xmlns:p14="http://schemas.microsoft.com/office/powerpoint/2010/main" val="13699634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76</a:t>
            </a:fld>
            <a:endParaRPr lang="en-US"/>
          </a:p>
        </p:txBody>
      </p:sp>
    </p:spTree>
    <p:extLst>
      <p:ext uri="{BB962C8B-B14F-4D97-AF65-F5344CB8AC3E}">
        <p14:creationId xmlns:p14="http://schemas.microsoft.com/office/powerpoint/2010/main" val="32656140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77</a:t>
            </a:fld>
            <a:endParaRPr lang="en-US"/>
          </a:p>
        </p:txBody>
      </p:sp>
    </p:spTree>
    <p:extLst>
      <p:ext uri="{BB962C8B-B14F-4D97-AF65-F5344CB8AC3E}">
        <p14:creationId xmlns:p14="http://schemas.microsoft.com/office/powerpoint/2010/main" val="37560054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78</a:t>
            </a:fld>
            <a:endParaRPr lang="en-US"/>
          </a:p>
        </p:txBody>
      </p:sp>
    </p:spTree>
    <p:extLst>
      <p:ext uri="{BB962C8B-B14F-4D97-AF65-F5344CB8AC3E}">
        <p14:creationId xmlns:p14="http://schemas.microsoft.com/office/powerpoint/2010/main" val="4819394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79</a:t>
            </a:fld>
            <a:endParaRPr lang="en-US"/>
          </a:p>
        </p:txBody>
      </p:sp>
    </p:spTree>
    <p:extLst>
      <p:ext uri="{BB962C8B-B14F-4D97-AF65-F5344CB8AC3E}">
        <p14:creationId xmlns:p14="http://schemas.microsoft.com/office/powerpoint/2010/main" val="2649109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862013" y="327025"/>
            <a:ext cx="5110162" cy="3833813"/>
          </a:xfrm>
          <a:ln/>
        </p:spPr>
      </p:sp>
      <p:sp>
        <p:nvSpPr>
          <p:cNvPr id="25603"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a:lstStyle/>
          <a:p>
            <a:endParaRPr lang="en-US" smtClean="0"/>
          </a:p>
        </p:txBody>
      </p:sp>
    </p:spTree>
    <p:extLst>
      <p:ext uri="{BB962C8B-B14F-4D97-AF65-F5344CB8AC3E}">
        <p14:creationId xmlns:p14="http://schemas.microsoft.com/office/powerpoint/2010/main" val="41081209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80</a:t>
            </a:fld>
            <a:endParaRPr lang="en-US"/>
          </a:p>
        </p:txBody>
      </p:sp>
    </p:spTree>
    <p:extLst>
      <p:ext uri="{BB962C8B-B14F-4D97-AF65-F5344CB8AC3E}">
        <p14:creationId xmlns:p14="http://schemas.microsoft.com/office/powerpoint/2010/main" val="7906197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58316DC-7C2D-40A3-9FF0-9F7E8434CCB5}" type="slidenum">
              <a:rPr lang="en-US" smtClean="0">
                <a:ea typeface="ＭＳ Ｐゴシック" charset="-128"/>
              </a:rPr>
              <a:pPr/>
              <a:t>81</a:t>
            </a:fld>
            <a:endParaRPr lang="en-US" smtClean="0">
              <a:ea typeface="ＭＳ Ｐゴシック" charset="-128"/>
            </a:endParaRPr>
          </a:p>
        </p:txBody>
      </p:sp>
      <p:sp>
        <p:nvSpPr>
          <p:cNvPr id="37891" name="Rectangle 2"/>
          <p:cNvSpPr>
            <a:spLocks noGrp="1" noRot="1" noChangeAspect="1" noChangeArrowheads="1" noTextEdit="1"/>
          </p:cNvSpPr>
          <p:nvPr>
            <p:ph type="sldImg"/>
          </p:nvPr>
        </p:nvSpPr>
        <p:spPr>
          <a:solidFill>
            <a:srgbClr val="FFFFFF"/>
          </a:solidFill>
          <a:ln/>
        </p:spPr>
      </p:sp>
    </p:spTree>
    <p:extLst>
      <p:ext uri="{BB962C8B-B14F-4D97-AF65-F5344CB8AC3E}">
        <p14:creationId xmlns:p14="http://schemas.microsoft.com/office/powerpoint/2010/main" val="1406911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82</a:t>
            </a:fld>
            <a:endParaRPr lang="en-US"/>
          </a:p>
        </p:txBody>
      </p:sp>
    </p:spTree>
    <p:extLst>
      <p:ext uri="{BB962C8B-B14F-4D97-AF65-F5344CB8AC3E}">
        <p14:creationId xmlns:p14="http://schemas.microsoft.com/office/powerpoint/2010/main" val="3096498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83</a:t>
            </a:fld>
            <a:endParaRPr lang="en-US"/>
          </a:p>
        </p:txBody>
      </p:sp>
    </p:spTree>
    <p:extLst>
      <p:ext uri="{BB962C8B-B14F-4D97-AF65-F5344CB8AC3E}">
        <p14:creationId xmlns:p14="http://schemas.microsoft.com/office/powerpoint/2010/main" val="6173499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84</a:t>
            </a:fld>
            <a:endParaRPr lang="en-US"/>
          </a:p>
        </p:txBody>
      </p:sp>
    </p:spTree>
    <p:extLst>
      <p:ext uri="{BB962C8B-B14F-4D97-AF65-F5344CB8AC3E}">
        <p14:creationId xmlns:p14="http://schemas.microsoft.com/office/powerpoint/2010/main" val="962276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85</a:t>
            </a:fld>
            <a:endParaRPr lang="en-US"/>
          </a:p>
        </p:txBody>
      </p:sp>
    </p:spTree>
    <p:extLst>
      <p:ext uri="{BB962C8B-B14F-4D97-AF65-F5344CB8AC3E}">
        <p14:creationId xmlns:p14="http://schemas.microsoft.com/office/powerpoint/2010/main" val="18957308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b="1" u="heavy" kern="1200">
                <a:solidFill>
                  <a:schemeClr val="tx1"/>
                </a:solidFill>
                <a:effectLst/>
                <a:latin typeface="+mn-lt"/>
                <a:ea typeface="+mn-ea"/>
                <a:cs typeface="+mn-cs"/>
              </a:rPr>
              <a:t>Hướng dẫn giải mẫu:</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Theo đầu bài cho địa chỉ ban đầu là X: 172.35.0.0/16</a:t>
            </a:r>
          </a:p>
          <a:p>
            <a:r>
              <a:rPr lang="en-US" sz="1200" kern="1200">
                <a:solidFill>
                  <a:schemeClr val="tx1"/>
                </a:solidFill>
                <a:effectLst/>
                <a:latin typeface="+mn-lt"/>
                <a:ea typeface="+mn-ea"/>
                <a:cs typeface="+mn-cs"/>
              </a:rPr>
              <a:t>=&gt; đổi ra hệ nhị phân ta được:</a:t>
            </a:r>
          </a:p>
          <a:p>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u="sng" kern="1200">
                <a:solidFill>
                  <a:schemeClr val="tx1"/>
                </a:solidFill>
                <a:effectLst/>
                <a:latin typeface="+mn-lt"/>
                <a:ea typeface="+mn-ea"/>
                <a:cs typeface="+mn-cs"/>
              </a:rPr>
              <a:t>00000000.00000000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11111111.11111111.00000000.00000000</a:t>
            </a:r>
          </a:p>
          <a:p>
            <a:r>
              <a:rPr lang="en-US" sz="1200" kern="1200">
                <a:solidFill>
                  <a:schemeClr val="tx1"/>
                </a:solidFill>
                <a:effectLst/>
                <a:latin typeface="+mn-lt"/>
                <a:ea typeface="+mn-ea"/>
                <a:cs typeface="+mn-cs"/>
              </a:rPr>
              <a:t> - </a:t>
            </a:r>
            <a:r>
              <a:rPr lang="en-US" sz="1200" b="1" kern="1200">
                <a:solidFill>
                  <a:schemeClr val="tx1"/>
                </a:solidFill>
                <a:effectLst/>
                <a:latin typeface="+mn-lt"/>
                <a:ea typeface="+mn-ea"/>
                <a:cs typeface="+mn-cs"/>
              </a:rPr>
              <a:t>B1: Theo VLSM </a:t>
            </a:r>
            <a:r>
              <a:rPr lang="en-US" sz="1200" kern="1200">
                <a:solidFill>
                  <a:schemeClr val="tx1"/>
                </a:solidFill>
                <a:effectLst/>
                <a:latin typeface="+mn-lt"/>
                <a:ea typeface="+mn-ea"/>
                <a:cs typeface="+mn-cs"/>
              </a:rPr>
              <a:t>thì ta sẽ phải chia X cho các mạng theo chiều giảm dần, tức là chia cho mạng có số host cao nhất rồi thấp nhất cuối cùng-&gt; sắp xếp lại ta có:</a:t>
            </a:r>
          </a:p>
          <a:p>
            <a:r>
              <a:rPr lang="en-US" sz="1200" b="1" kern="1200">
                <a:solidFill>
                  <a:schemeClr val="tx1"/>
                </a:solidFill>
                <a:effectLst/>
                <a:latin typeface="+mn-lt"/>
                <a:ea typeface="+mn-ea"/>
                <a:cs typeface="+mn-cs"/>
              </a:rPr>
              <a:t>- B2: +Thực hiện chia X </a:t>
            </a:r>
            <a:r>
              <a:rPr lang="en-US" sz="1200" kern="1200">
                <a:solidFill>
                  <a:schemeClr val="tx1"/>
                </a:solidFill>
                <a:effectLst/>
                <a:latin typeface="+mn-lt"/>
                <a:ea typeface="+mn-ea"/>
                <a:cs typeface="+mn-cs"/>
              </a:rPr>
              <a:t>cho mạng A đầu tiên, áp dụng công thức: 2n - 2 ≥ 320 =&gt; n=9 (chính là số bit còn lại chưa bị mượn) =&gt; số bit đã mượn là m= 32 (là tổng số bit của 1</a:t>
            </a:r>
          </a:p>
          <a:p>
            <a:r>
              <a:rPr lang="en-US" sz="1200" kern="1200">
                <a:solidFill>
                  <a:schemeClr val="tx1"/>
                </a:solidFill>
                <a:effectLst/>
                <a:latin typeface="+mn-lt"/>
                <a:ea typeface="+mn-ea"/>
                <a:cs typeface="+mn-cs"/>
              </a:rPr>
              <a:t>địa chỉ IP v4) – 16 (số bit thuộc phần Net_id của địa chỉ đã cho) – 9 ( số bit còn lại) = 7</a:t>
            </a:r>
          </a:p>
          <a:p>
            <a:r>
              <a:rPr lang="en-US" sz="1200" kern="1200">
                <a:solidFill>
                  <a:schemeClr val="tx1"/>
                </a:solidFill>
                <a:effectLst/>
                <a:latin typeface="+mn-lt"/>
                <a:ea typeface="+mn-ea"/>
                <a:cs typeface="+mn-cs"/>
              </a:rPr>
              <a:t>=&gt; SM’ (Subnet Mask mới) = SM (Subnet Mask cũ) + m = 16 + 7 = 23 ( viết tắt là /23)</a:t>
            </a:r>
          </a:p>
          <a:p>
            <a:r>
              <a:rPr lang="en-US" sz="1200" kern="1200">
                <a:solidFill>
                  <a:schemeClr val="tx1"/>
                </a:solidFill>
                <a:effectLst/>
                <a:latin typeface="+mn-lt"/>
                <a:ea typeface="+mn-ea"/>
                <a:cs typeface="+mn-cs"/>
              </a:rPr>
              <a:t>&amp; số Subnet (mạng con) được tạo ra là: 2m = 27 = 128</a:t>
            </a:r>
          </a:p>
          <a:p>
            <a:r>
              <a:rPr lang="en-US" sz="1200" kern="1200">
                <a:solidFill>
                  <a:schemeClr val="tx1"/>
                </a:solidFill>
                <a:effectLst/>
                <a:latin typeface="+mn-lt"/>
                <a:ea typeface="+mn-ea"/>
                <a:cs typeface="+mn-cs"/>
              </a:rPr>
              <a:t>với SM’ thay đổi từ /16 thành /23 (các bit trong khoảng này của X đã chuyển sang Octet</a:t>
            </a:r>
          </a:p>
          <a:p>
            <a:r>
              <a:rPr lang="en-US" sz="1200" kern="1200">
                <a:solidFill>
                  <a:schemeClr val="tx1"/>
                </a:solidFill>
                <a:effectLst/>
                <a:latin typeface="+mn-lt"/>
                <a:ea typeface="+mn-ea"/>
                <a:cs typeface="+mn-cs"/>
              </a:rPr>
              <a:t>thứ 3) nên ta có</a:t>
            </a:r>
          </a:p>
          <a:p>
            <a:r>
              <a:rPr lang="en-US" sz="1200" b="1" kern="1200">
                <a:solidFill>
                  <a:schemeClr val="tx1"/>
                </a:solidFill>
                <a:effectLst/>
                <a:latin typeface="+mn-lt"/>
                <a:ea typeface="+mn-ea"/>
                <a:cs typeface="+mn-cs"/>
              </a:rPr>
              <a:t>101100.00100011</a:t>
            </a:r>
            <a:r>
              <a:rPr lang="en-US" sz="1200" kern="1200">
                <a:solidFill>
                  <a:schemeClr val="tx1"/>
                </a:solidFill>
                <a:effectLst/>
                <a:latin typeface="+mn-lt"/>
                <a:ea typeface="+mn-ea"/>
                <a:cs typeface="+mn-cs"/>
              </a:rPr>
              <a:t>.</a:t>
            </a:r>
            <a:r>
              <a:rPr lang="en-US" sz="1200" u="sng" kern="1200">
                <a:solidFill>
                  <a:schemeClr val="tx1"/>
                </a:solidFill>
                <a:effectLst/>
                <a:latin typeface="+mn-lt"/>
                <a:ea typeface="+mn-ea"/>
                <a:cs typeface="+mn-cs"/>
              </a:rPr>
              <a:t>0000000</a:t>
            </a:r>
            <a:r>
              <a:rPr lang="en-US" sz="1200" kern="1200">
                <a:solidFill>
                  <a:schemeClr val="tx1"/>
                </a:solidFill>
                <a:effectLst/>
                <a:latin typeface="+mn-lt"/>
                <a:ea typeface="+mn-ea"/>
                <a:cs typeface="+mn-cs"/>
              </a:rPr>
              <a:t>0.00000000</a:t>
            </a:r>
          </a:p>
          <a:p>
            <a:r>
              <a:rPr lang="en-US" sz="1200" kern="1200">
                <a:solidFill>
                  <a:schemeClr val="tx1"/>
                </a:solidFill>
                <a:effectLst/>
                <a:latin typeface="+mn-lt"/>
                <a:ea typeface="+mn-ea"/>
                <a:cs typeface="+mn-cs"/>
              </a:rPr>
              <a:t>172.	16.	0.	0</a:t>
            </a:r>
          </a:p>
          <a:p>
            <a:r>
              <a:rPr lang="en-US" sz="1200" kern="1200">
                <a:solidFill>
                  <a:schemeClr val="tx1"/>
                </a:solidFill>
                <a:effectLst/>
                <a:latin typeface="+mn-lt"/>
                <a:ea typeface="+mn-ea"/>
                <a:cs typeface="+mn-cs"/>
              </a:rPr>
              <a:t>(bit màu đen không in đậm &amp; bị gạch chân chính là 7 bit vừa mượn, việc sinh ra các Subnet con chính là dựa vào việc thay đổi vị trí và giá trị từ 0 thành 1 của những bit này) Vậy các mạng con được sinh ra từ X là:</a:t>
            </a:r>
          </a:p>
          <a:p>
            <a:r>
              <a:rPr lang="en-US" sz="1200" kern="1200">
                <a:solidFill>
                  <a:schemeClr val="tx1"/>
                </a:solidFill>
                <a:effectLst/>
                <a:latin typeface="+mn-lt"/>
                <a:ea typeface="+mn-ea"/>
                <a:cs typeface="+mn-cs"/>
              </a:rPr>
              <a:t>| Octet 3 |</a:t>
            </a:r>
          </a:p>
          <a:p>
            <a:r>
              <a:rPr lang="en-US" sz="1200" kern="1200">
                <a:solidFill>
                  <a:schemeClr val="tx1"/>
                </a:solidFill>
                <a:effectLst/>
                <a:latin typeface="+mn-lt"/>
                <a:ea typeface="+mn-ea"/>
                <a:cs typeface="+mn-cs"/>
              </a:rPr>
              <a:t>Mạng X1:	</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u="sng" kern="1200">
                <a:solidFill>
                  <a:schemeClr val="tx1"/>
                </a:solidFill>
                <a:effectLst/>
                <a:latin typeface="+mn-lt"/>
                <a:ea typeface="+mn-ea"/>
                <a:cs typeface="+mn-cs"/>
              </a:rPr>
              <a:t>0000000</a:t>
            </a:r>
            <a:r>
              <a:rPr lang="en-US" sz="1200" kern="1200">
                <a:solidFill>
                  <a:schemeClr val="tx1"/>
                </a:solidFill>
                <a:effectLst/>
                <a:latin typeface="+mn-lt"/>
                <a:ea typeface="+mn-ea"/>
                <a:cs typeface="+mn-cs"/>
              </a:rPr>
              <a:t>0.00000000 -&gt; </a:t>
            </a:r>
            <a:r>
              <a:rPr lang="en-US" sz="1200" b="1" kern="1200">
                <a:solidFill>
                  <a:schemeClr val="tx1"/>
                </a:solidFill>
                <a:effectLst/>
                <a:latin typeface="+mn-lt"/>
                <a:ea typeface="+mn-ea"/>
                <a:cs typeface="+mn-cs"/>
              </a:rPr>
              <a:t>172.35.0.0/23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Mạng X2:	</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u="sng" kern="1200">
                <a:solidFill>
                  <a:schemeClr val="tx1"/>
                </a:solidFill>
                <a:effectLst/>
                <a:latin typeface="+mn-lt"/>
                <a:ea typeface="+mn-ea"/>
                <a:cs typeface="+mn-cs"/>
              </a:rPr>
              <a:t>0000001</a:t>
            </a:r>
            <a:r>
              <a:rPr lang="en-US" sz="1200" kern="1200">
                <a:solidFill>
                  <a:schemeClr val="tx1"/>
                </a:solidFill>
                <a:effectLst/>
                <a:latin typeface="+mn-lt"/>
                <a:ea typeface="+mn-ea"/>
                <a:cs typeface="+mn-cs"/>
              </a:rPr>
              <a:t>0.00000000 -&gt; 172.35.2.0/23</a:t>
            </a:r>
          </a:p>
          <a:p>
            <a:r>
              <a:rPr lang="en-US" sz="1200" kern="1200">
                <a:solidFill>
                  <a:schemeClr val="tx1"/>
                </a:solidFill>
                <a:effectLst/>
                <a:latin typeface="+mn-lt"/>
                <a:ea typeface="+mn-ea"/>
                <a:cs typeface="+mn-cs"/>
              </a:rPr>
              <a:t>Mạng X3:	</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u="sng" kern="1200">
                <a:solidFill>
                  <a:schemeClr val="tx1"/>
                </a:solidFill>
                <a:effectLst/>
                <a:latin typeface="+mn-lt"/>
                <a:ea typeface="+mn-ea"/>
                <a:cs typeface="+mn-cs"/>
              </a:rPr>
              <a:t>0000010</a:t>
            </a:r>
            <a:r>
              <a:rPr lang="en-US" sz="1200" kern="1200">
                <a:solidFill>
                  <a:schemeClr val="tx1"/>
                </a:solidFill>
                <a:effectLst/>
                <a:latin typeface="+mn-lt"/>
                <a:ea typeface="+mn-ea"/>
                <a:cs typeface="+mn-cs"/>
              </a:rPr>
              <a:t>0.00000000 -&gt; 172.35.4.0/23</a:t>
            </a:r>
          </a:p>
          <a:p>
            <a:r>
              <a:rPr lang="en-US" sz="1200" kern="1200">
                <a:solidFill>
                  <a:schemeClr val="tx1"/>
                </a:solidFill>
                <a:effectLst/>
                <a:latin typeface="+mn-lt"/>
                <a:ea typeface="+mn-ea"/>
                <a:cs typeface="+mn-cs"/>
              </a:rPr>
              <a:t>………………… vân vân ………………….</a:t>
            </a:r>
          </a:p>
          <a:p>
            <a:r>
              <a:rPr lang="en-US" sz="1200" kern="1200">
                <a:solidFill>
                  <a:schemeClr val="tx1"/>
                </a:solidFill>
                <a:effectLst/>
                <a:latin typeface="+mn-lt"/>
                <a:ea typeface="+mn-ea"/>
                <a:cs typeface="+mn-cs"/>
              </a:rPr>
              <a:t>Mạng X127: </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u="sng" kern="1200">
                <a:solidFill>
                  <a:schemeClr val="tx1"/>
                </a:solidFill>
                <a:effectLst/>
                <a:latin typeface="+mn-lt"/>
                <a:ea typeface="+mn-ea"/>
                <a:cs typeface="+mn-cs"/>
              </a:rPr>
              <a:t>1111110</a:t>
            </a:r>
            <a:r>
              <a:rPr lang="en-US" sz="1200" kern="1200">
                <a:solidFill>
                  <a:schemeClr val="tx1"/>
                </a:solidFill>
                <a:effectLst/>
                <a:latin typeface="+mn-lt"/>
                <a:ea typeface="+mn-ea"/>
                <a:cs typeface="+mn-cs"/>
              </a:rPr>
              <a:t>.00000000 -&gt; 172.35.252.0/23</a:t>
            </a:r>
          </a:p>
          <a:p>
            <a:r>
              <a:rPr lang="en-US" sz="1200" kern="1200">
                <a:solidFill>
                  <a:schemeClr val="tx1"/>
                </a:solidFill>
                <a:effectLst/>
                <a:latin typeface="+mn-lt"/>
                <a:ea typeface="+mn-ea"/>
                <a:cs typeface="+mn-cs"/>
              </a:rPr>
              <a:t>Mạng X128: </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u="sng" kern="1200">
                <a:solidFill>
                  <a:schemeClr val="tx1"/>
                </a:solidFill>
                <a:effectLst/>
                <a:latin typeface="+mn-lt"/>
                <a:ea typeface="+mn-ea"/>
                <a:cs typeface="+mn-cs"/>
              </a:rPr>
              <a:t>1111111</a:t>
            </a:r>
            <a:r>
              <a:rPr lang="en-US" sz="1200" kern="1200">
                <a:solidFill>
                  <a:schemeClr val="tx1"/>
                </a:solidFill>
                <a:effectLst/>
                <a:latin typeface="+mn-lt"/>
                <a:ea typeface="+mn-ea"/>
                <a:cs typeface="+mn-cs"/>
              </a:rPr>
              <a:t>0.00000000 -&gt; 172.35.254.0/23</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(chú ý, để ý ta thấy chỉ cần tính đến mạng thứ 3 trở đi là ta đã có thể tìm được bước nhảy</a:t>
            </a:r>
          </a:p>
          <a:p>
            <a:r>
              <a:rPr lang="en-US" sz="1200" kern="1200">
                <a:solidFill>
                  <a:schemeClr val="tx1"/>
                </a:solidFill>
                <a:effectLst/>
                <a:latin typeface="+mn-lt"/>
                <a:ea typeface="+mn-ea"/>
                <a:cs typeface="+mn-cs"/>
              </a:rPr>
              <a:t>giữa 2 mạng liền kề là 2: lấy octet tương ứng của mạng sau trừ octet mạng trước)</a:t>
            </a:r>
          </a:p>
          <a:p>
            <a:r>
              <a:rPr lang="en-US" sz="1200" kern="1200">
                <a:solidFill>
                  <a:schemeClr val="tx1"/>
                </a:solidFill>
                <a:effectLst/>
                <a:latin typeface="+mn-lt"/>
                <a:ea typeface="+mn-ea"/>
                <a:cs typeface="+mn-cs"/>
              </a:rPr>
              <a:t>=&gt; lấy mạng con đầu tiên X1: 172.35.0.0/23 cấp cho mạng A: 320 host</a:t>
            </a:r>
          </a:p>
          <a:p>
            <a:r>
              <a:rPr lang="en-US" sz="1200" b="1" kern="1200">
                <a:solidFill>
                  <a:schemeClr val="tx1"/>
                </a:solidFill>
                <a:effectLst/>
                <a:latin typeface="+mn-lt"/>
                <a:ea typeface="+mn-ea"/>
                <a:cs typeface="+mn-cs"/>
              </a:rPr>
              <a:t>+ Tiếp theo, </a:t>
            </a:r>
            <a:r>
              <a:rPr lang="en-US" sz="1200" kern="1200">
                <a:solidFill>
                  <a:schemeClr val="tx1"/>
                </a:solidFill>
                <a:effectLst/>
                <a:latin typeface="+mn-lt"/>
                <a:ea typeface="+mn-ea"/>
                <a:cs typeface="+mn-cs"/>
              </a:rPr>
              <a:t>lấy mạng X2 (là địa chỉ mạng lớn nhất tiếp theo) chia cho mạng B:115 host. Tương tự trên, theo công thức:  2n - 2 ≥ 115 =&gt; n=7 =&gt; m = 32-23-7 = 2</a:t>
            </a:r>
          </a:p>
          <a:p>
            <a:r>
              <a:rPr lang="en-US" sz="1200" kern="1200">
                <a:solidFill>
                  <a:schemeClr val="tx1"/>
                </a:solidFill>
                <a:effectLst/>
                <a:latin typeface="+mn-lt"/>
                <a:ea typeface="+mn-ea"/>
                <a:cs typeface="+mn-cs"/>
              </a:rPr>
              <a:t>=&gt; SM’ (Subnet Mask mới) = SM (Subnet Mask cũ) + m = 23 +2 = 25 ( viết tắt là /25)</a:t>
            </a:r>
          </a:p>
          <a:p>
            <a:r>
              <a:rPr lang="en-US" sz="1200" kern="1200">
                <a:solidFill>
                  <a:schemeClr val="tx1"/>
                </a:solidFill>
                <a:effectLst/>
                <a:latin typeface="+mn-lt"/>
                <a:ea typeface="+mn-ea"/>
                <a:cs typeface="+mn-cs"/>
              </a:rPr>
              <a:t>&amp; số Subnet (mạng con) được tạo ra là: 2m = 22 = 4</a:t>
            </a:r>
          </a:p>
          <a:p>
            <a:r>
              <a:rPr lang="en-US" sz="1200" kern="1200">
                <a:solidFill>
                  <a:schemeClr val="tx1"/>
                </a:solidFill>
                <a:effectLst/>
                <a:latin typeface="+mn-lt"/>
                <a:ea typeface="+mn-ea"/>
                <a:cs typeface="+mn-cs"/>
              </a:rPr>
              <a:t>với SM thay đổi từ /23 thành /25 (các bit trong khoảng này của X2 liên quan đến cả Octet</a:t>
            </a:r>
          </a:p>
          <a:p>
            <a:r>
              <a:rPr lang="en-US" sz="1200" kern="1200">
                <a:solidFill>
                  <a:schemeClr val="tx1"/>
                </a:solidFill>
                <a:effectLst/>
                <a:latin typeface="+mn-lt"/>
                <a:ea typeface="+mn-ea"/>
                <a:cs typeface="+mn-cs"/>
              </a:rPr>
              <a:t>3 và Octet thứ 4) nên ta có các mạng con mới sinh ra từ X2:</a:t>
            </a:r>
          </a:p>
          <a:p>
            <a:r>
              <a:rPr lang="en-US" sz="1200" kern="1200">
                <a:solidFill>
                  <a:schemeClr val="tx1"/>
                </a:solidFill>
                <a:effectLst/>
                <a:latin typeface="+mn-lt"/>
                <a:ea typeface="+mn-ea"/>
                <a:cs typeface="+mn-cs"/>
              </a:rPr>
              <a:t>| Octet 3 |	| Octet 4 |</a:t>
            </a:r>
          </a:p>
          <a:p>
            <a:r>
              <a:rPr lang="en-US" sz="1200" kern="1200">
                <a:solidFill>
                  <a:schemeClr val="tx1"/>
                </a:solidFill>
                <a:effectLst/>
                <a:latin typeface="+mn-lt"/>
                <a:ea typeface="+mn-ea"/>
                <a:cs typeface="+mn-cs"/>
              </a:rPr>
              <a:t>Mạng X21:</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a:t>
            </a:r>
            <a:r>
              <a:rPr lang="en-US" sz="1200" u="sng" kern="1200">
                <a:solidFill>
                  <a:schemeClr val="tx1"/>
                </a:solidFill>
                <a:effectLst/>
                <a:latin typeface="+mn-lt"/>
                <a:ea typeface="+mn-ea"/>
                <a:cs typeface="+mn-cs"/>
              </a:rPr>
              <a:t>0.0</a:t>
            </a:r>
            <a:r>
              <a:rPr lang="en-US" sz="1200" kern="1200">
                <a:solidFill>
                  <a:schemeClr val="tx1"/>
                </a:solidFill>
                <a:effectLst/>
                <a:latin typeface="+mn-lt"/>
                <a:ea typeface="+mn-ea"/>
                <a:cs typeface="+mn-cs"/>
              </a:rPr>
              <a:t>000000-&gt; </a:t>
            </a:r>
            <a:r>
              <a:rPr lang="en-US" sz="1200" b="1" kern="1200">
                <a:solidFill>
                  <a:schemeClr val="tx1"/>
                </a:solidFill>
                <a:effectLst/>
                <a:latin typeface="+mn-lt"/>
                <a:ea typeface="+mn-ea"/>
                <a:cs typeface="+mn-cs"/>
              </a:rPr>
              <a:t>172.35.2.0/25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Mạng X22:</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a:t>
            </a:r>
            <a:r>
              <a:rPr lang="en-US" sz="1200" u="sng" kern="1200">
                <a:solidFill>
                  <a:schemeClr val="tx1"/>
                </a:solidFill>
                <a:effectLst/>
                <a:latin typeface="+mn-lt"/>
                <a:ea typeface="+mn-ea"/>
                <a:cs typeface="+mn-cs"/>
              </a:rPr>
              <a:t>0.1</a:t>
            </a:r>
            <a:r>
              <a:rPr lang="en-US" sz="1200" kern="1200">
                <a:solidFill>
                  <a:schemeClr val="tx1"/>
                </a:solidFill>
                <a:effectLst/>
                <a:latin typeface="+mn-lt"/>
                <a:ea typeface="+mn-ea"/>
                <a:cs typeface="+mn-cs"/>
              </a:rPr>
              <a:t>000000-&gt; 172.35.2.128/25</a:t>
            </a:r>
          </a:p>
          <a:p>
            <a:r>
              <a:rPr lang="en-US" sz="1200" kern="1200">
                <a:solidFill>
                  <a:schemeClr val="tx1"/>
                </a:solidFill>
                <a:effectLst/>
                <a:latin typeface="+mn-lt"/>
                <a:ea typeface="+mn-ea"/>
                <a:cs typeface="+mn-cs"/>
              </a:rPr>
              <a:t>Mạng X23:</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a:t>
            </a:r>
            <a:r>
              <a:rPr lang="en-US" sz="1200" u="sng" kern="1200">
                <a:solidFill>
                  <a:schemeClr val="tx1"/>
                </a:solidFill>
                <a:effectLst/>
                <a:latin typeface="+mn-lt"/>
                <a:ea typeface="+mn-ea"/>
                <a:cs typeface="+mn-cs"/>
              </a:rPr>
              <a:t>1.0</a:t>
            </a:r>
            <a:r>
              <a:rPr lang="en-US" sz="1200" kern="1200">
                <a:solidFill>
                  <a:schemeClr val="tx1"/>
                </a:solidFill>
                <a:effectLst/>
                <a:latin typeface="+mn-lt"/>
                <a:ea typeface="+mn-ea"/>
                <a:cs typeface="+mn-cs"/>
              </a:rPr>
              <a:t>000000-&gt; 172.35.3.0/25</a:t>
            </a:r>
          </a:p>
          <a:p>
            <a:r>
              <a:rPr lang="en-US" sz="1200" kern="1200">
                <a:solidFill>
                  <a:schemeClr val="tx1"/>
                </a:solidFill>
                <a:effectLst/>
                <a:latin typeface="+mn-lt"/>
                <a:ea typeface="+mn-ea"/>
                <a:cs typeface="+mn-cs"/>
              </a:rPr>
              <a:t>Mạng X24:</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a:t>
            </a:r>
            <a:r>
              <a:rPr lang="en-US" sz="1200" u="sng" kern="1200">
                <a:solidFill>
                  <a:schemeClr val="tx1"/>
                </a:solidFill>
                <a:effectLst/>
                <a:latin typeface="+mn-lt"/>
                <a:ea typeface="+mn-ea"/>
                <a:cs typeface="+mn-cs"/>
              </a:rPr>
              <a:t>1.1</a:t>
            </a:r>
            <a:r>
              <a:rPr lang="en-US" sz="1200" kern="1200">
                <a:solidFill>
                  <a:schemeClr val="tx1"/>
                </a:solidFill>
                <a:effectLst/>
                <a:latin typeface="+mn-lt"/>
                <a:ea typeface="+mn-ea"/>
                <a:cs typeface="+mn-cs"/>
              </a:rPr>
              <a:t>000000-&gt; 172.35.3.128/25</a:t>
            </a:r>
          </a:p>
          <a:p>
            <a:r>
              <a:rPr lang="en-US" sz="1200" b="1" kern="1200">
                <a:solidFill>
                  <a:schemeClr val="tx1"/>
                </a:solidFill>
                <a:effectLst/>
                <a:latin typeface="+mn-lt"/>
                <a:ea typeface="+mn-ea"/>
                <a:cs typeface="+mn-cs"/>
              </a:rPr>
              <a:t>=&gt; </a:t>
            </a:r>
            <a:r>
              <a:rPr lang="en-US" sz="1200" kern="1200">
                <a:solidFill>
                  <a:schemeClr val="tx1"/>
                </a:solidFill>
                <a:effectLst/>
                <a:latin typeface="+mn-lt"/>
                <a:ea typeface="+mn-ea"/>
                <a:cs typeface="+mn-cs"/>
              </a:rPr>
              <a:t>lấy mạng X21: 172.35.2.0/25 cấp cho mạng B: 115 host</a:t>
            </a:r>
          </a:p>
          <a:p>
            <a:r>
              <a:rPr lang="en-US" sz="1200" b="1" kern="1200">
                <a:solidFill>
                  <a:schemeClr val="tx1"/>
                </a:solidFill>
                <a:effectLst/>
                <a:latin typeface="+mn-lt"/>
                <a:ea typeface="+mn-ea"/>
                <a:cs typeface="+mn-cs"/>
              </a:rPr>
              <a:t>+ Tiếp theo</a:t>
            </a:r>
            <a:r>
              <a:rPr lang="en-US" sz="1200" kern="1200">
                <a:solidFill>
                  <a:schemeClr val="tx1"/>
                </a:solidFill>
                <a:effectLst/>
                <a:latin typeface="+mn-lt"/>
                <a:ea typeface="+mn-ea"/>
                <a:cs typeface="+mn-cs"/>
              </a:rPr>
              <a:t>, ta sử dụng mạng con X22: 172.35.2.128/25 để chia cho mạng C: 80 host Tương tự trên, theo công thức:  2n - 2 ≥ 80 =&gt; n=7 =&gt; m = 32-25-7 = 0 (Vừa đẹp, khi giá trị m=0 điều này chứng tỏ là mạng đang chia chỉ có thể cấp vừa đủ hoặc thừa một số IP cho mạng có số host đang yêu cầu, ở đây là 115 host- chú ý: khi sử dụng VLSM thì m sẽ không bao giờ nhận giá trị âm)</a:t>
            </a:r>
          </a:p>
          <a:p>
            <a:r>
              <a:rPr lang="en-US" sz="1200" kern="1200">
                <a:solidFill>
                  <a:schemeClr val="tx1"/>
                </a:solidFill>
                <a:effectLst/>
                <a:latin typeface="+mn-lt"/>
                <a:ea typeface="+mn-ea"/>
                <a:cs typeface="+mn-cs"/>
              </a:rPr>
              <a:t>=&gt; cấp luôn X22 cho mạng C: 80 host</a:t>
            </a:r>
          </a:p>
          <a:p>
            <a:r>
              <a:rPr lang="en-US" sz="1200" b="1" kern="1200">
                <a:solidFill>
                  <a:schemeClr val="tx1"/>
                </a:solidFill>
                <a:effectLst/>
                <a:latin typeface="+mn-lt"/>
                <a:ea typeface="+mn-ea"/>
                <a:cs typeface="+mn-cs"/>
              </a:rPr>
              <a:t>+ Lúc này </a:t>
            </a:r>
            <a:r>
              <a:rPr lang="en-US" sz="1200" kern="1200">
                <a:solidFill>
                  <a:schemeClr val="tx1"/>
                </a:solidFill>
                <a:effectLst/>
                <a:latin typeface="+mn-lt"/>
                <a:ea typeface="+mn-ea"/>
                <a:cs typeface="+mn-cs"/>
              </a:rPr>
              <a:t>cần phải dùng đến giải địa chỉ X23 để chia cho mạng D: 30 host</a:t>
            </a:r>
          </a:p>
          <a:p>
            <a:r>
              <a:rPr lang="en-US" sz="1200" kern="1200">
                <a:solidFill>
                  <a:schemeClr val="tx1"/>
                </a:solidFill>
                <a:effectLst/>
                <a:latin typeface="+mn-lt"/>
                <a:ea typeface="+mn-ea"/>
                <a:cs typeface="+mn-cs"/>
              </a:rPr>
              <a:t>Tương tự trên, theo công thức:  2n - 2 ≥ 30 =&gt; n=5 =&gt; m = 32-25-5 = 2</a:t>
            </a:r>
          </a:p>
          <a:p>
            <a:r>
              <a:rPr lang="en-US" sz="1200" kern="1200">
                <a:solidFill>
                  <a:schemeClr val="tx1"/>
                </a:solidFill>
                <a:effectLst/>
                <a:latin typeface="+mn-lt"/>
                <a:ea typeface="+mn-ea"/>
                <a:cs typeface="+mn-cs"/>
              </a:rPr>
              <a:t>=&gt; SM’ (Subnet Mask mới) = SM (Subnet Mask cũ) + m = 25 +2 = 27 ( viết tắt là /27)</a:t>
            </a:r>
          </a:p>
          <a:p>
            <a:r>
              <a:rPr lang="en-US" sz="1200" kern="1200">
                <a:solidFill>
                  <a:schemeClr val="tx1"/>
                </a:solidFill>
                <a:effectLst/>
                <a:latin typeface="+mn-lt"/>
                <a:ea typeface="+mn-ea"/>
                <a:cs typeface="+mn-cs"/>
              </a:rPr>
              <a:t>&amp; số Subnet (mạng con) được tạo ra là: 2m = 22 = 4</a:t>
            </a:r>
          </a:p>
          <a:p>
            <a:r>
              <a:rPr lang="en-US" sz="1200" kern="1200">
                <a:solidFill>
                  <a:schemeClr val="tx1"/>
                </a:solidFill>
                <a:effectLst/>
                <a:latin typeface="+mn-lt"/>
                <a:ea typeface="+mn-ea"/>
                <a:cs typeface="+mn-cs"/>
              </a:rPr>
              <a:t>với SM thay đổi từ /25 thành /27 (các bit trong khoảng này của X23 liên quan đến Octet</a:t>
            </a:r>
          </a:p>
          <a:p>
            <a:r>
              <a:rPr lang="en-US" sz="1200" kern="1200">
                <a:solidFill>
                  <a:schemeClr val="tx1"/>
                </a:solidFill>
                <a:effectLst/>
                <a:latin typeface="+mn-lt"/>
                <a:ea typeface="+mn-ea"/>
                <a:cs typeface="+mn-cs"/>
              </a:rPr>
              <a:t>thứ 4) nên ta có các mạng con mới sinh ra từ X23:</a:t>
            </a:r>
          </a:p>
          <a:p>
            <a:r>
              <a:rPr lang="en-US" sz="1200" kern="1200">
                <a:solidFill>
                  <a:schemeClr val="tx1"/>
                </a:solidFill>
                <a:effectLst/>
                <a:latin typeface="+mn-lt"/>
                <a:ea typeface="+mn-ea"/>
                <a:cs typeface="+mn-cs"/>
              </a:rPr>
              <a:t>| Octet 4 | </a:t>
            </a:r>
          </a:p>
          <a:p>
            <a:r>
              <a:rPr lang="en-US" sz="1200" kern="1200">
                <a:solidFill>
                  <a:schemeClr val="tx1"/>
                </a:solidFill>
                <a:effectLst/>
                <a:latin typeface="+mn-lt"/>
                <a:ea typeface="+mn-ea"/>
                <a:cs typeface="+mn-cs"/>
              </a:rPr>
              <a:t>Mạng X231:</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00000011.0</a:t>
            </a:r>
            <a:r>
              <a:rPr lang="en-US" sz="1200" u="sng" kern="1200">
                <a:solidFill>
                  <a:schemeClr val="tx1"/>
                </a:solidFill>
                <a:effectLst/>
                <a:latin typeface="+mn-lt"/>
                <a:ea typeface="+mn-ea"/>
                <a:cs typeface="+mn-cs"/>
              </a:rPr>
              <a:t>00</a:t>
            </a:r>
            <a:r>
              <a:rPr lang="en-US" sz="1200" kern="1200">
                <a:solidFill>
                  <a:schemeClr val="tx1"/>
                </a:solidFill>
                <a:effectLst/>
                <a:latin typeface="+mn-lt"/>
                <a:ea typeface="+mn-ea"/>
                <a:cs typeface="+mn-cs"/>
              </a:rPr>
              <a:t>00000-&gt; </a:t>
            </a:r>
            <a:r>
              <a:rPr lang="en-US" sz="1200" b="1" kern="1200">
                <a:solidFill>
                  <a:schemeClr val="tx1"/>
                </a:solidFill>
                <a:effectLst/>
                <a:latin typeface="+mn-lt"/>
                <a:ea typeface="+mn-ea"/>
                <a:cs typeface="+mn-cs"/>
              </a:rPr>
              <a:t>172.35.3.0/27</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Mạng X232:</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00000011.0</a:t>
            </a:r>
            <a:r>
              <a:rPr lang="en-US" sz="1200" u="sng" kern="1200">
                <a:solidFill>
                  <a:schemeClr val="tx1"/>
                </a:solidFill>
                <a:effectLst/>
                <a:latin typeface="+mn-lt"/>
                <a:ea typeface="+mn-ea"/>
                <a:cs typeface="+mn-cs"/>
              </a:rPr>
              <a:t>01</a:t>
            </a:r>
            <a:r>
              <a:rPr lang="en-US" sz="1200" kern="1200">
                <a:solidFill>
                  <a:schemeClr val="tx1"/>
                </a:solidFill>
                <a:effectLst/>
                <a:latin typeface="+mn-lt"/>
                <a:ea typeface="+mn-ea"/>
                <a:cs typeface="+mn-cs"/>
              </a:rPr>
              <a:t>00000-&gt; 172.35.3.32/27</a:t>
            </a:r>
          </a:p>
          <a:p>
            <a:r>
              <a:rPr lang="en-US" sz="1200" kern="1200">
                <a:solidFill>
                  <a:schemeClr val="tx1"/>
                </a:solidFill>
                <a:effectLst/>
                <a:latin typeface="+mn-lt"/>
                <a:ea typeface="+mn-ea"/>
                <a:cs typeface="+mn-cs"/>
              </a:rPr>
              <a:t>Mạng X233:</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00000011.0</a:t>
            </a:r>
            <a:r>
              <a:rPr lang="en-US" sz="1200" u="sng" kern="1200">
                <a:solidFill>
                  <a:schemeClr val="tx1"/>
                </a:solidFill>
                <a:effectLst/>
                <a:latin typeface="+mn-lt"/>
                <a:ea typeface="+mn-ea"/>
                <a:cs typeface="+mn-cs"/>
              </a:rPr>
              <a:t>10</a:t>
            </a:r>
            <a:r>
              <a:rPr lang="en-US" sz="1200" kern="1200">
                <a:solidFill>
                  <a:schemeClr val="tx1"/>
                </a:solidFill>
                <a:effectLst/>
                <a:latin typeface="+mn-lt"/>
                <a:ea typeface="+mn-ea"/>
                <a:cs typeface="+mn-cs"/>
              </a:rPr>
              <a:t>00000-&gt; 172.35.3.64/27</a:t>
            </a:r>
          </a:p>
          <a:p>
            <a:r>
              <a:rPr lang="en-US" sz="1200" kern="1200">
                <a:solidFill>
                  <a:schemeClr val="tx1"/>
                </a:solidFill>
                <a:effectLst/>
                <a:latin typeface="+mn-lt"/>
                <a:ea typeface="+mn-ea"/>
                <a:cs typeface="+mn-cs"/>
              </a:rPr>
              <a:t>Mạng X234:</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00000011.0</a:t>
            </a:r>
            <a:r>
              <a:rPr lang="en-US" sz="1200" u="sng" kern="1200">
                <a:solidFill>
                  <a:schemeClr val="tx1"/>
                </a:solidFill>
                <a:effectLst/>
                <a:latin typeface="+mn-lt"/>
                <a:ea typeface="+mn-ea"/>
                <a:cs typeface="+mn-cs"/>
              </a:rPr>
              <a:t>11</a:t>
            </a:r>
            <a:r>
              <a:rPr lang="en-US" sz="1200" kern="1200">
                <a:solidFill>
                  <a:schemeClr val="tx1"/>
                </a:solidFill>
                <a:effectLst/>
                <a:latin typeface="+mn-lt"/>
                <a:ea typeface="+mn-ea"/>
                <a:cs typeface="+mn-cs"/>
              </a:rPr>
              <a:t>00000-&gt; 172.35.3.96/27</a:t>
            </a:r>
          </a:p>
          <a:p>
            <a:r>
              <a:rPr lang="en-US" sz="1200" kern="1200">
                <a:solidFill>
                  <a:schemeClr val="tx1"/>
                </a:solidFill>
                <a:effectLst/>
                <a:latin typeface="+mn-lt"/>
                <a:ea typeface="+mn-ea"/>
                <a:cs typeface="+mn-cs"/>
              </a:rPr>
              <a:t> =&gt; lấy X231: </a:t>
            </a:r>
            <a:r>
              <a:rPr lang="en-US" sz="1200" b="1" kern="1200">
                <a:solidFill>
                  <a:schemeClr val="tx1"/>
                </a:solidFill>
                <a:effectLst/>
                <a:latin typeface="+mn-lt"/>
                <a:ea typeface="+mn-ea"/>
                <a:cs typeface="+mn-cs"/>
              </a:rPr>
              <a:t>172.35.3.0/27 </a:t>
            </a:r>
            <a:r>
              <a:rPr lang="en-US" sz="1200" kern="1200">
                <a:solidFill>
                  <a:schemeClr val="tx1"/>
                </a:solidFill>
                <a:effectLst/>
                <a:latin typeface="+mn-lt"/>
                <a:ea typeface="+mn-ea"/>
                <a:cs typeface="+mn-cs"/>
              </a:rPr>
              <a:t>cấp cho mạng D: 30 host</a:t>
            </a:r>
          </a:p>
          <a:p>
            <a:r>
              <a:rPr lang="en-US" sz="1200" kern="1200">
                <a:solidFill>
                  <a:schemeClr val="tx1"/>
                </a:solidFill>
                <a:effectLst/>
                <a:latin typeface="+mn-lt"/>
                <a:ea typeface="+mn-ea"/>
                <a:cs typeface="+mn-cs"/>
              </a:rPr>
              <a:t>+ Lấy X232 chia cho các mạng E: 2 host, F: 2 host, G: 2 host</a:t>
            </a:r>
          </a:p>
          <a:p>
            <a:r>
              <a:rPr lang="en-US" sz="1200" kern="1200">
                <a:solidFill>
                  <a:schemeClr val="tx1"/>
                </a:solidFill>
                <a:effectLst/>
                <a:latin typeface="+mn-lt"/>
                <a:ea typeface="+mn-ea"/>
                <a:cs typeface="+mn-cs"/>
              </a:rPr>
              <a:t>Tương tự trên, theo công thức:  2n - 2 ≥ 2 =&gt; n=2 =&gt; m = 32-27-2 = 3</a:t>
            </a:r>
          </a:p>
          <a:p>
            <a:r>
              <a:rPr lang="en-US" sz="1200" kern="1200">
                <a:solidFill>
                  <a:schemeClr val="tx1"/>
                </a:solidFill>
                <a:effectLst/>
                <a:latin typeface="+mn-lt"/>
                <a:ea typeface="+mn-ea"/>
                <a:cs typeface="+mn-cs"/>
              </a:rPr>
              <a:t>=&gt; SM’ (Subnet Mask mới) = SM (Subnet Mask cũ) + m = 27 +3 = 30 ( viết tắt là /30)</a:t>
            </a:r>
          </a:p>
          <a:p>
            <a:r>
              <a:rPr lang="en-US" sz="1200" kern="1200">
                <a:solidFill>
                  <a:schemeClr val="tx1"/>
                </a:solidFill>
                <a:effectLst/>
                <a:latin typeface="+mn-lt"/>
                <a:ea typeface="+mn-ea"/>
                <a:cs typeface="+mn-cs"/>
              </a:rPr>
              <a:t>&amp; số Subnet (mạng con) được tạo ra là: 2m = 23 = 8</a:t>
            </a:r>
          </a:p>
          <a:p>
            <a:r>
              <a:rPr lang="en-US" sz="1200" kern="1200">
                <a:solidFill>
                  <a:schemeClr val="tx1"/>
                </a:solidFill>
                <a:effectLst/>
                <a:latin typeface="+mn-lt"/>
                <a:ea typeface="+mn-ea"/>
                <a:cs typeface="+mn-cs"/>
              </a:rPr>
              <a:t>với SM thay đổi từ /27 thành /30 (các bit trong khoảng này của X232 liên quan đến Octet</a:t>
            </a:r>
          </a:p>
          <a:p>
            <a:r>
              <a:rPr lang="en-US" sz="1200" kern="1200">
                <a:solidFill>
                  <a:schemeClr val="tx1"/>
                </a:solidFill>
                <a:effectLst/>
                <a:latin typeface="+mn-lt"/>
                <a:ea typeface="+mn-ea"/>
                <a:cs typeface="+mn-cs"/>
              </a:rPr>
              <a:t>thứ 4) nên ta có các mạng con mới sinh ra từ X232 là:</a:t>
            </a:r>
          </a:p>
          <a:p>
            <a:r>
              <a:rPr lang="en-US" sz="1200" kern="1200">
                <a:solidFill>
                  <a:schemeClr val="tx1"/>
                </a:solidFill>
                <a:effectLst/>
                <a:latin typeface="+mn-lt"/>
                <a:ea typeface="+mn-ea"/>
                <a:cs typeface="+mn-cs"/>
              </a:rPr>
              <a:t>| Octet 4 |</a:t>
            </a:r>
          </a:p>
          <a:p>
            <a:r>
              <a:rPr lang="en-US" sz="1200" kern="1200">
                <a:solidFill>
                  <a:schemeClr val="tx1"/>
                </a:solidFill>
                <a:effectLst/>
                <a:latin typeface="+mn-lt"/>
                <a:ea typeface="+mn-ea"/>
                <a:cs typeface="+mn-cs"/>
              </a:rPr>
              <a:t>Mạng X2321:</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00000011.001</a:t>
            </a:r>
            <a:r>
              <a:rPr lang="en-US" sz="1200" u="sng" kern="1200">
                <a:solidFill>
                  <a:schemeClr val="tx1"/>
                </a:solidFill>
                <a:effectLst/>
                <a:latin typeface="+mn-lt"/>
                <a:ea typeface="+mn-ea"/>
                <a:cs typeface="+mn-cs"/>
              </a:rPr>
              <a:t>000</a:t>
            </a:r>
            <a:r>
              <a:rPr lang="en-US" sz="1200" kern="1200">
                <a:solidFill>
                  <a:schemeClr val="tx1"/>
                </a:solidFill>
                <a:effectLst/>
                <a:latin typeface="+mn-lt"/>
                <a:ea typeface="+mn-ea"/>
                <a:cs typeface="+mn-cs"/>
              </a:rPr>
              <a:t>00-&gt; </a:t>
            </a:r>
            <a:r>
              <a:rPr lang="en-US" sz="1200" b="1" kern="1200">
                <a:solidFill>
                  <a:schemeClr val="tx1"/>
                </a:solidFill>
                <a:effectLst/>
                <a:latin typeface="+mn-lt"/>
                <a:ea typeface="+mn-ea"/>
                <a:cs typeface="+mn-cs"/>
              </a:rPr>
              <a:t>172.35.3.32/30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Mạng X2322:</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00000011.001</a:t>
            </a:r>
            <a:r>
              <a:rPr lang="en-US" sz="1200" u="sng" kern="1200">
                <a:solidFill>
                  <a:schemeClr val="tx1"/>
                </a:solidFill>
                <a:effectLst/>
                <a:latin typeface="+mn-lt"/>
                <a:ea typeface="+mn-ea"/>
                <a:cs typeface="+mn-cs"/>
              </a:rPr>
              <a:t>001</a:t>
            </a:r>
            <a:r>
              <a:rPr lang="en-US" sz="1200" kern="1200">
                <a:solidFill>
                  <a:schemeClr val="tx1"/>
                </a:solidFill>
                <a:effectLst/>
                <a:latin typeface="+mn-lt"/>
                <a:ea typeface="+mn-ea"/>
                <a:cs typeface="+mn-cs"/>
              </a:rPr>
              <a:t>00-&gt; </a:t>
            </a:r>
            <a:r>
              <a:rPr lang="en-US" sz="1200" b="1" kern="1200">
                <a:solidFill>
                  <a:schemeClr val="tx1"/>
                </a:solidFill>
                <a:effectLst/>
                <a:latin typeface="+mn-lt"/>
                <a:ea typeface="+mn-ea"/>
                <a:cs typeface="+mn-cs"/>
              </a:rPr>
              <a:t>172.35.3.36/30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Mạng X2323:</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00000011.001</a:t>
            </a:r>
            <a:r>
              <a:rPr lang="en-US" sz="1200" u="sng" kern="1200">
                <a:solidFill>
                  <a:schemeClr val="tx1"/>
                </a:solidFill>
                <a:effectLst/>
                <a:latin typeface="+mn-lt"/>
                <a:ea typeface="+mn-ea"/>
                <a:cs typeface="+mn-cs"/>
              </a:rPr>
              <a:t>010</a:t>
            </a:r>
            <a:r>
              <a:rPr lang="en-US" sz="1200" kern="1200">
                <a:solidFill>
                  <a:schemeClr val="tx1"/>
                </a:solidFill>
                <a:effectLst/>
                <a:latin typeface="+mn-lt"/>
                <a:ea typeface="+mn-ea"/>
                <a:cs typeface="+mn-cs"/>
              </a:rPr>
              <a:t>00-&gt; </a:t>
            </a:r>
            <a:r>
              <a:rPr lang="en-US" sz="1200" b="1" kern="1200">
                <a:solidFill>
                  <a:schemeClr val="tx1"/>
                </a:solidFill>
                <a:effectLst/>
                <a:latin typeface="+mn-lt"/>
                <a:ea typeface="+mn-ea"/>
                <a:cs typeface="+mn-cs"/>
              </a:rPr>
              <a:t>172.35.3.40/30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vân vân ………………….</a:t>
            </a:r>
          </a:p>
          <a:p>
            <a:r>
              <a:rPr lang="en-US" sz="1200" kern="1200">
                <a:solidFill>
                  <a:schemeClr val="tx1"/>
                </a:solidFill>
                <a:effectLst/>
                <a:latin typeface="+mn-lt"/>
                <a:ea typeface="+mn-ea"/>
                <a:cs typeface="+mn-cs"/>
              </a:rPr>
              <a:t>Mạng X2327:</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00000011.001</a:t>
            </a:r>
            <a:r>
              <a:rPr lang="en-US" sz="1200" u="sng" kern="1200">
                <a:solidFill>
                  <a:schemeClr val="tx1"/>
                </a:solidFill>
                <a:effectLst/>
                <a:latin typeface="+mn-lt"/>
                <a:ea typeface="+mn-ea"/>
                <a:cs typeface="+mn-cs"/>
              </a:rPr>
              <a:t>110</a:t>
            </a:r>
            <a:r>
              <a:rPr lang="en-US" sz="1200" kern="1200">
                <a:solidFill>
                  <a:schemeClr val="tx1"/>
                </a:solidFill>
                <a:effectLst/>
                <a:latin typeface="+mn-lt"/>
                <a:ea typeface="+mn-ea"/>
                <a:cs typeface="+mn-cs"/>
              </a:rPr>
              <a:t>00-&gt; 172.35.3.56/30</a:t>
            </a:r>
          </a:p>
          <a:p>
            <a:r>
              <a:rPr lang="en-US" sz="1200" kern="1200">
                <a:solidFill>
                  <a:schemeClr val="tx1"/>
                </a:solidFill>
                <a:effectLst/>
                <a:latin typeface="+mn-lt"/>
                <a:ea typeface="+mn-ea"/>
                <a:cs typeface="+mn-cs"/>
              </a:rPr>
              <a:t>Mạng X2328:</a:t>
            </a:r>
            <a:r>
              <a:rPr lang="en-US" sz="1200" b="1" kern="1200">
                <a:solidFill>
                  <a:schemeClr val="tx1"/>
                </a:solidFill>
                <a:effectLst/>
                <a:latin typeface="+mn-lt"/>
                <a:ea typeface="+mn-ea"/>
                <a:cs typeface="+mn-cs"/>
              </a:rPr>
              <a:t>10101100.00100011</a:t>
            </a:r>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00000011.001</a:t>
            </a:r>
            <a:r>
              <a:rPr lang="en-US" sz="1200" u="sng" kern="1200">
                <a:solidFill>
                  <a:schemeClr val="tx1"/>
                </a:solidFill>
                <a:effectLst/>
                <a:latin typeface="+mn-lt"/>
                <a:ea typeface="+mn-ea"/>
                <a:cs typeface="+mn-cs"/>
              </a:rPr>
              <a:t>111</a:t>
            </a:r>
            <a:r>
              <a:rPr lang="en-US" sz="1200" kern="1200">
                <a:solidFill>
                  <a:schemeClr val="tx1"/>
                </a:solidFill>
                <a:effectLst/>
                <a:latin typeface="+mn-lt"/>
                <a:ea typeface="+mn-ea"/>
                <a:cs typeface="+mn-cs"/>
              </a:rPr>
              <a:t>00-&gt; 172.35.3.60/30</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=&gt; lấy mạng Mạng X2321: 172.35.3.32/30 cấp cho mạng E: 2 host</a:t>
            </a:r>
          </a:p>
          <a:p>
            <a:r>
              <a:rPr lang="en-US" sz="1200" kern="1200">
                <a:solidFill>
                  <a:schemeClr val="tx1"/>
                </a:solidFill>
                <a:effectLst/>
                <a:latin typeface="+mn-lt"/>
                <a:ea typeface="+mn-ea"/>
                <a:cs typeface="+mn-cs"/>
              </a:rPr>
              <a:t>=&gt; lấy mạng Mạng X2322: 172.35.3.36/30 cấp cho mạng F: 2 host</a:t>
            </a:r>
          </a:p>
          <a:p>
            <a:r>
              <a:rPr lang="en-US" sz="1200" kern="1200">
                <a:solidFill>
                  <a:schemeClr val="tx1"/>
                </a:solidFill>
                <a:effectLst/>
                <a:latin typeface="+mn-lt"/>
                <a:ea typeface="+mn-ea"/>
                <a:cs typeface="+mn-cs"/>
              </a:rPr>
              <a:t>=&gt; lấy mạng Mạng X2323: 172.35.3.40/30 cấp cho mạng G: 2 host</a:t>
            </a:r>
          </a:p>
          <a:p>
            <a:r>
              <a:rPr lang="en-US" sz="1200" kern="1200">
                <a:solidFill>
                  <a:schemeClr val="tx1"/>
                </a:solidFill>
                <a:effectLst/>
                <a:latin typeface="+mn-lt"/>
                <a:ea typeface="+mn-ea"/>
                <a:cs typeface="+mn-cs"/>
              </a:rPr>
              <a:t> </a:t>
            </a:r>
          </a:p>
          <a:p>
            <a:r>
              <a:rPr lang="en-US" sz="1200" b="1" u="heavy" kern="1200">
                <a:solidFill>
                  <a:schemeClr val="tx1"/>
                </a:solidFill>
                <a:effectLst/>
                <a:latin typeface="+mn-lt"/>
                <a:ea typeface="+mn-ea"/>
                <a:cs typeface="+mn-cs"/>
              </a:rPr>
              <a:t>KẾT LUẬN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marL="171450" indent="-171450">
              <a:buFontTx/>
              <a:buChar char="-"/>
            </a:pPr>
            <a:r>
              <a:rPr lang="en-US" sz="1200" kern="1200">
                <a:solidFill>
                  <a:schemeClr val="tx1"/>
                </a:solidFill>
                <a:effectLst/>
                <a:latin typeface="+mn-lt"/>
                <a:ea typeface="+mn-ea"/>
                <a:cs typeface="+mn-cs"/>
              </a:rPr>
              <a:t>Sau khi cấp các địa chỉ mạng con cho các mạng A, B, C, D, E, F, G sẽ còn dư các mạng chưa được sử dụng (để giành khi cần ta có thể sử dụng để cấp phát hoặc chia nhỏ tiếp). Phương pháp VLSM này sẽ giúp ta kiểm soát được phần địa chỉ dư thừa chưa được sử dụng.</a:t>
            </a:r>
          </a:p>
          <a:p>
            <a:pPr marL="171450" indent="-171450">
              <a:buFontTx/>
              <a:buChar cha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86</a:t>
            </a:fld>
            <a:endParaRPr lang="en-US"/>
          </a:p>
        </p:txBody>
      </p:sp>
    </p:spTree>
    <p:extLst>
      <p:ext uri="{BB962C8B-B14F-4D97-AF65-F5344CB8AC3E}">
        <p14:creationId xmlns:p14="http://schemas.microsoft.com/office/powerpoint/2010/main" val="38192218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FC36C76-B5C8-4AD9-9647-C549E0ADBD5F}" type="slidenum">
              <a:rPr lang="en-US" smtClean="0"/>
              <a:pPr>
                <a:defRPr/>
              </a:pPr>
              <a:t>88</a:t>
            </a:fld>
            <a:endParaRPr lang="en-US"/>
          </a:p>
        </p:txBody>
      </p:sp>
    </p:spTree>
    <p:extLst>
      <p:ext uri="{BB962C8B-B14F-4D97-AF65-F5344CB8AC3E}">
        <p14:creationId xmlns:p14="http://schemas.microsoft.com/office/powerpoint/2010/main" val="2914772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862013" y="327025"/>
            <a:ext cx="5110162" cy="3833813"/>
          </a:xfrm>
          <a:ln/>
        </p:spPr>
      </p:sp>
      <p:sp>
        <p:nvSpPr>
          <p:cNvPr id="26627" name="Rectangle 3"/>
          <p:cNvSpPr>
            <a:spLocks noGrp="1" noChangeArrowheads="1"/>
          </p:cNvSpPr>
          <p:nvPr>
            <p:ph type="body" idx="1"/>
          </p:nvPr>
        </p:nvSpPr>
        <p:spPr>
          <a:xfrm>
            <a:off x="519701" y="4405397"/>
            <a:ext cx="5790958" cy="4978168"/>
          </a:xfrm>
          <a:solidFill>
            <a:srgbClr val="FFFFFF"/>
          </a:solidFill>
          <a:ln>
            <a:solidFill>
              <a:srgbClr val="000000"/>
            </a:solidFill>
          </a:ln>
        </p:spPr>
        <p:txBody>
          <a:bodyPr/>
          <a:lstStyle/>
          <a:p>
            <a:endParaRPr lang="en-US" smtClean="0"/>
          </a:p>
        </p:txBody>
      </p:sp>
    </p:spTree>
    <p:extLst>
      <p:ext uri="{BB962C8B-B14F-4D97-AF65-F5344CB8AC3E}">
        <p14:creationId xmlns:p14="http://schemas.microsoft.com/office/powerpoint/2010/main" val="247937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gif"/><Relationship Id="rId5" Type="http://schemas.openxmlformats.org/officeDocument/2006/relationships/image" Target="../media/image7.jpeg"/><Relationship Id="rId6" Type="http://schemas.openxmlformats.org/officeDocument/2006/relationships/image" Target="../media/image3.jpe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14" name="Rectangle 13"/>
          <p:cNvSpPr>
            <a:spLocks noChangeArrowheads="1"/>
          </p:cNvSpPr>
          <p:nvPr userDrawn="1"/>
        </p:nvSpPr>
        <p:spPr bwMode="white">
          <a:xfrm>
            <a:off x="0" y="5181600"/>
            <a:ext cx="9144000" cy="1676400"/>
          </a:xfrm>
          <a:prstGeom prst="rect">
            <a:avLst/>
          </a:prstGeom>
          <a:solidFill>
            <a:srgbClr val="A0B5C4">
              <a:alpha val="30980"/>
            </a:srgbClr>
          </a:solidFill>
          <a:ln w="9525">
            <a:noFill/>
            <a:miter lim="800000"/>
            <a:headEnd/>
            <a:tailEnd/>
          </a:ln>
          <a:effectLst/>
        </p:spPr>
        <p:txBody>
          <a:bodyPr wrap="none" anchor="ctr"/>
          <a:lstStyle/>
          <a:p>
            <a:pPr>
              <a:defRPr/>
            </a:pPr>
            <a:endParaRPr lang="en-US">
              <a:cs typeface="+mn-cs"/>
            </a:endParaRPr>
          </a:p>
        </p:txBody>
      </p:sp>
      <p:sp>
        <p:nvSpPr>
          <p:cNvPr id="15" name="Rectangle 14"/>
          <p:cNvSpPr>
            <a:spLocks noChangeArrowheads="1"/>
          </p:cNvSpPr>
          <p:nvPr userDrawn="1"/>
        </p:nvSpPr>
        <p:spPr bwMode="gray">
          <a:xfrm>
            <a:off x="0" y="1663700"/>
            <a:ext cx="9144000" cy="2324100"/>
          </a:xfrm>
          <a:prstGeom prst="rect">
            <a:avLst/>
          </a:prstGeom>
          <a:solidFill>
            <a:srgbClr val="003366"/>
          </a:solidFill>
          <a:ln w="9525">
            <a:noFill/>
            <a:miter lim="800000"/>
            <a:headEnd/>
            <a:tailEnd/>
          </a:ln>
          <a:effectLst/>
        </p:spPr>
        <p:txBody>
          <a:bodyPr wrap="none" anchor="ctr"/>
          <a:lstStyle/>
          <a:p>
            <a:pPr>
              <a:defRPr/>
            </a:pPr>
            <a:endParaRPr lang="en-US">
              <a:cs typeface="+mn-cs"/>
            </a:endParaRPr>
          </a:p>
        </p:txBody>
      </p:sp>
      <p:sp>
        <p:nvSpPr>
          <p:cNvPr id="16" name="AutoShape 21"/>
          <p:cNvSpPr>
            <a:spLocks noChangeArrowheads="1"/>
          </p:cNvSpPr>
          <p:nvPr userDrawn="1"/>
        </p:nvSpPr>
        <p:spPr bwMode="gray">
          <a:xfrm>
            <a:off x="7696200" y="5943600"/>
            <a:ext cx="609600" cy="533400"/>
          </a:xfrm>
          <a:prstGeom prst="hexagon">
            <a:avLst>
              <a:gd name="adj" fmla="val 28571"/>
              <a:gd name="vf" fmla="val 115470"/>
            </a:avLst>
          </a:prstGeom>
          <a:solidFill>
            <a:srgbClr val="5086C2"/>
          </a:solidFill>
          <a:ln w="9525">
            <a:noFill/>
            <a:miter lim="800000"/>
            <a:headEnd/>
            <a:tailEnd/>
          </a:ln>
          <a:effectLst/>
        </p:spPr>
        <p:txBody>
          <a:bodyPr wrap="none" anchor="ctr"/>
          <a:lstStyle/>
          <a:p>
            <a:pPr>
              <a:defRPr/>
            </a:pPr>
            <a:endParaRPr lang="en-US">
              <a:cs typeface="+mn-cs"/>
            </a:endParaRPr>
          </a:p>
        </p:txBody>
      </p:sp>
      <p:sp>
        <p:nvSpPr>
          <p:cNvPr id="17" name="AutoShape 22"/>
          <p:cNvSpPr>
            <a:spLocks noChangeArrowheads="1"/>
          </p:cNvSpPr>
          <p:nvPr userDrawn="1"/>
        </p:nvSpPr>
        <p:spPr bwMode="gray">
          <a:xfrm>
            <a:off x="8229600" y="5638800"/>
            <a:ext cx="609600" cy="533400"/>
          </a:xfrm>
          <a:prstGeom prst="hexagon">
            <a:avLst>
              <a:gd name="adj" fmla="val 28571"/>
              <a:gd name="vf" fmla="val 115470"/>
            </a:avLst>
          </a:prstGeom>
          <a:solidFill>
            <a:srgbClr val="5086C2"/>
          </a:solidFill>
          <a:ln w="9525">
            <a:noFill/>
            <a:miter lim="800000"/>
            <a:headEnd/>
            <a:tailEnd/>
          </a:ln>
          <a:effectLst/>
        </p:spPr>
        <p:txBody>
          <a:bodyPr wrap="none" anchor="ctr"/>
          <a:lstStyle/>
          <a:p>
            <a:pPr>
              <a:defRPr/>
            </a:pPr>
            <a:endParaRPr lang="en-US">
              <a:cs typeface="+mn-cs"/>
            </a:endParaRPr>
          </a:p>
        </p:txBody>
      </p:sp>
      <p:sp>
        <p:nvSpPr>
          <p:cNvPr id="18" name="AutoShape 23"/>
          <p:cNvSpPr>
            <a:spLocks noChangeArrowheads="1"/>
          </p:cNvSpPr>
          <p:nvPr userDrawn="1"/>
        </p:nvSpPr>
        <p:spPr bwMode="gray">
          <a:xfrm>
            <a:off x="8220075" y="6229350"/>
            <a:ext cx="609600" cy="533400"/>
          </a:xfrm>
          <a:prstGeom prst="hexagon">
            <a:avLst>
              <a:gd name="adj" fmla="val 28571"/>
              <a:gd name="vf" fmla="val 115470"/>
            </a:avLst>
          </a:prstGeom>
          <a:solidFill>
            <a:srgbClr val="5086C2"/>
          </a:solidFill>
          <a:ln w="9525">
            <a:noFill/>
            <a:miter lim="800000"/>
            <a:headEnd/>
            <a:tailEnd/>
          </a:ln>
          <a:effectLst/>
        </p:spPr>
        <p:txBody>
          <a:bodyPr wrap="none" anchor="ctr"/>
          <a:lstStyle/>
          <a:p>
            <a:pPr>
              <a:defRPr/>
            </a:pPr>
            <a:endParaRPr lang="en-US">
              <a:cs typeface="+mn-cs"/>
            </a:endParaRPr>
          </a:p>
        </p:txBody>
      </p:sp>
      <p:sp>
        <p:nvSpPr>
          <p:cNvPr id="20" name="AutoShape 113" descr="gdd01"/>
          <p:cNvSpPr>
            <a:spLocks noChangeArrowheads="1"/>
          </p:cNvSpPr>
          <p:nvPr userDrawn="1"/>
        </p:nvSpPr>
        <p:spPr bwMode="gray">
          <a:xfrm>
            <a:off x="12700" y="2044700"/>
            <a:ext cx="1752600" cy="1600200"/>
          </a:xfrm>
          <a:prstGeom prst="hexagon">
            <a:avLst>
              <a:gd name="adj" fmla="val 27381"/>
              <a:gd name="vf" fmla="val 115470"/>
            </a:avLst>
          </a:prstGeom>
          <a:blipFill dpi="0" rotWithShape="1">
            <a:blip r:embed="rId2" cstate="print"/>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defRPr/>
            </a:pPr>
            <a:endParaRPr lang="ko-KR" altLang="en-US">
              <a:latin typeface="Times New Roman" pitchFamily="18" charset="0"/>
              <a:ea typeface="Gulim" pitchFamily="34" charset="-127"/>
              <a:cs typeface="+mn-cs"/>
            </a:endParaRPr>
          </a:p>
        </p:txBody>
      </p:sp>
      <p:sp>
        <p:nvSpPr>
          <p:cNvPr id="21" name="AutoShape 114" descr="gdd04"/>
          <p:cNvSpPr>
            <a:spLocks noChangeArrowheads="1"/>
          </p:cNvSpPr>
          <p:nvPr userDrawn="1"/>
        </p:nvSpPr>
        <p:spPr bwMode="gray">
          <a:xfrm>
            <a:off x="1460500" y="1206500"/>
            <a:ext cx="1828800" cy="1600200"/>
          </a:xfrm>
          <a:prstGeom prst="hexagon">
            <a:avLst>
              <a:gd name="adj" fmla="val 28571"/>
              <a:gd name="vf" fmla="val 115470"/>
            </a:avLst>
          </a:prstGeom>
          <a:blipFill dpi="0" rotWithShape="1">
            <a:blip r:embed="rId3" cstate="print"/>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defRPr/>
            </a:pPr>
            <a:endParaRPr lang="ko-KR" altLang="en-US">
              <a:latin typeface="Times New Roman" pitchFamily="18" charset="0"/>
              <a:ea typeface="Gulim" pitchFamily="34" charset="-127"/>
              <a:cs typeface="+mn-cs"/>
            </a:endParaRPr>
          </a:p>
        </p:txBody>
      </p:sp>
      <p:sp>
        <p:nvSpPr>
          <p:cNvPr id="22" name="AutoShape 115" descr="gdd03"/>
          <p:cNvSpPr>
            <a:spLocks noChangeArrowheads="1"/>
          </p:cNvSpPr>
          <p:nvPr userDrawn="1"/>
        </p:nvSpPr>
        <p:spPr bwMode="gray">
          <a:xfrm>
            <a:off x="1422400" y="2921000"/>
            <a:ext cx="1828800" cy="1600200"/>
          </a:xfrm>
          <a:prstGeom prst="hexagon">
            <a:avLst>
              <a:gd name="adj" fmla="val 28571"/>
              <a:gd name="vf" fmla="val 115470"/>
            </a:avLst>
          </a:prstGeom>
          <a:blipFill dpi="0" rotWithShape="1">
            <a:blip r:embed="rId4" cstate="print"/>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p>
            <a:pPr algn="ctr" eaLnBrk="0" hangingPunct="0">
              <a:defRPr/>
            </a:pPr>
            <a:endParaRPr lang="ko-KR" altLang="en-US">
              <a:latin typeface="Times New Roman" pitchFamily="18" charset="0"/>
              <a:ea typeface="Gulim" pitchFamily="34" charset="-127"/>
              <a:cs typeface="+mn-cs"/>
            </a:endParaRPr>
          </a:p>
        </p:txBody>
      </p:sp>
      <p:pic>
        <p:nvPicPr>
          <p:cNvPr id="23" name="Picture 6" descr="D:\HCMUTE\Khoa\hinhkhoa\logo_jpeg.jpg"/>
          <p:cNvPicPr>
            <a:picLocks noChangeAspect="1" noChangeArrowheads="1"/>
          </p:cNvPicPr>
          <p:nvPr userDrawn="1"/>
        </p:nvPicPr>
        <p:blipFill>
          <a:blip r:embed="rId5" cstate="print"/>
          <a:srcRect/>
          <a:stretch>
            <a:fillRect/>
          </a:stretch>
        </p:blipFill>
        <p:spPr bwMode="auto">
          <a:xfrm>
            <a:off x="7843838" y="0"/>
            <a:ext cx="1300162" cy="1295400"/>
          </a:xfrm>
          <a:prstGeom prst="rect">
            <a:avLst/>
          </a:prstGeom>
          <a:noFill/>
          <a:ln w="9525">
            <a:noFill/>
            <a:miter lim="800000"/>
            <a:headEnd/>
            <a:tailEnd/>
          </a:ln>
        </p:spPr>
      </p:pic>
      <p:sp>
        <p:nvSpPr>
          <p:cNvPr id="24" name="Rectangle 3"/>
          <p:cNvSpPr txBox="1">
            <a:spLocks noChangeArrowheads="1"/>
          </p:cNvSpPr>
          <p:nvPr userDrawn="1"/>
        </p:nvSpPr>
        <p:spPr bwMode="white">
          <a:xfrm>
            <a:off x="1295400" y="330200"/>
            <a:ext cx="6477000" cy="838200"/>
          </a:xfrm>
          <a:prstGeom prst="rect">
            <a:avLst/>
          </a:prstGeom>
          <a:noFill/>
          <a:ln w="9525">
            <a:noFill/>
            <a:miter lim="800000"/>
            <a:headEnd/>
            <a:tailEnd/>
          </a:ln>
        </p:spPr>
        <p:txBody>
          <a:bodyPr/>
          <a:lstStyle>
            <a:lvl1pPr marL="0" indent="0" algn="r">
              <a:buFont typeface="Wingdings" pitchFamily="2" charset="2"/>
              <a:buNone/>
              <a:defRPr sz="2800">
                <a:solidFill>
                  <a:schemeClr val="bg1"/>
                </a:solidFill>
              </a:defRPr>
            </a:lvl1pPr>
          </a:lstStyle>
          <a:p>
            <a:pPr algn="ctr" eaLnBrk="0" hangingPunct="0">
              <a:spcBef>
                <a:spcPct val="20000"/>
              </a:spcBef>
              <a:buClr>
                <a:schemeClr val="hlink"/>
              </a:buClr>
              <a:defRPr/>
            </a:pPr>
            <a:r>
              <a:rPr lang="en-US" sz="3800" b="1" kern="0" dirty="0" smtClean="0">
                <a:solidFill>
                  <a:srgbClr val="5086C2"/>
                </a:solidFill>
                <a:latin typeface="Times New Roman" pitchFamily="18" charset="0"/>
                <a:cs typeface="Times New Roman" pitchFamily="18" charset="0"/>
              </a:rPr>
              <a:t>Networking Essentials</a:t>
            </a:r>
            <a:endParaRPr lang="en-US" sz="3800" b="1" kern="0" dirty="0">
              <a:solidFill>
                <a:srgbClr val="5086C2"/>
              </a:solidFill>
              <a:latin typeface="Times New Roman" pitchFamily="18" charset="0"/>
              <a:cs typeface="Times New Roman" pitchFamily="18" charset="0"/>
            </a:endParaRPr>
          </a:p>
        </p:txBody>
      </p:sp>
      <p:pic>
        <p:nvPicPr>
          <p:cNvPr id="13" name="Picture 2" descr="G:\MIT 2014\logo\logo\logo-truong.jpg"/>
          <p:cNvPicPr>
            <a:picLocks noChangeAspect="1" noChangeArrowheads="1"/>
          </p:cNvPicPr>
          <p:nvPr userDrawn="1"/>
        </p:nvPicPr>
        <p:blipFill>
          <a:blip r:embed="rId6" cstate="print"/>
          <a:srcRect/>
          <a:stretch>
            <a:fillRect/>
          </a:stretch>
        </p:blipFill>
        <p:spPr bwMode="auto">
          <a:xfrm>
            <a:off x="179511" y="116632"/>
            <a:ext cx="941781" cy="1008112"/>
          </a:xfrm>
          <a:prstGeom prst="rect">
            <a:avLst/>
          </a:prstGeom>
          <a:noFill/>
          <a:effectLst>
            <a:outerShdw blurRad="50800" dist="50800" dir="5400000" algn="ctr" rotWithShape="0">
              <a:srgbClr val="000000">
                <a:alpha val="0"/>
              </a:srgbClr>
            </a:outerShdw>
          </a:effectLst>
        </p:spPr>
      </p:pic>
      <p:sp>
        <p:nvSpPr>
          <p:cNvPr id="19" name="TextBox 18"/>
          <p:cNvSpPr txBox="1"/>
          <p:nvPr userDrawn="1"/>
        </p:nvSpPr>
        <p:spPr>
          <a:xfrm>
            <a:off x="251520" y="1124744"/>
            <a:ext cx="864096" cy="276999"/>
          </a:xfrm>
          <a:prstGeom prst="rect">
            <a:avLst/>
          </a:prstGeom>
          <a:noFill/>
        </p:spPr>
        <p:txBody>
          <a:bodyPr wrap="square" rtlCol="0">
            <a:spAutoFit/>
          </a:bodyPr>
          <a:lstStyle/>
          <a:p>
            <a:r>
              <a:rPr lang="en-US" sz="1200" b="1" dirty="0" smtClean="0">
                <a:solidFill>
                  <a:srgbClr val="002060"/>
                </a:solidFill>
                <a:latin typeface="Arial" panose="020B0604020202020204" pitchFamily="34" charset="0"/>
                <a:cs typeface="Arial" panose="020B0604020202020204" pitchFamily="34" charset="0"/>
              </a:rPr>
              <a:t>HCMUTE</a:t>
            </a:r>
            <a:endParaRPr lang="en-US" sz="1200" b="1" dirty="0">
              <a:solidFill>
                <a:srgbClr val="002060"/>
              </a:solidFill>
              <a:latin typeface="Arial" panose="020B0604020202020204" pitchFamily="34" charset="0"/>
              <a:cs typeface="Arial" panose="020B0604020202020204" pitchFamily="34" charset="0"/>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D5038CF1-A7C8-40BD-B6B0-0DD8C764D05E}" type="slidenum">
              <a:rPr lang="en-GB" smtClean="0"/>
              <a:pPr/>
              <a:t>‹#›</a:t>
            </a:fld>
            <a:endParaRPr lang="en-GB"/>
          </a:p>
        </p:txBody>
      </p:sp>
      <p:sp>
        <p:nvSpPr>
          <p:cNvPr id="7"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Footer Placeholder 4"/>
          <p:cNvSpPr>
            <a:spLocks noGrp="1"/>
          </p:cNvSpPr>
          <p:nvPr>
            <p:ph type="ftr" sz="quarter" idx="11"/>
          </p:nvPr>
        </p:nvSpPr>
        <p:spPr>
          <a:xfrm>
            <a:off x="457201" y="6248207"/>
            <a:ext cx="5573483" cy="365125"/>
          </a:xfrm>
        </p:spPr>
        <p:txBody>
          <a:bodyPr/>
          <a:lstStyle/>
          <a:p>
            <a:r>
              <a:rPr lang="en-GB" smtClean="0"/>
              <a:t>Networking Essentials – Master. Nguyen Huu Trung</a:t>
            </a:r>
            <a:endParaRPr lang="en-GB"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D5038CF1-A7C8-40BD-B6B0-0DD8C764D05E}" type="slidenum">
              <a:rPr lang="en-GB" smtClean="0"/>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569075"/>
            <a:ext cx="2133600" cy="365125"/>
          </a:xfrm>
          <a:prstGeom prst="rect">
            <a:avLst/>
          </a:prstGeom>
        </p:spPr>
        <p:txBody>
          <a:bodyPr/>
          <a:lstStyle>
            <a:lvl1pPr>
              <a:defRPr/>
            </a:lvl1pPr>
          </a:lstStyle>
          <a:p>
            <a:pPr>
              <a:defRPr/>
            </a:pPr>
            <a:fld id="{808D6BE7-A705-45B9-9AFD-CF4E9F40678E}" type="datetime1">
              <a:rPr lang="en-US"/>
              <a:pPr>
                <a:defRPr/>
              </a:pPr>
              <a:t>10/20/15</a:t>
            </a:fld>
            <a:endParaRPr lang="en-US"/>
          </a:p>
        </p:txBody>
      </p:sp>
      <p:sp>
        <p:nvSpPr>
          <p:cNvPr id="6" name="Rectangle 5"/>
          <p:cNvSpPr>
            <a:spLocks noGrp="1" noChangeArrowheads="1"/>
          </p:cNvSpPr>
          <p:nvPr>
            <p:ph type="ftr" sz="quarter" idx="11"/>
          </p:nvPr>
        </p:nvSpPr>
        <p:spPr/>
        <p:txBody>
          <a:bodyPr/>
          <a:lstStyle>
            <a:lvl1pPr>
              <a:defRPr/>
            </a:lvl1pPr>
          </a:lstStyle>
          <a:p>
            <a:pPr>
              <a:defRPr/>
            </a:pPr>
            <a:r>
              <a:rPr lang="vi-VN"/>
              <a:t>Bài giảng:Mạng máy </a:t>
            </a:r>
            <a:r>
              <a:rPr lang="vi-VN" smtClean="0"/>
              <a:t>tính</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8202CB89-070A-4581-91EC-194330ED83F6}" type="slidenum">
              <a:rPr lang="x-none"/>
              <a:pPr>
                <a:defRPr/>
              </a:pPr>
              <a:t>‹#›</a:t>
            </a:fld>
            <a:endParaRPr lang="en-US"/>
          </a:p>
        </p:txBody>
      </p:sp>
    </p:spTree>
    <p:extLst>
      <p:ext uri="{BB962C8B-B14F-4D97-AF65-F5344CB8AC3E}">
        <p14:creationId xmlns:p14="http://schemas.microsoft.com/office/powerpoint/2010/main" val="171332115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600200"/>
            <a:ext cx="7772400" cy="1470025"/>
          </a:xfrm>
        </p:spPr>
        <p:txBody>
          <a:bodyPr/>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35814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569075"/>
            <a:ext cx="2133600" cy="365125"/>
          </a:xfrm>
          <a:prstGeom prst="rect">
            <a:avLst/>
          </a:prstGeom>
        </p:spPr>
        <p:txBody>
          <a:bodyPr/>
          <a:lstStyle/>
          <a:p>
            <a:r>
              <a:rPr lang="en-US" smtClean="0"/>
              <a:t>5/25/2012</a:t>
            </a:r>
            <a:endParaRPr lang="en-US"/>
          </a:p>
        </p:txBody>
      </p:sp>
      <p:sp>
        <p:nvSpPr>
          <p:cNvPr id="5" name="Footer Placeholder 4"/>
          <p:cNvSpPr>
            <a:spLocks noGrp="1"/>
          </p:cNvSpPr>
          <p:nvPr>
            <p:ph type="ftr" sz="quarter" idx="11"/>
          </p:nvPr>
        </p:nvSpPr>
        <p:spPr/>
        <p:txBody>
          <a:bodyPr/>
          <a:lstStyle/>
          <a:p>
            <a:r>
              <a:rPr lang="en-US" smtClean="0"/>
              <a:t>MCITP - IP Addressing</a:t>
            </a:r>
            <a:endParaRPr lang="en-US"/>
          </a:p>
        </p:txBody>
      </p:sp>
      <p:sp>
        <p:nvSpPr>
          <p:cNvPr id="6" name="Slide Number Placeholder 5"/>
          <p:cNvSpPr>
            <a:spLocks noGrp="1"/>
          </p:cNvSpPr>
          <p:nvPr>
            <p:ph type="sldNum" sz="quarter" idx="12"/>
          </p:nvPr>
        </p:nvSpPr>
        <p:spPr/>
        <p:txBody>
          <a:bodyPr/>
          <a:lstStyle/>
          <a:p>
            <a:fld id="{04CED84C-2EA6-462B-8029-C57D5BAC3218}" type="slidenum">
              <a:rPr lang="en-US" smtClean="0"/>
              <a:pPr/>
              <a:t>‹#›</a:t>
            </a:fld>
            <a:endParaRPr lang="en-US"/>
          </a:p>
        </p:txBody>
      </p:sp>
    </p:spTree>
    <p:extLst>
      <p:ext uri="{BB962C8B-B14F-4D97-AF65-F5344CB8AC3E}">
        <p14:creationId xmlns:p14="http://schemas.microsoft.com/office/powerpoint/2010/main" val="10177342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dirty="0" smtClean="0"/>
              <a:t>Click to edit Master title style</a:t>
            </a:r>
            <a:endParaRPr kumimoji="0" lang="en-US" dirty="0"/>
          </a:p>
        </p:txBody>
      </p:sp>
      <p:sp>
        <p:nvSpPr>
          <p:cNvPr id="6" name="Slide Number Placeholder 5"/>
          <p:cNvSpPr>
            <a:spLocks noGrp="1"/>
          </p:cNvSpPr>
          <p:nvPr>
            <p:ph type="sldNum" sz="quarter" idx="12"/>
          </p:nvPr>
        </p:nvSpPr>
        <p:spPr>
          <a:xfrm>
            <a:off x="-1" y="1272222"/>
            <a:ext cx="529099" cy="244476"/>
          </a:xfrm>
        </p:spPr>
        <p:txBody>
          <a:bodyPr/>
          <a:lstStyle>
            <a:lvl1pPr>
              <a:defRPr>
                <a:solidFill>
                  <a:srgbClr val="FFFFFF"/>
                </a:solidFill>
              </a:defRPr>
            </a:lvl1pPr>
          </a:lstStyle>
          <a:p>
            <a:fld id="{D5038CF1-A7C8-40BD-B6B0-0DD8C764D05E}" type="slidenum">
              <a:rPr lang="en-GB" smtClean="0"/>
              <a:pPr/>
              <a:t>‹#›</a:t>
            </a:fld>
            <a:endParaRPr lang="en-GB"/>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7"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9" name="TextBox 8"/>
          <p:cNvSpPr txBox="1"/>
          <p:nvPr userDrawn="1"/>
        </p:nvSpPr>
        <p:spPr>
          <a:xfrm>
            <a:off x="-55676" y="1916832"/>
            <a:ext cx="553998" cy="4560168"/>
          </a:xfrm>
          <a:prstGeom prst="rect">
            <a:avLst/>
          </a:prstGeom>
          <a:noFill/>
          <a:ln w="9525">
            <a:noFill/>
          </a:ln>
        </p:spPr>
        <p:txBody>
          <a:bodyPr vert="vert270" wrap="square" rtlCol="0" anchor="ctr" anchorCtr="0">
            <a:spAutoFit/>
          </a:bodyPr>
          <a:lstStyle/>
          <a:p>
            <a:pPr algn="r"/>
            <a:r>
              <a:rPr lang="en-US" sz="2400" b="0" cap="none" spc="0" dirty="0" smtClean="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rPr>
              <a:t>Learning really to create real value</a:t>
            </a:r>
            <a:endParaRPr lang="en-US" sz="2400" b="0" cap="none" spc="0" dirty="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3" name="Rectangle 2"/>
          <p:cNvSpPr/>
          <p:nvPr userDrawn="1"/>
        </p:nvSpPr>
        <p:spPr>
          <a:xfrm>
            <a:off x="467544" y="1516698"/>
            <a:ext cx="61555" cy="53413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dirty="0" smtClean="0"/>
              <a:t>Click to edit Master title style</a:t>
            </a:r>
            <a:endParaRPr kumimoji="0" lang="en-US" dirty="0"/>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D5038CF1-A7C8-40BD-B6B0-0DD8C764D05E}" type="slidenum">
              <a:rPr lang="en-GB" smtClean="0"/>
              <a:pPr/>
              <a:t>‹#›</a:t>
            </a:fld>
            <a:endParaRPr lang="en-GB"/>
          </a:p>
        </p:txBody>
      </p:sp>
      <p:sp>
        <p:nvSpPr>
          <p:cNvPr id="10"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11" name="AutoShape 21"/>
          <p:cNvSpPr>
            <a:spLocks noChangeArrowheads="1"/>
          </p:cNvSpPr>
          <p:nvPr userDrawn="1"/>
        </p:nvSpPr>
        <p:spPr bwMode="gray">
          <a:xfrm>
            <a:off x="8028384" y="6351984"/>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effectLst/>
                <a:latin typeface="Corbel" pitchFamily="34" charset="0"/>
                <a:cs typeface="Arial" pitchFamily="34" charset="0"/>
              </a:rPr>
              <a:t>NE</a:t>
            </a:r>
            <a:endParaRPr lang="en-US" sz="1800" b="1" dirty="0">
              <a:solidFill>
                <a:schemeClr val="bg1"/>
              </a:solidFill>
              <a:effectLst/>
              <a:latin typeface="Corbel" pitchFamily="34" charset="0"/>
              <a:cs typeface="Arial" pitchFamily="34" charset="0"/>
            </a:endParaRPr>
          </a:p>
        </p:txBody>
      </p:sp>
      <p:sp>
        <p:nvSpPr>
          <p:cNvPr id="12" name="AutoShape 22"/>
          <p:cNvSpPr>
            <a:spLocks noChangeArrowheads="1"/>
          </p:cNvSpPr>
          <p:nvPr userDrawn="1"/>
        </p:nvSpPr>
        <p:spPr bwMode="gray">
          <a:xfrm>
            <a:off x="8532440" y="6093296"/>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latin typeface="Corbel" pitchFamily="34" charset="0"/>
                <a:cs typeface="+mn-cs"/>
              </a:rPr>
              <a:t>SS</a:t>
            </a:r>
            <a:endParaRPr lang="en-US" sz="1800" b="1" dirty="0">
              <a:solidFill>
                <a:schemeClr val="bg1"/>
              </a:solidFill>
              <a:latin typeface="Corbel" pitchFamily="34" charset="0"/>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smtClean="0"/>
              <a:t>Click to edit Master title style</a:t>
            </a:r>
            <a:endParaRPr kumimoji="0" lang="en-US" dirty="0"/>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Slide Number Placeholder 9"/>
          <p:cNvSpPr>
            <a:spLocks noGrp="1"/>
          </p:cNvSpPr>
          <p:nvPr>
            <p:ph type="sldNum" sz="quarter" idx="16"/>
          </p:nvPr>
        </p:nvSpPr>
        <p:spPr/>
        <p:txBody>
          <a:bodyPr rtlCol="0"/>
          <a:lstStyle/>
          <a:p>
            <a:fld id="{D5038CF1-A7C8-40BD-B6B0-0DD8C764D05E}" type="slidenum">
              <a:rPr lang="en-GB" smtClean="0"/>
              <a:pPr/>
              <a:t>‹#›</a:t>
            </a:fld>
            <a:endParaRPr lang="en-GB"/>
          </a:p>
        </p:txBody>
      </p:sp>
      <p:sp>
        <p:nvSpPr>
          <p:cNvPr id="7"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dirty="0" smtClean="0"/>
              <a:t>Click to edit Master title style</a:t>
            </a:r>
            <a:endParaRPr kumimoji="0" lang="en-US" dirty="0"/>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2" name="Slide Number Placeholder 11"/>
          <p:cNvSpPr>
            <a:spLocks noGrp="1"/>
          </p:cNvSpPr>
          <p:nvPr>
            <p:ph type="sldNum" sz="quarter" idx="16"/>
          </p:nvPr>
        </p:nvSpPr>
        <p:spPr/>
        <p:txBody>
          <a:bodyPr rtlCol="0"/>
          <a:lstStyle/>
          <a:p>
            <a:fld id="{D5038CF1-A7C8-40BD-B6B0-0DD8C764D05E}" type="slidenum">
              <a:rPr lang="en-GB" smtClean="0"/>
              <a:pPr/>
              <a:t>‹#›</a:t>
            </a:fld>
            <a:endParaRPr lang="en-GB"/>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dirty="0"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9" name="Footer Placeholder 2"/>
          <p:cNvSpPr>
            <a:spLocks noGrp="1"/>
          </p:cNvSpPr>
          <p:nvPr>
            <p:ph type="ftr" sz="quarter" idx="17"/>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D5038CF1-A7C8-40BD-B6B0-0DD8C764D05E}" type="slidenum">
              <a:rPr lang="en-GB" smtClean="0"/>
              <a:pPr/>
              <a:t>‹#›</a:t>
            </a:fld>
            <a:endParaRPr lang="en-GB"/>
          </a:p>
        </p:txBody>
      </p:sp>
      <p:sp>
        <p:nvSpPr>
          <p:cNvPr id="6"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D5038CF1-A7C8-40BD-B6B0-0DD8C764D05E}" type="slidenum">
              <a:rPr lang="en-GB" smtClean="0"/>
              <a:pPr/>
              <a:t>‹#›</a:t>
            </a:fld>
            <a:endParaRPr lang="en-GB" dirty="0"/>
          </a:p>
        </p:txBody>
      </p:sp>
      <p:sp>
        <p:nvSpPr>
          <p:cNvPr id="5"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6" name="AutoShape 21"/>
          <p:cNvSpPr>
            <a:spLocks noChangeArrowheads="1"/>
          </p:cNvSpPr>
          <p:nvPr userDrawn="1"/>
        </p:nvSpPr>
        <p:spPr bwMode="gray">
          <a:xfrm>
            <a:off x="8028384" y="6351984"/>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effectLst/>
                <a:latin typeface="Corbel" pitchFamily="34" charset="0"/>
                <a:cs typeface="Arial" pitchFamily="34" charset="0"/>
              </a:rPr>
              <a:t>NE</a:t>
            </a:r>
            <a:endParaRPr lang="en-US" sz="1800" b="1" dirty="0">
              <a:solidFill>
                <a:schemeClr val="bg1"/>
              </a:solidFill>
              <a:effectLst/>
              <a:latin typeface="Corbel" pitchFamily="34" charset="0"/>
              <a:cs typeface="Arial" pitchFamily="34" charset="0"/>
            </a:endParaRPr>
          </a:p>
        </p:txBody>
      </p:sp>
      <p:sp>
        <p:nvSpPr>
          <p:cNvPr id="7" name="AutoShape 22"/>
          <p:cNvSpPr>
            <a:spLocks noChangeArrowheads="1"/>
          </p:cNvSpPr>
          <p:nvPr userDrawn="1"/>
        </p:nvSpPr>
        <p:spPr bwMode="gray">
          <a:xfrm>
            <a:off x="8532440" y="6093296"/>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latin typeface="Corbel" pitchFamily="34" charset="0"/>
                <a:cs typeface="+mn-cs"/>
              </a:rPr>
              <a:t>SS</a:t>
            </a:r>
            <a:endParaRPr lang="en-US" sz="1800" b="1" dirty="0">
              <a:solidFill>
                <a:schemeClr val="bg1"/>
              </a:solidFill>
              <a:latin typeface="Corbel" pitchFamily="34" charset="0"/>
              <a:cs typeface="+mn-cs"/>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dirty="0" smtClean="0"/>
              <a:t>Click to edit Master title style</a:t>
            </a:r>
            <a:endParaRPr kumimoji="0"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D5038CF1-A7C8-40BD-B6B0-0DD8C764D05E}" type="slidenum">
              <a:rPr lang="en-GB" smtClean="0"/>
              <a:pPr/>
              <a:t>‹#›</a:t>
            </a:fld>
            <a:endParaRPr lang="en-GB"/>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atin typeface="Times New Roman" pitchFamily="18" charset="0"/>
                <a:cs typeface="Times New Roman" pitchFamily="18" charset="0"/>
              </a:defRPr>
            </a:lvl1pPr>
            <a:lvl2pPr>
              <a:buNone/>
              <a:defRPr sz="1200"/>
            </a:lvl2pPr>
            <a:lvl3pPr>
              <a:buNone/>
              <a:defRPr sz="1000"/>
            </a:lvl3pPr>
            <a:lvl4pPr>
              <a:buNone/>
              <a:defRPr sz="900"/>
            </a:lvl4pPr>
            <a:lvl5pPr>
              <a:buNone/>
              <a:defRPr sz="900"/>
            </a:lvl5pPr>
          </a:lstStyle>
          <a:p>
            <a:pPr lvl="0" eaLnBrk="1" latinLnBrk="0" hangingPunct="1"/>
            <a:r>
              <a:rPr kumimoji="0" lang="en-US" dirty="0"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8"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dirty="0"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dirty="0" smtClean="0"/>
              <a:t>Click to edit Master title style</a:t>
            </a:r>
            <a:endParaRPr kumimoji="0"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D5038CF1-A7C8-40BD-B6B0-0DD8C764D05E}" type="slidenum">
              <a:rPr lang="en-GB" smtClean="0"/>
              <a:pPr/>
              <a:t>‹#›</a:t>
            </a:fld>
            <a:endParaRPr lang="en-GB"/>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dirty="0"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2607301" y="6520259"/>
            <a:ext cx="5421083" cy="365125"/>
          </a:xfrm>
          <a:prstGeom prst="rect">
            <a:avLst/>
          </a:prstGeom>
        </p:spPr>
        <p:txBody>
          <a:bodyPr vert="horz" anchor="ctr"/>
          <a:lstStyle>
            <a:lvl1pPr algn="r" eaLnBrk="1" latinLnBrk="0" hangingPunct="1">
              <a:defRPr kumimoji="0" sz="1400">
                <a:solidFill>
                  <a:schemeClr val="tx2"/>
                </a:solidFill>
                <a:latin typeface="Times New Roman" pitchFamily="18" charset="0"/>
                <a:cs typeface="Times New Roman" pitchFamily="18" charset="0"/>
              </a:defRPr>
            </a:lvl1pPr>
          </a:lstStyle>
          <a:p>
            <a:r>
              <a:rPr lang="en-GB" smtClean="0"/>
              <a:t>Networking Essentials – Master. Nguyen Huu Trung</a:t>
            </a:r>
            <a:endParaRPr lang="en-GB"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D5038CF1-A7C8-40BD-B6B0-0DD8C764D05E}" type="slidenum">
              <a:rPr lang="en-GB" smtClean="0"/>
              <a:pPr/>
              <a:t>‹#›</a:t>
            </a:fld>
            <a:endParaRPr lang="en-GB" dirty="0"/>
          </a:p>
        </p:txBody>
      </p:sp>
      <p:sp>
        <p:nvSpPr>
          <p:cNvPr id="12" name="Rectangle 6"/>
          <p:cNvSpPr txBox="1">
            <a:spLocks noChangeArrowheads="1"/>
          </p:cNvSpPr>
          <p:nvPr userDrawn="1"/>
        </p:nvSpPr>
        <p:spPr bwMode="auto">
          <a:xfrm>
            <a:off x="6084168" y="5546700"/>
            <a:ext cx="520700" cy="381000"/>
          </a:xfrm>
          <a:prstGeom prst="rect">
            <a:avLst/>
          </a:prstGeom>
          <a:noFill/>
          <a:ln w="9525">
            <a:noFill/>
            <a:miter lim="800000"/>
            <a:headEnd/>
            <a:tailEnd/>
          </a:ln>
          <a:effectLst/>
        </p:spPr>
        <p:txBody>
          <a:bodyPr/>
          <a:lstStyle>
            <a:lvl1pPr algn="l">
              <a:defRPr sz="1200">
                <a:latin typeface="Arial" charset="0"/>
              </a:defRPr>
            </a:lvl1pPr>
          </a:lstStyle>
          <a:p>
            <a:pPr algn="ctr">
              <a:defRPr/>
            </a:pPr>
            <a:r>
              <a:rPr lang="en-US" sz="1800" b="1" dirty="0" smtClean="0">
                <a:solidFill>
                  <a:schemeClr val="bg1"/>
                </a:solidFill>
                <a:latin typeface="Corbel" pitchFamily="34" charset="0"/>
                <a:cs typeface="+mn-cs"/>
              </a:rPr>
              <a:t>LT</a:t>
            </a:r>
            <a:endParaRPr lang="en-US" sz="1800" b="1" dirty="0">
              <a:solidFill>
                <a:schemeClr val="bg1"/>
              </a:solidFill>
              <a:latin typeface="Corbel" pitchFamily="34" charset="0"/>
              <a:cs typeface="+mn-cs"/>
            </a:endParaRPr>
          </a:p>
        </p:txBody>
      </p:sp>
      <p:sp>
        <p:nvSpPr>
          <p:cNvPr id="15" name="Rectangle 6"/>
          <p:cNvSpPr txBox="1">
            <a:spLocks noChangeArrowheads="1"/>
          </p:cNvSpPr>
          <p:nvPr userDrawn="1"/>
        </p:nvSpPr>
        <p:spPr bwMode="auto">
          <a:xfrm>
            <a:off x="6642968" y="5229200"/>
            <a:ext cx="495300" cy="469900"/>
          </a:xfrm>
          <a:prstGeom prst="rect">
            <a:avLst/>
          </a:prstGeom>
          <a:noFill/>
          <a:ln w="9525">
            <a:noFill/>
            <a:miter lim="800000"/>
            <a:headEnd/>
            <a:tailEnd/>
          </a:ln>
          <a:effectLst/>
        </p:spPr>
        <p:txBody>
          <a:bodyPr/>
          <a:lstStyle>
            <a:lvl1pPr algn="l">
              <a:defRPr sz="1200">
                <a:latin typeface="Arial" charset="0"/>
              </a:defRPr>
            </a:lvl1pPr>
          </a:lstStyle>
          <a:p>
            <a:pPr algn="ctr">
              <a:defRPr/>
            </a:pPr>
            <a:r>
              <a:rPr lang="en-US" sz="1800" b="1" dirty="0" smtClean="0">
                <a:solidFill>
                  <a:schemeClr val="bg1"/>
                </a:solidFill>
                <a:latin typeface="Corbel" pitchFamily="34" charset="0"/>
                <a:cs typeface="+mn-cs"/>
              </a:rPr>
              <a:t>VB</a:t>
            </a:r>
            <a:endParaRPr lang="en-US" sz="1800" b="1" dirty="0">
              <a:solidFill>
                <a:schemeClr val="bg1"/>
              </a:solidFill>
              <a:latin typeface="Corbel" pitchFamily="34" charset="0"/>
              <a:cs typeface="+mn-cs"/>
            </a:endParaRPr>
          </a:p>
        </p:txBody>
      </p:sp>
      <p:sp>
        <p:nvSpPr>
          <p:cNvPr id="18" name="AutoShape 21"/>
          <p:cNvSpPr>
            <a:spLocks noChangeArrowheads="1"/>
          </p:cNvSpPr>
          <p:nvPr userDrawn="1"/>
        </p:nvSpPr>
        <p:spPr bwMode="gray">
          <a:xfrm>
            <a:off x="8028384" y="6351984"/>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effectLst/>
                <a:latin typeface="Corbel" pitchFamily="34" charset="0"/>
                <a:cs typeface="Arial" pitchFamily="34" charset="0"/>
              </a:rPr>
              <a:t>NE</a:t>
            </a:r>
            <a:endParaRPr lang="en-US" sz="1800" b="1" dirty="0">
              <a:solidFill>
                <a:schemeClr val="bg1"/>
              </a:solidFill>
              <a:effectLst/>
              <a:latin typeface="Corbel" pitchFamily="34" charset="0"/>
              <a:cs typeface="Arial" pitchFamily="34" charset="0"/>
            </a:endParaRPr>
          </a:p>
        </p:txBody>
      </p:sp>
      <p:sp>
        <p:nvSpPr>
          <p:cNvPr id="19" name="AutoShape 22"/>
          <p:cNvSpPr>
            <a:spLocks noChangeArrowheads="1"/>
          </p:cNvSpPr>
          <p:nvPr userDrawn="1"/>
        </p:nvSpPr>
        <p:spPr bwMode="gray">
          <a:xfrm>
            <a:off x="8532440" y="6093296"/>
            <a:ext cx="609600" cy="533400"/>
          </a:xfrm>
          <a:prstGeom prst="hexagon">
            <a:avLst>
              <a:gd name="adj" fmla="val 28571"/>
              <a:gd name="vf" fmla="val 115470"/>
            </a:avLst>
          </a:prstGeom>
          <a:solidFill>
            <a:srgbClr val="5086C2">
              <a:alpha val="55000"/>
            </a:srgbClr>
          </a:solidFill>
          <a:ln w="9525">
            <a:noFill/>
            <a:miter lim="800000"/>
            <a:headEnd/>
            <a:tailEnd/>
          </a:ln>
          <a:effectLst/>
        </p:spPr>
        <p:txBody>
          <a:bodyPr wrap="none" anchor="ctr"/>
          <a:lstStyle/>
          <a:p>
            <a:pPr>
              <a:defRPr/>
            </a:pPr>
            <a:r>
              <a:rPr lang="en-US" sz="1800" b="1" dirty="0" smtClean="0">
                <a:solidFill>
                  <a:schemeClr val="bg1"/>
                </a:solidFill>
                <a:latin typeface="Corbel" pitchFamily="34" charset="0"/>
                <a:cs typeface="+mn-cs"/>
              </a:rPr>
              <a:t>SS</a:t>
            </a:r>
            <a:endParaRPr lang="en-US" sz="1800" b="1" dirty="0">
              <a:solidFill>
                <a:schemeClr val="bg1"/>
              </a:solidFill>
              <a:latin typeface="Corbel" pitchFamily="34" charset="0"/>
              <a:cs typeface="+mn-cs"/>
            </a:endParaRPr>
          </a:p>
        </p:txBody>
      </p:sp>
      <p:pic>
        <p:nvPicPr>
          <p:cNvPr id="16" name="Picture 2" descr="G:\MIT 2014\logo\logo\logo-truong.jpg"/>
          <p:cNvPicPr>
            <a:picLocks noChangeAspect="1" noChangeArrowheads="1"/>
          </p:cNvPicPr>
          <p:nvPr userDrawn="1"/>
        </p:nvPicPr>
        <p:blipFill>
          <a:blip r:embed="rId15" cstate="print"/>
          <a:srcRect/>
          <a:stretch>
            <a:fillRect/>
          </a:stretch>
        </p:blipFill>
        <p:spPr bwMode="auto">
          <a:xfrm>
            <a:off x="8532440" y="14583"/>
            <a:ext cx="560896" cy="600401"/>
          </a:xfrm>
          <a:prstGeom prst="rect">
            <a:avLst/>
          </a:prstGeom>
          <a:noFill/>
          <a:effectLst>
            <a:outerShdw blurRad="50800" dist="50800" dir="5400000" algn="ctr" rotWithShape="0">
              <a:srgbClr val="000000">
                <a:alpha val="0"/>
              </a:srgbClr>
            </a:outerShdw>
          </a:effectLst>
        </p:spPr>
      </p:pic>
      <p:sp>
        <p:nvSpPr>
          <p:cNvPr id="17" name="TextBox 16"/>
          <p:cNvSpPr txBox="1"/>
          <p:nvPr userDrawn="1"/>
        </p:nvSpPr>
        <p:spPr>
          <a:xfrm>
            <a:off x="8460432" y="620688"/>
            <a:ext cx="683568" cy="230832"/>
          </a:xfrm>
          <a:prstGeom prst="rect">
            <a:avLst/>
          </a:prstGeom>
          <a:noFill/>
        </p:spPr>
        <p:txBody>
          <a:bodyPr wrap="square" rtlCol="0">
            <a:spAutoFit/>
          </a:bodyPr>
          <a:lstStyle/>
          <a:p>
            <a:r>
              <a:rPr lang="en-US" sz="900" b="1" dirty="0" smtClean="0">
                <a:solidFill>
                  <a:srgbClr val="002060"/>
                </a:solidFill>
                <a:latin typeface="Arial" panose="020B0604020202020204" pitchFamily="34" charset="0"/>
                <a:cs typeface="Arial" panose="020B0604020202020204" pitchFamily="34" charset="0"/>
              </a:rPr>
              <a:t>HCMUTE</a:t>
            </a:r>
            <a:endParaRPr lang="en-US" sz="900" b="1" dirty="0">
              <a:solidFill>
                <a:srgbClr val="002060"/>
              </a:solidFill>
              <a:latin typeface="Arial" panose="020B0604020202020204" pitchFamily="34" charset="0"/>
              <a:cs typeface="Arial" panose="020B0604020202020204" pitchFamily="34" charset="0"/>
            </a:endParaRPr>
          </a:p>
        </p:txBody>
      </p:sp>
      <p:sp>
        <p:nvSpPr>
          <p:cNvPr id="20" name="TextBox 19"/>
          <p:cNvSpPr txBox="1"/>
          <p:nvPr userDrawn="1"/>
        </p:nvSpPr>
        <p:spPr>
          <a:xfrm>
            <a:off x="-55676" y="1916832"/>
            <a:ext cx="553998" cy="4560168"/>
          </a:xfrm>
          <a:prstGeom prst="rect">
            <a:avLst/>
          </a:prstGeom>
          <a:noFill/>
          <a:ln w="9525">
            <a:noFill/>
          </a:ln>
        </p:spPr>
        <p:txBody>
          <a:bodyPr vert="vert270" wrap="square" rtlCol="0" anchor="ctr" anchorCtr="0">
            <a:spAutoFit/>
          </a:bodyPr>
          <a:lstStyle/>
          <a:p>
            <a:pPr algn="r"/>
            <a:r>
              <a:rPr lang="en-US" sz="2400" b="0" cap="none" spc="0" dirty="0" smtClean="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rPr>
              <a:t>Learning really to create real value</a:t>
            </a:r>
            <a:endParaRPr lang="en-US" sz="2400" b="0" cap="none" spc="0" dirty="0">
              <a:ln w="18415" cmpd="sng">
                <a:solidFill>
                  <a:schemeClr val="bg1">
                    <a:lumMod val="95000"/>
                  </a:schemeClr>
                </a:solidFill>
                <a:prstDash val="solid"/>
              </a:ln>
              <a:solidFill>
                <a:schemeClr val="bg1">
                  <a:lumMod val="95000"/>
                </a:schemeClr>
              </a:solidFill>
              <a:effectLst>
                <a:outerShdw blurRad="63500" dir="3600000" algn="tl" rotWithShape="0">
                  <a:srgbClr val="000000">
                    <a:alpha val="70000"/>
                  </a:srgbClr>
                </a:outerShdw>
              </a:effectLst>
              <a:latin typeface="Times New Roman" pitchFamily="18" charset="0"/>
              <a:cs typeface="Times New Roman" pitchFamily="18" charset="0"/>
            </a:endParaRPr>
          </a:p>
        </p:txBody>
      </p:sp>
      <p:sp>
        <p:nvSpPr>
          <p:cNvPr id="21" name="Rectangle 20"/>
          <p:cNvSpPr/>
          <p:nvPr userDrawn="1"/>
        </p:nvSpPr>
        <p:spPr>
          <a:xfrm>
            <a:off x="467544" y="1516698"/>
            <a:ext cx="61555" cy="53413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500"/>
                                        <p:tgtEl>
                                          <p:spTgt spid="1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hf hdr="0" dt="0"/>
  <p:txStyles>
    <p:titleStyle>
      <a:lvl1pPr algn="l" rtl="0" eaLnBrk="1" latinLnBrk="0" hangingPunct="1">
        <a:spcBef>
          <a:spcPct val="0"/>
        </a:spcBef>
        <a:buNone/>
        <a:defRPr kumimoji="0" sz="3200" kern="1200">
          <a:solidFill>
            <a:schemeClr val="tx2"/>
          </a:solidFill>
          <a:latin typeface="Times New Roman" pitchFamily="18" charset="0"/>
          <a:ea typeface="+mj-ea"/>
          <a:cs typeface="Times New Roman" pitchFamily="18" charset="0"/>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Arial" pitchFamily="34" charset="0"/>
          <a:ea typeface="+mn-ea"/>
          <a:cs typeface="Arial" pitchFamily="34" charset="0"/>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Arial" pitchFamily="34" charset="0"/>
          <a:ea typeface="+mn-ea"/>
          <a:cs typeface="Arial" pitchFamily="34" charset="0"/>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Arial" pitchFamily="34" charset="0"/>
          <a:ea typeface="+mn-ea"/>
          <a:cs typeface="Arial" pitchFamily="34" charset="0"/>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Arial" pitchFamily="34" charset="0"/>
          <a:ea typeface="+mn-ea"/>
          <a:cs typeface="Arial" pitchFamily="34" charset="0"/>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Arial" pitchFamily="34" charset="0"/>
          <a:ea typeface="+mn-ea"/>
          <a:cs typeface="Arial" pitchFamily="34"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audio" Target="../media/audio1.wav"/></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29.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30.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hyperlink" Target="file:///localhost\Users\me664\Documents\Nam_2014\Basic%20Network\Lecture\Chapter5\Example1_VLSM.docx" TargetMode="Externa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subTitle" idx="4294967295"/>
          </p:nvPr>
        </p:nvSpPr>
        <p:spPr bwMode="white">
          <a:xfrm>
            <a:off x="3467274" y="2420888"/>
            <a:ext cx="5400600" cy="990600"/>
          </a:xfrm>
        </p:spPr>
        <p:txBody>
          <a:bodyPr>
            <a:normAutofit fontScale="92500" lnSpcReduction="20000"/>
          </a:bodyPr>
          <a:lstStyle>
            <a:lvl1pPr marL="0" indent="0" algn="r">
              <a:buFont typeface="Wingdings" pitchFamily="2" charset="2"/>
              <a:buNone/>
              <a:defRPr sz="3000" baseline="0">
                <a:solidFill>
                  <a:schemeClr val="tx1"/>
                </a:solidFill>
                <a:latin typeface="Times New Roman" pitchFamily="18" charset="0"/>
                <a:cs typeface="Times New Roman" pitchFamily="18" charset="0"/>
              </a:defRPr>
            </a:lvl1pPr>
          </a:lstStyle>
          <a:p>
            <a:pPr lvl="0" algn="ctr">
              <a:lnSpc>
                <a:spcPct val="150000"/>
              </a:lnSpc>
            </a:pPr>
            <a:r>
              <a:rPr lang="en-US" sz="4800" dirty="0" smtClean="0"/>
              <a:t>IP ADDRESSING</a:t>
            </a:r>
            <a:endParaRPr lang="en-US" sz="4800" dirty="0"/>
          </a:p>
        </p:txBody>
      </p:sp>
      <p:sp>
        <p:nvSpPr>
          <p:cNvPr id="5" name="Text Box 14"/>
          <p:cNvSpPr txBox="1">
            <a:spLocks noChangeArrowheads="1"/>
          </p:cNvSpPr>
          <p:nvPr/>
        </p:nvSpPr>
        <p:spPr bwMode="auto">
          <a:xfrm>
            <a:off x="3203848" y="4257675"/>
            <a:ext cx="5927452" cy="877163"/>
          </a:xfrm>
          <a:prstGeom prst="rect">
            <a:avLst/>
          </a:prstGeom>
          <a:noFill/>
          <a:ln w="9525">
            <a:noFill/>
            <a:miter lim="800000"/>
            <a:headEnd/>
            <a:tailEnd/>
          </a:ln>
          <a:effectLst/>
        </p:spPr>
        <p:txBody>
          <a:bodyPr wrap="square">
            <a:spAutoFit/>
          </a:bodyPr>
          <a:lstStyle/>
          <a:p>
            <a:pPr algn="r">
              <a:defRPr/>
            </a:pPr>
            <a:r>
              <a:rPr lang="en-US" sz="1700" b="1" dirty="0">
                <a:solidFill>
                  <a:srgbClr val="5086C2"/>
                </a:solidFill>
                <a:latin typeface="Tahoma" pitchFamily="34" charset="0"/>
                <a:cs typeface="Tahoma" pitchFamily="34" charset="0"/>
              </a:rPr>
              <a:t>Master Nguyen </a:t>
            </a:r>
            <a:r>
              <a:rPr lang="en-US" sz="1700" b="1" dirty="0" err="1">
                <a:solidFill>
                  <a:srgbClr val="5086C2"/>
                </a:solidFill>
                <a:latin typeface="Tahoma" pitchFamily="34" charset="0"/>
                <a:cs typeface="Tahoma" pitchFamily="34" charset="0"/>
              </a:rPr>
              <a:t>Huu</a:t>
            </a:r>
            <a:r>
              <a:rPr lang="en-US" sz="1700" b="1" dirty="0">
                <a:solidFill>
                  <a:srgbClr val="5086C2"/>
                </a:solidFill>
                <a:latin typeface="Tahoma" pitchFamily="34" charset="0"/>
                <a:cs typeface="Tahoma" pitchFamily="34" charset="0"/>
              </a:rPr>
              <a:t> </a:t>
            </a:r>
            <a:r>
              <a:rPr lang="en-US" sz="1700" b="1" dirty="0" err="1" smtClean="0">
                <a:solidFill>
                  <a:srgbClr val="5086C2"/>
                </a:solidFill>
                <a:latin typeface="Tahoma" pitchFamily="34" charset="0"/>
                <a:cs typeface="Tahoma" pitchFamily="34" charset="0"/>
              </a:rPr>
              <a:t>Trung</a:t>
            </a:r>
            <a:endParaRPr lang="en-US" sz="1700" b="1" dirty="0" smtClean="0">
              <a:solidFill>
                <a:srgbClr val="5086C2"/>
              </a:solidFill>
              <a:latin typeface="Tahoma" pitchFamily="34" charset="0"/>
              <a:cs typeface="Tahoma" pitchFamily="34" charset="0"/>
            </a:endParaRPr>
          </a:p>
          <a:p>
            <a:pPr algn="r">
              <a:defRPr/>
            </a:pPr>
            <a:r>
              <a:rPr lang="en-US" sz="1700" b="1" dirty="0" smtClean="0">
                <a:solidFill>
                  <a:srgbClr val="5086C2"/>
                </a:solidFill>
                <a:latin typeface="Tahoma" pitchFamily="34" charset="0"/>
                <a:cs typeface="Tahoma" pitchFamily="34" charset="0"/>
              </a:rPr>
              <a:t>Faculty Of Information Technology</a:t>
            </a:r>
            <a:endParaRPr lang="en-US" sz="1700" b="1" dirty="0">
              <a:solidFill>
                <a:srgbClr val="5086C2"/>
              </a:solidFill>
              <a:latin typeface="Tahoma" pitchFamily="34" charset="0"/>
              <a:cs typeface="Tahoma" pitchFamily="34" charset="0"/>
            </a:endParaRPr>
          </a:p>
          <a:p>
            <a:pPr algn="r">
              <a:defRPr/>
            </a:pPr>
            <a:r>
              <a:rPr lang="en-US" sz="1700" b="1" dirty="0" smtClean="0">
                <a:solidFill>
                  <a:srgbClr val="5086C2"/>
                </a:solidFill>
                <a:latin typeface="Tahoma" pitchFamily="34" charset="0"/>
                <a:cs typeface="Tahoma" pitchFamily="34" charset="0"/>
              </a:rPr>
              <a:t>HCMC University of Technology and Education</a:t>
            </a:r>
            <a:endParaRPr lang="en-US" sz="1700" b="1" dirty="0">
              <a:solidFill>
                <a:srgbClr val="5086C2"/>
              </a:solidFill>
              <a:latin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defRPr/>
            </a:pPr>
            <a:r>
              <a:rPr lang="en-US" dirty="0" smtClean="0">
                <a:solidFill>
                  <a:schemeClr val="tx2">
                    <a:lumMod val="75000"/>
                  </a:schemeClr>
                </a:solidFill>
              </a:rPr>
              <a:t>IP Address Classes: The First Octet</a:t>
            </a:r>
            <a:endParaRPr lang="en-US" dirty="0">
              <a:solidFill>
                <a:schemeClr val="tx2">
                  <a:lumMod val="75000"/>
                </a:schemeClr>
              </a:solidFill>
            </a:endParaRPr>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10</a:t>
            </a:fld>
            <a:endParaRPr lang="en-US"/>
          </a:p>
        </p:txBody>
      </p:sp>
      <p:sp>
        <p:nvSpPr>
          <p:cNvPr id="8" name="Rectangle 7"/>
          <p:cNvSpPr/>
          <p:nvPr/>
        </p:nvSpPr>
        <p:spPr>
          <a:xfrm>
            <a:off x="1342264" y="1362670"/>
            <a:ext cx="7045455" cy="923330"/>
          </a:xfrm>
          <a:prstGeom prst="rect">
            <a:avLst/>
          </a:prstGeom>
          <a:noFill/>
        </p:spPr>
        <p:txBody>
          <a:bodyPr wrap="none" lIns="91440" tIns="45720" rIns="91440" bIns="45720">
            <a:spAutoFit/>
          </a:bodyPr>
          <a:lstStyle/>
          <a:p>
            <a:pPr algn="ctr"/>
            <a:r>
              <a:rPr lang="en-US" sz="54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 B C…Easy as 1 2 3</a:t>
            </a:r>
            <a:endParaRPr lang="en-US" sz="54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9" name="Rectangle 8"/>
          <p:cNvSpPr/>
          <p:nvPr/>
        </p:nvSpPr>
        <p:spPr>
          <a:xfrm>
            <a:off x="457200" y="2209800"/>
            <a:ext cx="7086600" cy="707886"/>
          </a:xfrm>
          <a:prstGeom prst="rect">
            <a:avLst/>
          </a:prstGeom>
          <a:noFill/>
        </p:spPr>
        <p:txBody>
          <a:bodyPr wrap="square" lIns="91440" tIns="45720" rIns="91440" bIns="45720">
            <a:spAutoFit/>
          </a:bodyPr>
          <a:lstStyle/>
          <a:p>
            <a:r>
              <a:rPr lang="en-US" sz="4000" b="0" smtClean="0"/>
              <a:t>Class D – First 4 bit fixed </a:t>
            </a:r>
            <a:endParaRPr lang="en-US" sz="4000" b="0"/>
          </a:p>
        </p:txBody>
      </p:sp>
      <p:sp>
        <p:nvSpPr>
          <p:cNvPr id="10" name="Rectangle 9"/>
          <p:cNvSpPr/>
          <p:nvPr/>
        </p:nvSpPr>
        <p:spPr>
          <a:xfrm>
            <a:off x="533400" y="3581400"/>
            <a:ext cx="7391400" cy="707886"/>
          </a:xfrm>
          <a:prstGeom prst="rect">
            <a:avLst/>
          </a:prstGeom>
          <a:noFill/>
        </p:spPr>
        <p:txBody>
          <a:bodyPr wrap="square" lIns="91440" tIns="45720" rIns="91440" bIns="45720">
            <a:spAutoFit/>
          </a:bodyPr>
          <a:lstStyle/>
          <a:p>
            <a:r>
              <a:rPr lang="en-US" sz="4000" b="0" smtClean="0"/>
              <a:t>Class E – First 5 bit fixed </a:t>
            </a:r>
            <a:endParaRPr lang="en-US" sz="4000" b="0"/>
          </a:p>
        </p:txBody>
      </p:sp>
      <p:sp>
        <p:nvSpPr>
          <p:cNvPr id="12" name="Rectangle 11"/>
          <p:cNvSpPr/>
          <p:nvPr/>
        </p:nvSpPr>
        <p:spPr>
          <a:xfrm>
            <a:off x="1524000" y="2895600"/>
            <a:ext cx="2209800" cy="584775"/>
          </a:xfrm>
          <a:prstGeom prst="rect">
            <a:avLst/>
          </a:prstGeom>
        </p:spPr>
        <p:style>
          <a:lnRef idx="1">
            <a:schemeClr val="accent5"/>
          </a:lnRef>
          <a:fillRef idx="3">
            <a:schemeClr val="accent5"/>
          </a:fillRef>
          <a:effectRef idx="2">
            <a:schemeClr val="accent5"/>
          </a:effectRef>
          <a:fontRef idx="minor">
            <a:schemeClr val="lt1"/>
          </a:fontRef>
        </p:style>
        <p:txBody>
          <a:bodyPr wrap="square" lIns="91440" tIns="45720" rIns="91440" bIns="45720">
            <a:spAutoFit/>
          </a:bodyPr>
          <a:lstStyle/>
          <a:p>
            <a:pPr algn="ctr"/>
            <a:r>
              <a:rPr lang="en-US" sz="3200" u="sng" smtClean="0">
                <a:solidFill>
                  <a:srgbClr val="FF0000"/>
                </a:solidFill>
              </a:rPr>
              <a:t>1110</a:t>
            </a:r>
            <a:r>
              <a:rPr lang="en-US" sz="2800" b="0" smtClean="0"/>
              <a:t>XXXX</a:t>
            </a:r>
            <a:endParaRPr lang="en-US" sz="2800" b="0"/>
          </a:p>
        </p:txBody>
      </p:sp>
      <p:sp>
        <p:nvSpPr>
          <p:cNvPr id="13" name="Rectangle 12"/>
          <p:cNvSpPr/>
          <p:nvPr/>
        </p:nvSpPr>
        <p:spPr>
          <a:xfrm>
            <a:off x="4038600" y="2895600"/>
            <a:ext cx="1219200" cy="584775"/>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200" smtClean="0"/>
              <a:t>Host</a:t>
            </a:r>
            <a:endParaRPr lang="en-US" sz="2800"/>
          </a:p>
        </p:txBody>
      </p:sp>
      <p:sp>
        <p:nvSpPr>
          <p:cNvPr id="14" name="Rectangle 13"/>
          <p:cNvSpPr/>
          <p:nvPr/>
        </p:nvSpPr>
        <p:spPr>
          <a:xfrm>
            <a:off x="5562600" y="2920425"/>
            <a:ext cx="1219200" cy="584775"/>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200" smtClean="0"/>
              <a:t>Host</a:t>
            </a:r>
            <a:endParaRPr lang="en-US" sz="2800"/>
          </a:p>
        </p:txBody>
      </p:sp>
      <p:sp>
        <p:nvSpPr>
          <p:cNvPr id="15" name="Rectangle 14"/>
          <p:cNvSpPr/>
          <p:nvPr/>
        </p:nvSpPr>
        <p:spPr>
          <a:xfrm>
            <a:off x="7086600" y="2895600"/>
            <a:ext cx="1219200" cy="584775"/>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200" smtClean="0"/>
              <a:t>Host</a:t>
            </a:r>
            <a:endParaRPr lang="en-US" sz="2800"/>
          </a:p>
        </p:txBody>
      </p:sp>
      <p:sp>
        <p:nvSpPr>
          <p:cNvPr id="16" name="Rectangle 15"/>
          <p:cNvSpPr/>
          <p:nvPr/>
        </p:nvSpPr>
        <p:spPr>
          <a:xfrm>
            <a:off x="3733800" y="2920425"/>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17" name="Rectangle 16"/>
          <p:cNvSpPr/>
          <p:nvPr/>
        </p:nvSpPr>
        <p:spPr>
          <a:xfrm>
            <a:off x="5257800" y="2895600"/>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18" name="Rectangle 17"/>
          <p:cNvSpPr/>
          <p:nvPr/>
        </p:nvSpPr>
        <p:spPr>
          <a:xfrm>
            <a:off x="6781800" y="2895600"/>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19" name="Rectangle 18"/>
          <p:cNvSpPr/>
          <p:nvPr/>
        </p:nvSpPr>
        <p:spPr>
          <a:xfrm>
            <a:off x="1524000" y="4267200"/>
            <a:ext cx="2209800" cy="584775"/>
          </a:xfrm>
          <a:prstGeom prst="rect">
            <a:avLst/>
          </a:prstGeom>
        </p:spPr>
        <p:style>
          <a:lnRef idx="1">
            <a:schemeClr val="accent5"/>
          </a:lnRef>
          <a:fillRef idx="3">
            <a:schemeClr val="accent5"/>
          </a:fillRef>
          <a:effectRef idx="2">
            <a:schemeClr val="accent5"/>
          </a:effectRef>
          <a:fontRef idx="minor">
            <a:schemeClr val="lt1"/>
          </a:fontRef>
        </p:style>
        <p:txBody>
          <a:bodyPr wrap="square" lIns="91440" tIns="45720" rIns="91440" bIns="45720">
            <a:spAutoFit/>
          </a:bodyPr>
          <a:lstStyle/>
          <a:p>
            <a:pPr algn="ctr"/>
            <a:r>
              <a:rPr lang="en-US" sz="3200" u="sng" smtClean="0">
                <a:solidFill>
                  <a:srgbClr val="FF0000"/>
                </a:solidFill>
              </a:rPr>
              <a:t>11110</a:t>
            </a:r>
            <a:r>
              <a:rPr lang="en-US" sz="2800" b="0" smtClean="0"/>
              <a:t>XXX</a:t>
            </a:r>
            <a:endParaRPr lang="en-US" sz="2800" b="0"/>
          </a:p>
        </p:txBody>
      </p:sp>
      <p:sp>
        <p:nvSpPr>
          <p:cNvPr id="20" name="Rectangle 19"/>
          <p:cNvSpPr/>
          <p:nvPr/>
        </p:nvSpPr>
        <p:spPr>
          <a:xfrm>
            <a:off x="4038600" y="4267200"/>
            <a:ext cx="1828800" cy="584775"/>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pPr algn="ctr"/>
            <a:r>
              <a:rPr lang="en-US" sz="3200" smtClean="0"/>
              <a:t>Network</a:t>
            </a:r>
            <a:endParaRPr lang="en-US" sz="2800"/>
          </a:p>
        </p:txBody>
      </p:sp>
      <p:sp>
        <p:nvSpPr>
          <p:cNvPr id="21" name="Rectangle 20"/>
          <p:cNvSpPr/>
          <p:nvPr/>
        </p:nvSpPr>
        <p:spPr>
          <a:xfrm>
            <a:off x="6248400" y="4292025"/>
            <a:ext cx="1219200" cy="584775"/>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200" smtClean="0"/>
              <a:t>Host</a:t>
            </a:r>
            <a:endParaRPr lang="en-US" sz="2800"/>
          </a:p>
        </p:txBody>
      </p:sp>
      <p:sp>
        <p:nvSpPr>
          <p:cNvPr id="22" name="Rectangle 21"/>
          <p:cNvSpPr/>
          <p:nvPr/>
        </p:nvSpPr>
        <p:spPr>
          <a:xfrm>
            <a:off x="7772400" y="4267200"/>
            <a:ext cx="1219200" cy="584775"/>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200" smtClean="0"/>
              <a:t>Host</a:t>
            </a:r>
            <a:endParaRPr lang="en-US" sz="2800"/>
          </a:p>
        </p:txBody>
      </p:sp>
      <p:sp>
        <p:nvSpPr>
          <p:cNvPr id="23" name="Rectangle 22"/>
          <p:cNvSpPr/>
          <p:nvPr/>
        </p:nvSpPr>
        <p:spPr>
          <a:xfrm>
            <a:off x="3733800" y="4292025"/>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24" name="Rectangle 23"/>
          <p:cNvSpPr/>
          <p:nvPr/>
        </p:nvSpPr>
        <p:spPr>
          <a:xfrm>
            <a:off x="5943600" y="4267200"/>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25" name="Rectangle 24"/>
          <p:cNvSpPr/>
          <p:nvPr/>
        </p:nvSpPr>
        <p:spPr>
          <a:xfrm>
            <a:off x="7467600" y="4267200"/>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Tree>
    <p:extLst>
      <p:ext uri="{BB962C8B-B14F-4D97-AF65-F5344CB8AC3E}">
        <p14:creationId xmlns:p14="http://schemas.microsoft.com/office/powerpoint/2010/main" val="910172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8" presetClass="entr" presetSubtype="16"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amond(i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amond(in)">
                                      <p:cBhvr>
                                        <p:cTn id="21" dur="500"/>
                                        <p:tgtEl>
                                          <p:spTgt spid="16"/>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amond(i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amond(in)">
                                      <p:cBhvr>
                                        <p:cTn id="29" dur="500"/>
                                        <p:tgtEl>
                                          <p:spTgt spid="17"/>
                                        </p:tgtEl>
                                      </p:cBhvr>
                                    </p:animEffect>
                                  </p:childTnLst>
                                </p:cTn>
                              </p:par>
                              <p:par>
                                <p:cTn id="30" presetID="8"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amond(i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amond(in)">
                                      <p:cBhvr>
                                        <p:cTn id="37" dur="500"/>
                                        <p:tgtEl>
                                          <p:spTgt spid="18"/>
                                        </p:tgtEl>
                                      </p:cBhvr>
                                    </p:animEffect>
                                  </p:childTnLst>
                                </p:cTn>
                              </p:par>
                              <p:par>
                                <p:cTn id="38" presetID="8"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amond(in)">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par>
                                <p:cTn id="47" presetID="8" presetClass="entr" presetSubtype="16"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amond(in)">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amond(in)">
                                      <p:cBhvr>
                                        <p:cTn id="54" dur="500"/>
                                        <p:tgtEl>
                                          <p:spTgt spid="23"/>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amond(i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8" presetClass="entr" presetSubtype="16"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amond(in)">
                                      <p:cBhvr>
                                        <p:cTn id="62" dur="500"/>
                                        <p:tgtEl>
                                          <p:spTgt spid="24"/>
                                        </p:tgtEl>
                                      </p:cBhvr>
                                    </p:animEffect>
                                  </p:childTnLst>
                                </p:cTn>
                              </p:par>
                              <p:par>
                                <p:cTn id="63" presetID="8" presetClass="entr" presetSubtype="16"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amond(in)">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8" presetClass="entr" presetSubtype="16"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amond(in)">
                                      <p:cBhvr>
                                        <p:cTn id="70" dur="500"/>
                                        <p:tgtEl>
                                          <p:spTgt spid="25"/>
                                        </p:tgtEl>
                                      </p:cBhvr>
                                    </p:animEffect>
                                  </p:childTnLst>
                                </p:cTn>
                              </p:par>
                              <p:par>
                                <p:cTn id="71" presetID="8" presetClass="entr" presetSubtype="16"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diamond(in)">
                                      <p:cBhvr>
                                        <p:cTn id="7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P spid="13" grpId="0" animBg="1"/>
      <p:bldP spid="14" grpId="0" animBg="1"/>
      <p:bldP spid="15" grpId="0" animBg="1"/>
      <p:bldP spid="16" grpId="0"/>
      <p:bldP spid="17" grpId="0"/>
      <p:bldP spid="18" grpId="0"/>
      <p:bldP spid="19" grpId="0" animBg="1"/>
      <p:bldP spid="20" grpId="0" animBg="1"/>
      <p:bldP spid="21" grpId="0" animBg="1"/>
      <p:bldP spid="22" grpId="0" animBg="1"/>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defRPr/>
            </a:pPr>
            <a:r>
              <a:rPr lang="en-US" dirty="0" smtClean="0">
                <a:solidFill>
                  <a:schemeClr val="tx2">
                    <a:lumMod val="75000"/>
                  </a:schemeClr>
                </a:solidFill>
              </a:rPr>
              <a:t>IP Address Ranges</a:t>
            </a:r>
            <a:endParaRPr lang="en-US" dirty="0">
              <a:solidFill>
                <a:schemeClr val="tx2">
                  <a:lumMod val="75000"/>
                </a:schemeClr>
              </a:solidFill>
            </a:endParaRPr>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11</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940818134"/>
              </p:ext>
            </p:extLst>
          </p:nvPr>
        </p:nvGraphicFramePr>
        <p:xfrm>
          <a:off x="609600" y="1596854"/>
          <a:ext cx="8305800" cy="5030521"/>
        </p:xfrm>
        <a:graphic>
          <a:graphicData uri="http://schemas.openxmlformats.org/drawingml/2006/table">
            <a:tbl>
              <a:tblPr firstRow="1" bandRow="1">
                <a:tableStyleId>{5C22544A-7EE6-4342-B048-85BDC9FD1C3A}</a:tableStyleId>
              </a:tblPr>
              <a:tblGrid>
                <a:gridCol w="1524000"/>
                <a:gridCol w="2209800"/>
                <a:gridCol w="2133600"/>
                <a:gridCol w="2438400"/>
              </a:tblGrid>
              <a:tr h="1132157">
                <a:tc>
                  <a:txBody>
                    <a:bodyPr/>
                    <a:lstStyle/>
                    <a:p>
                      <a:pPr algn="ctr"/>
                      <a:r>
                        <a:rPr lang="en-US" sz="2400" b="1" dirty="0" smtClean="0"/>
                        <a:t>IP Address Class</a:t>
                      </a:r>
                      <a:endParaRPr lang="en-US" sz="2400" b="1" dirty="0"/>
                    </a:p>
                  </a:txBody>
                  <a:tcPr anchor="ctr"/>
                </a:tc>
                <a:tc>
                  <a:txBody>
                    <a:bodyPr/>
                    <a:lstStyle/>
                    <a:p>
                      <a:pPr algn="ctr"/>
                      <a:r>
                        <a:rPr lang="en-US" sz="2400" b="1" smtClean="0"/>
                        <a:t>First Octet Binary Value</a:t>
                      </a:r>
                      <a:endParaRPr lang="en-US" sz="2400" b="1"/>
                    </a:p>
                  </a:txBody>
                  <a:tcPr anchor="ctr"/>
                </a:tc>
                <a:tc>
                  <a:txBody>
                    <a:bodyPr/>
                    <a:lstStyle/>
                    <a:p>
                      <a:pPr algn="ctr"/>
                      <a:r>
                        <a:rPr lang="en-US" sz="2400" b="1" smtClean="0"/>
                        <a:t>First Octet Decimal</a:t>
                      </a:r>
                      <a:r>
                        <a:rPr lang="en-US" sz="2400" b="1" baseline="0" smtClean="0"/>
                        <a:t> Value</a:t>
                      </a:r>
                      <a:endParaRPr lang="en-US" sz="2400" b="1"/>
                    </a:p>
                  </a:txBody>
                  <a:tcPr anchor="ctr"/>
                </a:tc>
                <a:tc>
                  <a:txBody>
                    <a:bodyPr/>
                    <a:lstStyle/>
                    <a:p>
                      <a:pPr algn="ctr"/>
                      <a:r>
                        <a:rPr lang="en-US" sz="2400" b="1" smtClean="0"/>
                        <a:t>Possible Number</a:t>
                      </a:r>
                      <a:r>
                        <a:rPr lang="en-US" sz="2400" b="1" baseline="0" smtClean="0"/>
                        <a:t>  of Hosts</a:t>
                      </a:r>
                      <a:endParaRPr lang="en-US" sz="2400" b="1"/>
                    </a:p>
                  </a:txBody>
                  <a:tcPr anchor="ctr"/>
                </a:tc>
              </a:tr>
              <a:tr h="783801">
                <a:tc>
                  <a:txBody>
                    <a:bodyPr/>
                    <a:lstStyle/>
                    <a:p>
                      <a:pPr algn="ctr"/>
                      <a:r>
                        <a:rPr lang="en-US" sz="2800" b="1" smtClean="0"/>
                        <a:t>Class A</a:t>
                      </a:r>
                      <a:endParaRPr lang="en-US" sz="2800" b="1"/>
                    </a:p>
                  </a:txBody>
                  <a:tcPr anchor="ctr"/>
                </a:tc>
                <a:tc>
                  <a:txBody>
                    <a:bodyPr/>
                    <a:lstStyle/>
                    <a:p>
                      <a:pPr lvl="0" algn="l"/>
                      <a:r>
                        <a:rPr lang="en-US" sz="2400" b="1" u="sng" smtClean="0">
                          <a:solidFill>
                            <a:srgbClr val="FF0000"/>
                          </a:solidFill>
                        </a:rPr>
                        <a:t>0</a:t>
                      </a:r>
                      <a:r>
                        <a:rPr lang="en-US" sz="2400" b="1" smtClean="0"/>
                        <a:t>0000001 to </a:t>
                      </a:r>
                      <a:r>
                        <a:rPr lang="en-US" sz="2400" b="1" u="sng" smtClean="0">
                          <a:solidFill>
                            <a:srgbClr val="FF0000"/>
                          </a:solidFill>
                        </a:rPr>
                        <a:t>0</a:t>
                      </a:r>
                      <a:r>
                        <a:rPr lang="en-US" sz="2400" b="1" smtClean="0"/>
                        <a:t>11111110</a:t>
                      </a:r>
                      <a:endParaRPr lang="en-US" sz="2400" b="1"/>
                    </a:p>
                  </a:txBody>
                  <a:tcPr anchor="ctr"/>
                </a:tc>
                <a:tc>
                  <a:txBody>
                    <a:bodyPr/>
                    <a:lstStyle/>
                    <a:p>
                      <a:pPr algn="ctr"/>
                      <a:r>
                        <a:rPr lang="en-US" sz="2400" b="1" smtClean="0"/>
                        <a:t>1 to 126</a:t>
                      </a:r>
                      <a:endParaRPr lang="en-US" sz="2400" b="1"/>
                    </a:p>
                  </a:txBody>
                  <a:tcPr anchor="ctr"/>
                </a:tc>
                <a:tc>
                  <a:txBody>
                    <a:bodyPr/>
                    <a:lstStyle/>
                    <a:p>
                      <a:pPr algn="ctr"/>
                      <a:r>
                        <a:rPr lang="en-US" sz="2400" b="1" smtClean="0"/>
                        <a:t>16,777,214</a:t>
                      </a:r>
                    </a:p>
                    <a:p>
                      <a:pPr algn="ctr"/>
                      <a:r>
                        <a:rPr lang="en-US" sz="2400" b="1" smtClean="0">
                          <a:solidFill>
                            <a:srgbClr val="FF0000"/>
                          </a:solidFill>
                        </a:rPr>
                        <a:t>2</a:t>
                      </a:r>
                      <a:r>
                        <a:rPr lang="en-US" sz="2400" b="1" baseline="30000" smtClean="0">
                          <a:solidFill>
                            <a:srgbClr val="FF0000"/>
                          </a:solidFill>
                        </a:rPr>
                        <a:t>24</a:t>
                      </a:r>
                      <a:r>
                        <a:rPr lang="en-US" sz="2400" b="1" smtClean="0">
                          <a:solidFill>
                            <a:srgbClr val="FF0000"/>
                          </a:solidFill>
                        </a:rPr>
                        <a:t> - 2</a:t>
                      </a:r>
                      <a:endParaRPr lang="en-US" sz="2400" b="1">
                        <a:solidFill>
                          <a:srgbClr val="FF0000"/>
                        </a:solidFill>
                      </a:endParaRPr>
                    </a:p>
                  </a:txBody>
                  <a:tcPr anchor="ctr"/>
                </a:tc>
              </a:tr>
              <a:tr h="783801">
                <a:tc>
                  <a:txBody>
                    <a:bodyPr/>
                    <a:lstStyle/>
                    <a:p>
                      <a:pPr algn="ctr"/>
                      <a:r>
                        <a:rPr lang="en-US" sz="2800" b="1" smtClean="0"/>
                        <a:t>Class B</a:t>
                      </a:r>
                      <a:endParaRPr lang="en-US" sz="2800" b="1"/>
                    </a:p>
                  </a:txBody>
                  <a:tcPr anchor="ctr"/>
                </a:tc>
                <a:tc>
                  <a:txBody>
                    <a:bodyPr/>
                    <a:lstStyle/>
                    <a:p>
                      <a:pPr lvl="0" algn="l"/>
                      <a:r>
                        <a:rPr lang="en-US" sz="2400" b="1" u="sng" smtClean="0">
                          <a:solidFill>
                            <a:srgbClr val="FF0000"/>
                          </a:solidFill>
                        </a:rPr>
                        <a:t>10</a:t>
                      </a:r>
                      <a:r>
                        <a:rPr lang="en-US" sz="2400" b="1" smtClean="0"/>
                        <a:t>000000</a:t>
                      </a:r>
                      <a:r>
                        <a:rPr lang="en-US" sz="2400" b="1" baseline="0" smtClean="0"/>
                        <a:t> to </a:t>
                      </a:r>
                      <a:r>
                        <a:rPr lang="en-US" sz="2400" b="1" u="sng" baseline="0" smtClean="0">
                          <a:solidFill>
                            <a:srgbClr val="FF0000"/>
                          </a:solidFill>
                        </a:rPr>
                        <a:t>10</a:t>
                      </a:r>
                      <a:r>
                        <a:rPr lang="en-US" sz="2400" b="1" baseline="0" smtClean="0"/>
                        <a:t>111111</a:t>
                      </a:r>
                      <a:endParaRPr lang="en-US" sz="2400" b="1"/>
                    </a:p>
                  </a:txBody>
                  <a:tcPr anchor="ctr"/>
                </a:tc>
                <a:tc>
                  <a:txBody>
                    <a:bodyPr/>
                    <a:lstStyle/>
                    <a:p>
                      <a:pPr algn="ctr"/>
                      <a:r>
                        <a:rPr lang="en-US" sz="2400" b="1" smtClean="0"/>
                        <a:t>128 to 191</a:t>
                      </a:r>
                      <a:endParaRPr lang="en-US" sz="2400" b="1"/>
                    </a:p>
                  </a:txBody>
                  <a:tcPr anchor="ctr"/>
                </a:tc>
                <a:tc>
                  <a:txBody>
                    <a:bodyPr/>
                    <a:lstStyle/>
                    <a:p>
                      <a:pPr algn="ctr"/>
                      <a:r>
                        <a:rPr lang="en-US" sz="2400" b="1" smtClean="0"/>
                        <a:t>65,534</a:t>
                      </a:r>
                    </a:p>
                    <a:p>
                      <a:pPr algn="ctr"/>
                      <a:r>
                        <a:rPr lang="en-US" sz="2400" b="1" smtClean="0">
                          <a:solidFill>
                            <a:srgbClr val="FF0000"/>
                          </a:solidFill>
                        </a:rPr>
                        <a:t>2</a:t>
                      </a:r>
                      <a:r>
                        <a:rPr lang="en-US" sz="2400" b="1" baseline="30000" smtClean="0">
                          <a:solidFill>
                            <a:srgbClr val="FF0000"/>
                          </a:solidFill>
                        </a:rPr>
                        <a:t>16</a:t>
                      </a:r>
                      <a:r>
                        <a:rPr lang="en-US" sz="2400" b="1" smtClean="0">
                          <a:solidFill>
                            <a:srgbClr val="FF0000"/>
                          </a:solidFill>
                        </a:rPr>
                        <a:t> – 2</a:t>
                      </a:r>
                      <a:endParaRPr lang="en-US" sz="2400" b="1">
                        <a:solidFill>
                          <a:srgbClr val="FF0000"/>
                        </a:solidFill>
                      </a:endParaRPr>
                    </a:p>
                  </a:txBody>
                  <a:tcPr anchor="ctr"/>
                </a:tc>
              </a:tr>
              <a:tr h="783801">
                <a:tc>
                  <a:txBody>
                    <a:bodyPr/>
                    <a:lstStyle/>
                    <a:p>
                      <a:pPr algn="ctr"/>
                      <a:r>
                        <a:rPr lang="en-US" sz="2800" b="1" smtClean="0"/>
                        <a:t>Class C</a:t>
                      </a:r>
                      <a:endParaRPr lang="en-US" sz="2800" b="1"/>
                    </a:p>
                  </a:txBody>
                  <a:tcPr anchor="ctr"/>
                </a:tc>
                <a:tc>
                  <a:txBody>
                    <a:bodyPr/>
                    <a:lstStyle/>
                    <a:p>
                      <a:pPr lvl="0" algn="l"/>
                      <a:r>
                        <a:rPr lang="en-US" sz="2400" b="1" u="sng" smtClean="0">
                          <a:solidFill>
                            <a:srgbClr val="FF0000"/>
                          </a:solidFill>
                        </a:rPr>
                        <a:t>110</a:t>
                      </a:r>
                      <a:r>
                        <a:rPr lang="en-US" sz="2400" b="1" smtClean="0"/>
                        <a:t>00000 to </a:t>
                      </a:r>
                      <a:r>
                        <a:rPr lang="en-US" sz="2400" b="1" u="sng" smtClean="0">
                          <a:solidFill>
                            <a:srgbClr val="FF0000"/>
                          </a:solidFill>
                        </a:rPr>
                        <a:t>110</a:t>
                      </a:r>
                      <a:r>
                        <a:rPr lang="en-US" sz="2400" b="1" smtClean="0"/>
                        <a:t>11111</a:t>
                      </a:r>
                      <a:endParaRPr lang="en-US" sz="2400" b="1"/>
                    </a:p>
                  </a:txBody>
                  <a:tcPr anchor="ctr"/>
                </a:tc>
                <a:tc>
                  <a:txBody>
                    <a:bodyPr/>
                    <a:lstStyle/>
                    <a:p>
                      <a:pPr algn="ctr"/>
                      <a:r>
                        <a:rPr lang="en-US" sz="2400" b="1" smtClean="0"/>
                        <a:t>192 to 223</a:t>
                      </a:r>
                      <a:endParaRPr lang="en-US" sz="2400" b="1"/>
                    </a:p>
                  </a:txBody>
                  <a:tcPr anchor="ctr"/>
                </a:tc>
                <a:tc>
                  <a:txBody>
                    <a:bodyPr/>
                    <a:lstStyle/>
                    <a:p>
                      <a:pPr algn="ctr"/>
                      <a:r>
                        <a:rPr lang="en-US" sz="2400" b="1" smtClean="0"/>
                        <a:t>254</a:t>
                      </a:r>
                    </a:p>
                    <a:p>
                      <a:pPr algn="ctr"/>
                      <a:r>
                        <a:rPr lang="en-US" sz="2400" b="1" smtClean="0">
                          <a:solidFill>
                            <a:srgbClr val="FF0000"/>
                          </a:solidFill>
                        </a:rPr>
                        <a:t>2</a:t>
                      </a:r>
                      <a:r>
                        <a:rPr lang="en-US" sz="2400" b="1" baseline="30000" smtClean="0">
                          <a:solidFill>
                            <a:srgbClr val="FF0000"/>
                          </a:solidFill>
                        </a:rPr>
                        <a:t>8</a:t>
                      </a:r>
                      <a:r>
                        <a:rPr lang="en-US" sz="2400" b="1" smtClean="0">
                          <a:solidFill>
                            <a:srgbClr val="FF0000"/>
                          </a:solidFill>
                        </a:rPr>
                        <a:t> – 2</a:t>
                      </a:r>
                      <a:endParaRPr lang="en-US" sz="2400" b="1">
                        <a:solidFill>
                          <a:srgbClr val="FF0000"/>
                        </a:solidFill>
                      </a:endParaRPr>
                    </a:p>
                  </a:txBody>
                  <a:tcPr anchor="ctr"/>
                </a:tc>
              </a:tr>
              <a:tr h="1372921">
                <a:tc gridSpan="4">
                  <a:txBody>
                    <a:bodyPr/>
                    <a:lstStyle/>
                    <a:p>
                      <a:r>
                        <a:rPr lang="en-US" sz="1800" kern="1200" baseline="0" dirty="0" smtClean="0">
                          <a:solidFill>
                            <a:schemeClr val="dk1"/>
                          </a:solidFill>
                          <a:latin typeface="+mn-lt"/>
                          <a:ea typeface="+mn-ea"/>
                          <a:cs typeface="+mn-cs"/>
                        </a:rPr>
                        <a:t>1. The 127.0.0.0 network is the loopback network and not used on the internet.</a:t>
                      </a:r>
                    </a:p>
                    <a:p>
                      <a:r>
                        <a:rPr lang="en-US" sz="1800" kern="1200" baseline="0" dirty="0" smtClean="0">
                          <a:solidFill>
                            <a:schemeClr val="dk1"/>
                          </a:solidFill>
                          <a:latin typeface="+mn-lt"/>
                          <a:ea typeface="+mn-ea"/>
                          <a:cs typeface="+mn-cs"/>
                        </a:rPr>
                        <a:t>2. Address loopback address 127.0.0.1 is used to check TCP / IP</a:t>
                      </a:r>
                    </a:p>
                    <a:p>
                      <a:r>
                        <a:rPr lang="en-US" sz="1800" kern="1200" baseline="0" dirty="0" smtClean="0">
                          <a:solidFill>
                            <a:schemeClr val="dk1"/>
                          </a:solidFill>
                          <a:latin typeface="+mn-lt"/>
                          <a:ea typeface="+mn-ea"/>
                          <a:cs typeface="+mn-cs"/>
                        </a:rPr>
                        <a:t>3. IP's that have the last octet as 255 are not assigned to hosts; 0.0.0.0 and 255.255.255.255 are not assigned to anything.</a:t>
                      </a:r>
                    </a:p>
                  </a:txBody>
                  <a:tcPr anchor="ctr"/>
                </a:tc>
                <a:tc hMerge="1">
                  <a:txBody>
                    <a:bodyPr/>
                    <a:lstStyle/>
                    <a:p>
                      <a:pPr lvl="0" algn="l"/>
                      <a:endParaRPr lang="en-US" sz="2400" b="1"/>
                    </a:p>
                  </a:txBody>
                  <a:tcPr anchor="ctr"/>
                </a:tc>
                <a:tc hMerge="1">
                  <a:txBody>
                    <a:bodyPr/>
                    <a:lstStyle/>
                    <a:p>
                      <a:pPr algn="ctr"/>
                      <a:endParaRPr lang="en-US" sz="2400" b="1"/>
                    </a:p>
                  </a:txBody>
                  <a:tcPr anchor="ctr"/>
                </a:tc>
                <a:tc hMerge="1">
                  <a:txBody>
                    <a:bodyPr/>
                    <a:lstStyle/>
                    <a:p>
                      <a:pPr algn="ctr"/>
                      <a:endParaRPr lang="en-US" sz="2400" b="1"/>
                    </a:p>
                  </a:txBody>
                  <a:tcPr anchor="ctr"/>
                </a:tc>
              </a:tr>
            </a:tbl>
          </a:graphicData>
        </a:graphic>
      </p:graphicFrame>
    </p:spTree>
    <p:extLst>
      <p:ext uri="{BB962C8B-B14F-4D97-AF65-F5344CB8AC3E}">
        <p14:creationId xmlns:p14="http://schemas.microsoft.com/office/powerpoint/2010/main" val="2723056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lumMod val="75000"/>
                  </a:schemeClr>
                </a:solidFill>
              </a:rPr>
              <a:t>Reserved Address</a:t>
            </a:r>
            <a:endParaRPr lang="en-US" dirty="0">
              <a:solidFill>
                <a:schemeClr val="tx2">
                  <a:lumMod val="75000"/>
                </a:schemeClr>
              </a:solidFill>
            </a:endParaRPr>
          </a:p>
        </p:txBody>
      </p:sp>
      <p:sp>
        <p:nvSpPr>
          <p:cNvPr id="7" name="Content Placeholder 6"/>
          <p:cNvSpPr>
            <a:spLocks noGrp="1"/>
          </p:cNvSpPr>
          <p:nvPr>
            <p:ph idx="1"/>
          </p:nvPr>
        </p:nvSpPr>
        <p:spPr>
          <a:xfrm>
            <a:off x="609600" y="1447800"/>
            <a:ext cx="8382000" cy="5029200"/>
          </a:xfrm>
        </p:spPr>
        <p:txBody>
          <a:bodyPr/>
          <a:lstStyle/>
          <a:p>
            <a:r>
              <a:rPr lang="en-US" smtClean="0"/>
              <a:t>Network Addresses</a:t>
            </a:r>
          </a:p>
          <a:p>
            <a:endParaRPr lang="en-US" smtClean="0"/>
          </a:p>
          <a:p>
            <a:endParaRPr lang="en-US" smtClean="0"/>
          </a:p>
          <a:p>
            <a:endParaRPr lang="en-US" smtClean="0"/>
          </a:p>
          <a:p>
            <a:r>
              <a:rPr lang="en-US" smtClean="0"/>
              <a:t>Broadcast  Addresses</a:t>
            </a:r>
            <a:endParaRPr lang="en-US"/>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12</a:t>
            </a:fld>
            <a:endParaRPr lang="en-US"/>
          </a:p>
        </p:txBody>
      </p:sp>
      <p:grpSp>
        <p:nvGrpSpPr>
          <p:cNvPr id="15" name="Group 14"/>
          <p:cNvGrpSpPr/>
          <p:nvPr/>
        </p:nvGrpSpPr>
        <p:grpSpPr>
          <a:xfrm>
            <a:off x="1219200" y="1981200"/>
            <a:ext cx="6858000" cy="1066800"/>
            <a:chOff x="1219200" y="1981200"/>
            <a:chExt cx="6858000" cy="1066800"/>
          </a:xfrm>
        </p:grpSpPr>
        <p:sp>
          <p:nvSpPr>
            <p:cNvPr id="8" name="Rectangle 7"/>
            <p:cNvSpPr/>
            <p:nvPr/>
          </p:nvSpPr>
          <p:spPr>
            <a:xfrm>
              <a:off x="1219200" y="2514600"/>
              <a:ext cx="34290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smtClean="0"/>
                <a:t>Network</a:t>
              </a:r>
              <a:endParaRPr lang="en-US" sz="3200"/>
            </a:p>
          </p:txBody>
        </p:sp>
        <p:sp>
          <p:nvSpPr>
            <p:cNvPr id="9" name="Rectangle 8"/>
            <p:cNvSpPr/>
            <p:nvPr/>
          </p:nvSpPr>
          <p:spPr>
            <a:xfrm>
              <a:off x="4648200" y="2514600"/>
              <a:ext cx="3429000" cy="533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00" smtClean="0"/>
                <a:t>0000000000000000</a:t>
              </a:r>
              <a:endParaRPr lang="en-US" sz="2800"/>
            </a:p>
          </p:txBody>
        </p:sp>
        <p:cxnSp>
          <p:nvCxnSpPr>
            <p:cNvPr id="11" name="Straight Arrow Connector 10"/>
            <p:cNvCxnSpPr/>
            <p:nvPr/>
          </p:nvCxnSpPr>
          <p:spPr>
            <a:xfrm flipH="1">
              <a:off x="1219200" y="2209800"/>
              <a:ext cx="27432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a:off x="5334000" y="2209800"/>
              <a:ext cx="27432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962400" y="1981200"/>
              <a:ext cx="1371600" cy="457200"/>
            </a:xfrm>
            <a:prstGeom prst="rect">
              <a:avLst/>
            </a:prstGeom>
            <a:noFill/>
          </p:spPr>
          <p:txBody>
            <a:bodyPr wrap="square" rtlCol="0">
              <a:spAutoFit/>
            </a:bodyPr>
            <a:lstStyle/>
            <a:p>
              <a:r>
                <a:rPr lang="en-US" smtClean="0"/>
                <a:t>32 bits</a:t>
              </a:r>
              <a:endParaRPr lang="en-US"/>
            </a:p>
          </p:txBody>
        </p:sp>
      </p:grpSp>
      <p:grpSp>
        <p:nvGrpSpPr>
          <p:cNvPr id="16" name="Group 15"/>
          <p:cNvGrpSpPr/>
          <p:nvPr/>
        </p:nvGrpSpPr>
        <p:grpSpPr>
          <a:xfrm>
            <a:off x="1219200" y="4419600"/>
            <a:ext cx="6858000" cy="1066800"/>
            <a:chOff x="1219200" y="1981200"/>
            <a:chExt cx="6858000" cy="1066800"/>
          </a:xfrm>
        </p:grpSpPr>
        <p:sp>
          <p:nvSpPr>
            <p:cNvPr id="17" name="Rectangle 16"/>
            <p:cNvSpPr/>
            <p:nvPr/>
          </p:nvSpPr>
          <p:spPr>
            <a:xfrm>
              <a:off x="1219200" y="2514600"/>
              <a:ext cx="34290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smtClean="0"/>
                <a:t>Network</a:t>
              </a:r>
              <a:endParaRPr lang="en-US" sz="3200"/>
            </a:p>
          </p:txBody>
        </p:sp>
        <p:sp>
          <p:nvSpPr>
            <p:cNvPr id="18" name="Rectangle 17"/>
            <p:cNvSpPr/>
            <p:nvPr/>
          </p:nvSpPr>
          <p:spPr>
            <a:xfrm>
              <a:off x="4648200" y="2514600"/>
              <a:ext cx="3429000" cy="533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00" smtClean="0"/>
                <a:t>1111111111111111</a:t>
              </a:r>
              <a:endParaRPr lang="en-US" sz="2800"/>
            </a:p>
          </p:txBody>
        </p:sp>
        <p:cxnSp>
          <p:nvCxnSpPr>
            <p:cNvPr id="19" name="Straight Arrow Connector 18"/>
            <p:cNvCxnSpPr/>
            <p:nvPr/>
          </p:nvCxnSpPr>
          <p:spPr>
            <a:xfrm flipH="1">
              <a:off x="1219200" y="2209800"/>
              <a:ext cx="27432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a:off x="5334000" y="2209800"/>
              <a:ext cx="27432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1" name="TextBox 20"/>
            <p:cNvSpPr txBox="1"/>
            <p:nvPr/>
          </p:nvSpPr>
          <p:spPr>
            <a:xfrm>
              <a:off x="3962400" y="1981200"/>
              <a:ext cx="1371600" cy="457200"/>
            </a:xfrm>
            <a:prstGeom prst="rect">
              <a:avLst/>
            </a:prstGeom>
            <a:noFill/>
          </p:spPr>
          <p:txBody>
            <a:bodyPr wrap="square" rtlCol="0">
              <a:spAutoFit/>
            </a:bodyPr>
            <a:lstStyle/>
            <a:p>
              <a:r>
                <a:rPr lang="en-US" smtClean="0"/>
                <a:t>32 bits</a:t>
              </a:r>
              <a:endParaRPr lang="en-US"/>
            </a:p>
          </p:txBody>
        </p:sp>
      </p:grpSp>
    </p:spTree>
    <p:extLst>
      <p:ext uri="{BB962C8B-B14F-4D97-AF65-F5344CB8AC3E}">
        <p14:creationId xmlns:p14="http://schemas.microsoft.com/office/powerpoint/2010/main" val="1101949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7">
                                            <p:txEl>
                                              <p:pRg st="4" end="4"/>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144000" cy="677862"/>
          </a:xfrm>
        </p:spPr>
        <p:txBody>
          <a:bodyPr/>
          <a:lstStyle/>
          <a:p>
            <a:pPr>
              <a:defRPr/>
            </a:pPr>
            <a:r>
              <a:rPr lang="en-US" smtClean="0">
                <a:solidFill>
                  <a:schemeClr val="tx2">
                    <a:lumMod val="75000"/>
                  </a:schemeClr>
                </a:solidFill>
              </a:rPr>
              <a:t>Private IP Addresses (RFC-1918)</a:t>
            </a:r>
            <a:endParaRPr lang="en-US" dirty="0">
              <a:solidFill>
                <a:schemeClr val="tx2">
                  <a:lumMod val="75000"/>
                </a:schemeClr>
              </a:solidFill>
            </a:endParaRPr>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13</a:t>
            </a:fld>
            <a:endParaRPr lang="en-US"/>
          </a:p>
        </p:txBody>
      </p:sp>
      <p:grpSp>
        <p:nvGrpSpPr>
          <p:cNvPr id="3" name="Group 8"/>
          <p:cNvGrpSpPr/>
          <p:nvPr/>
        </p:nvGrpSpPr>
        <p:grpSpPr>
          <a:xfrm>
            <a:off x="914400" y="1676400"/>
            <a:ext cx="7848600" cy="838200"/>
            <a:chOff x="914400" y="1676400"/>
            <a:chExt cx="7848600" cy="838200"/>
          </a:xfrm>
        </p:grpSpPr>
        <p:sp>
          <p:nvSpPr>
            <p:cNvPr id="7" name="Rectangle 6"/>
            <p:cNvSpPr/>
            <p:nvPr/>
          </p:nvSpPr>
          <p:spPr>
            <a:xfrm>
              <a:off x="914400" y="1676400"/>
              <a:ext cx="2057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Class</a:t>
              </a:r>
              <a:endParaRPr lang="en-US" sz="3200"/>
            </a:p>
          </p:txBody>
        </p:sp>
        <p:sp>
          <p:nvSpPr>
            <p:cNvPr id="8" name="Rectangle 7"/>
            <p:cNvSpPr/>
            <p:nvPr/>
          </p:nvSpPr>
          <p:spPr>
            <a:xfrm>
              <a:off x="2971800" y="1676400"/>
              <a:ext cx="5791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Private IP Ranges</a:t>
              </a:r>
              <a:endParaRPr lang="en-US" sz="3200"/>
            </a:p>
          </p:txBody>
        </p:sp>
      </p:grpSp>
      <p:grpSp>
        <p:nvGrpSpPr>
          <p:cNvPr id="9" name="Group 9"/>
          <p:cNvGrpSpPr/>
          <p:nvPr/>
        </p:nvGrpSpPr>
        <p:grpSpPr>
          <a:xfrm>
            <a:off x="914400" y="2514600"/>
            <a:ext cx="7848600" cy="1143000"/>
            <a:chOff x="914400" y="1676400"/>
            <a:chExt cx="7848600" cy="838200"/>
          </a:xfrm>
        </p:grpSpPr>
        <p:sp>
          <p:nvSpPr>
            <p:cNvPr id="11" name="Rectangle 10"/>
            <p:cNvSpPr/>
            <p:nvPr/>
          </p:nvSpPr>
          <p:spPr>
            <a:xfrm>
              <a:off x="914400" y="1676400"/>
              <a:ext cx="20574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smtClean="0"/>
                <a:t>A</a:t>
              </a:r>
              <a:endParaRPr lang="en-US" sz="3200"/>
            </a:p>
          </p:txBody>
        </p:sp>
        <p:sp>
          <p:nvSpPr>
            <p:cNvPr id="12" name="Rectangle 11"/>
            <p:cNvSpPr/>
            <p:nvPr/>
          </p:nvSpPr>
          <p:spPr>
            <a:xfrm>
              <a:off x="2971800" y="1676400"/>
              <a:ext cx="57912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3200" smtClean="0"/>
                <a:t>10.0.0.0 to 10.255.255.255</a:t>
              </a:r>
              <a:endParaRPr lang="en-US" sz="3200"/>
            </a:p>
          </p:txBody>
        </p:sp>
      </p:grpSp>
      <p:grpSp>
        <p:nvGrpSpPr>
          <p:cNvPr id="10" name="Group 12"/>
          <p:cNvGrpSpPr/>
          <p:nvPr/>
        </p:nvGrpSpPr>
        <p:grpSpPr>
          <a:xfrm>
            <a:off x="914400" y="3657600"/>
            <a:ext cx="7848600" cy="1219200"/>
            <a:chOff x="914400" y="1676400"/>
            <a:chExt cx="7848600" cy="838200"/>
          </a:xfrm>
        </p:grpSpPr>
        <p:sp>
          <p:nvSpPr>
            <p:cNvPr id="14" name="Rectangle 13"/>
            <p:cNvSpPr/>
            <p:nvPr/>
          </p:nvSpPr>
          <p:spPr>
            <a:xfrm>
              <a:off x="914400" y="1676400"/>
              <a:ext cx="20574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smtClean="0"/>
                <a:t>B</a:t>
              </a:r>
              <a:endParaRPr lang="en-US" sz="3200"/>
            </a:p>
          </p:txBody>
        </p:sp>
        <p:sp>
          <p:nvSpPr>
            <p:cNvPr id="15" name="Rectangle 14"/>
            <p:cNvSpPr/>
            <p:nvPr/>
          </p:nvSpPr>
          <p:spPr>
            <a:xfrm>
              <a:off x="2971800" y="1676400"/>
              <a:ext cx="57912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3200" smtClean="0"/>
                <a:t>172.16.0.0 to 172.31.255.255</a:t>
              </a:r>
              <a:endParaRPr lang="en-US" sz="3200"/>
            </a:p>
          </p:txBody>
        </p:sp>
      </p:grpSp>
      <p:grpSp>
        <p:nvGrpSpPr>
          <p:cNvPr id="13" name="Group 15"/>
          <p:cNvGrpSpPr/>
          <p:nvPr/>
        </p:nvGrpSpPr>
        <p:grpSpPr>
          <a:xfrm>
            <a:off x="914400" y="4724400"/>
            <a:ext cx="7848600" cy="1295400"/>
            <a:chOff x="914400" y="1676400"/>
            <a:chExt cx="7848600" cy="838200"/>
          </a:xfrm>
        </p:grpSpPr>
        <p:sp>
          <p:nvSpPr>
            <p:cNvPr id="17" name="Rectangle 16"/>
            <p:cNvSpPr/>
            <p:nvPr/>
          </p:nvSpPr>
          <p:spPr>
            <a:xfrm>
              <a:off x="914400" y="1676400"/>
              <a:ext cx="20574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smtClean="0"/>
                <a:t>C</a:t>
              </a:r>
              <a:endParaRPr lang="en-US" sz="3200"/>
            </a:p>
          </p:txBody>
        </p:sp>
        <p:sp>
          <p:nvSpPr>
            <p:cNvPr id="18" name="Rectangle 17"/>
            <p:cNvSpPr/>
            <p:nvPr/>
          </p:nvSpPr>
          <p:spPr>
            <a:xfrm>
              <a:off x="2971800" y="1676400"/>
              <a:ext cx="57912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3200" smtClean="0"/>
                <a:t>192.168.0.0 to 192.168.255.255</a:t>
              </a:r>
              <a:endParaRPr lang="en-US" sz="3200"/>
            </a:p>
          </p:txBody>
        </p:sp>
      </p:grpSp>
    </p:spTree>
    <p:extLst>
      <p:ext uri="{BB962C8B-B14F-4D97-AF65-F5344CB8AC3E}">
        <p14:creationId xmlns:p14="http://schemas.microsoft.com/office/powerpoint/2010/main" val="1047574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144000" cy="677862"/>
          </a:xfrm>
        </p:spPr>
        <p:txBody>
          <a:bodyPr/>
          <a:lstStyle/>
          <a:p>
            <a:pPr>
              <a:defRPr/>
            </a:pPr>
            <a:r>
              <a:rPr lang="en-US" dirty="0" smtClean="0">
                <a:solidFill>
                  <a:schemeClr val="tx2">
                    <a:lumMod val="75000"/>
                  </a:schemeClr>
                </a:solidFill>
              </a:rPr>
              <a:t>Public IP Addresses</a:t>
            </a:r>
            <a:endParaRPr lang="en-US" dirty="0">
              <a:solidFill>
                <a:schemeClr val="tx2">
                  <a:lumMod val="75000"/>
                </a:schemeClr>
              </a:solidFill>
            </a:endParaRPr>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14</a:t>
            </a:fld>
            <a:endParaRPr lang="en-US"/>
          </a:p>
        </p:txBody>
      </p:sp>
      <p:grpSp>
        <p:nvGrpSpPr>
          <p:cNvPr id="9" name="Group 8"/>
          <p:cNvGrpSpPr/>
          <p:nvPr/>
        </p:nvGrpSpPr>
        <p:grpSpPr>
          <a:xfrm>
            <a:off x="914400" y="1676400"/>
            <a:ext cx="7848600" cy="838200"/>
            <a:chOff x="914400" y="1676400"/>
            <a:chExt cx="7848600" cy="838200"/>
          </a:xfrm>
        </p:grpSpPr>
        <p:sp>
          <p:nvSpPr>
            <p:cNvPr id="7" name="Rectangle 6"/>
            <p:cNvSpPr/>
            <p:nvPr/>
          </p:nvSpPr>
          <p:spPr>
            <a:xfrm>
              <a:off x="914400" y="1676400"/>
              <a:ext cx="2057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Class</a:t>
              </a:r>
              <a:endParaRPr lang="en-US" sz="3200"/>
            </a:p>
          </p:txBody>
        </p:sp>
        <p:sp>
          <p:nvSpPr>
            <p:cNvPr id="8" name="Rectangle 7"/>
            <p:cNvSpPr/>
            <p:nvPr/>
          </p:nvSpPr>
          <p:spPr>
            <a:xfrm>
              <a:off x="2971800" y="1676400"/>
              <a:ext cx="5791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Public IP Ranges</a:t>
              </a:r>
              <a:endParaRPr lang="en-US" sz="3200"/>
            </a:p>
          </p:txBody>
        </p:sp>
      </p:grpSp>
      <p:grpSp>
        <p:nvGrpSpPr>
          <p:cNvPr id="10" name="Group 9"/>
          <p:cNvGrpSpPr/>
          <p:nvPr/>
        </p:nvGrpSpPr>
        <p:grpSpPr>
          <a:xfrm>
            <a:off x="914400" y="2514600"/>
            <a:ext cx="7848600" cy="1143000"/>
            <a:chOff x="914400" y="1676400"/>
            <a:chExt cx="7848600" cy="838200"/>
          </a:xfrm>
        </p:grpSpPr>
        <p:sp>
          <p:nvSpPr>
            <p:cNvPr id="11" name="Rectangle 10"/>
            <p:cNvSpPr/>
            <p:nvPr/>
          </p:nvSpPr>
          <p:spPr>
            <a:xfrm>
              <a:off x="914400" y="1676400"/>
              <a:ext cx="20574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smtClean="0"/>
                <a:t>A</a:t>
              </a:r>
              <a:endParaRPr lang="en-US" sz="3200"/>
            </a:p>
          </p:txBody>
        </p:sp>
        <p:sp>
          <p:nvSpPr>
            <p:cNvPr id="12" name="Rectangle 11"/>
            <p:cNvSpPr/>
            <p:nvPr/>
          </p:nvSpPr>
          <p:spPr>
            <a:xfrm>
              <a:off x="2971800" y="1676400"/>
              <a:ext cx="57912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3200" smtClean="0"/>
                <a:t>1.0.0.0 to 9.255.255.255</a:t>
              </a:r>
            </a:p>
            <a:p>
              <a:r>
                <a:rPr lang="en-US" sz="3200" smtClean="0"/>
                <a:t>11.0.0.0 to 126.255.255.255</a:t>
              </a:r>
              <a:endParaRPr lang="en-US" sz="3200"/>
            </a:p>
          </p:txBody>
        </p:sp>
      </p:grpSp>
      <p:grpSp>
        <p:nvGrpSpPr>
          <p:cNvPr id="13" name="Group 12"/>
          <p:cNvGrpSpPr/>
          <p:nvPr/>
        </p:nvGrpSpPr>
        <p:grpSpPr>
          <a:xfrm>
            <a:off x="914400" y="3657600"/>
            <a:ext cx="7848600" cy="1219200"/>
            <a:chOff x="914400" y="1676400"/>
            <a:chExt cx="7848600" cy="838200"/>
          </a:xfrm>
        </p:grpSpPr>
        <p:sp>
          <p:nvSpPr>
            <p:cNvPr id="14" name="Rectangle 13"/>
            <p:cNvSpPr/>
            <p:nvPr/>
          </p:nvSpPr>
          <p:spPr>
            <a:xfrm>
              <a:off x="914400" y="1676400"/>
              <a:ext cx="20574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smtClean="0"/>
                <a:t>B</a:t>
              </a:r>
              <a:endParaRPr lang="en-US" sz="3200"/>
            </a:p>
          </p:txBody>
        </p:sp>
        <p:sp>
          <p:nvSpPr>
            <p:cNvPr id="15" name="Rectangle 14"/>
            <p:cNvSpPr/>
            <p:nvPr/>
          </p:nvSpPr>
          <p:spPr>
            <a:xfrm>
              <a:off x="2971800" y="1676400"/>
              <a:ext cx="57912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3200" smtClean="0"/>
                <a:t>128.0.0.0 to 172.15.255.255</a:t>
              </a:r>
            </a:p>
            <a:p>
              <a:r>
                <a:rPr lang="en-US" sz="3200" smtClean="0"/>
                <a:t>172.32.0.0 to 191.255.255.255</a:t>
              </a:r>
              <a:endParaRPr lang="en-US" sz="3200"/>
            </a:p>
          </p:txBody>
        </p:sp>
      </p:grpSp>
      <p:grpSp>
        <p:nvGrpSpPr>
          <p:cNvPr id="16" name="Group 15"/>
          <p:cNvGrpSpPr/>
          <p:nvPr/>
        </p:nvGrpSpPr>
        <p:grpSpPr>
          <a:xfrm>
            <a:off x="914400" y="4724400"/>
            <a:ext cx="7848600" cy="1295400"/>
            <a:chOff x="914400" y="1676400"/>
            <a:chExt cx="7848600" cy="838200"/>
          </a:xfrm>
        </p:grpSpPr>
        <p:sp>
          <p:nvSpPr>
            <p:cNvPr id="17" name="Rectangle 16"/>
            <p:cNvSpPr/>
            <p:nvPr/>
          </p:nvSpPr>
          <p:spPr>
            <a:xfrm>
              <a:off x="914400" y="1676400"/>
              <a:ext cx="20574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smtClean="0"/>
                <a:t>C</a:t>
              </a:r>
              <a:endParaRPr lang="en-US" sz="3200"/>
            </a:p>
          </p:txBody>
        </p:sp>
        <p:sp>
          <p:nvSpPr>
            <p:cNvPr id="18" name="Rectangle 17"/>
            <p:cNvSpPr/>
            <p:nvPr/>
          </p:nvSpPr>
          <p:spPr>
            <a:xfrm>
              <a:off x="2971800" y="1676400"/>
              <a:ext cx="5791200"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3200" smtClean="0"/>
                <a:t>192.0.0.0 to 192.167.255.255</a:t>
              </a:r>
            </a:p>
            <a:p>
              <a:r>
                <a:rPr lang="en-US" sz="3200" smtClean="0"/>
                <a:t>192.169.0.0 to 223.255.255.255</a:t>
              </a:r>
              <a:endParaRPr lang="en-US" sz="3200"/>
            </a:p>
          </p:txBody>
        </p:sp>
      </p:grpSp>
    </p:spTree>
    <p:extLst>
      <p:ext uri="{BB962C8B-B14F-4D97-AF65-F5344CB8AC3E}">
        <p14:creationId xmlns:p14="http://schemas.microsoft.com/office/powerpoint/2010/main" val="2235780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685800"/>
            <a:ext cx="9144000" cy="609600"/>
          </a:xfrm>
        </p:spPr>
        <p:txBody>
          <a:bodyPr>
            <a:normAutofit/>
          </a:bodyPr>
          <a:lstStyle/>
          <a:p>
            <a:pPr eaLnBrk="1" fontAlgn="auto" hangingPunct="1">
              <a:spcAft>
                <a:spcPts val="0"/>
              </a:spcAft>
              <a:defRPr/>
            </a:pPr>
            <a:r>
              <a:rPr lang="en-US" b="1" smtClean="0"/>
              <a:t>Convert Decimal to Binary</a:t>
            </a:r>
          </a:p>
        </p:txBody>
      </p:sp>
      <p:sp>
        <p:nvSpPr>
          <p:cNvPr id="82947" name="Rectangle 3"/>
          <p:cNvSpPr>
            <a:spLocks noGrp="1" noChangeArrowheads="1"/>
          </p:cNvSpPr>
          <p:nvPr>
            <p:ph type="body" sz="half" idx="1"/>
          </p:nvPr>
        </p:nvSpPr>
        <p:spPr>
          <a:xfrm>
            <a:off x="567267" y="1544373"/>
            <a:ext cx="7239000" cy="838200"/>
          </a:xfrm>
        </p:spPr>
        <p:txBody>
          <a:bodyPr>
            <a:normAutofit fontScale="92500" lnSpcReduction="20000"/>
          </a:bodyPr>
          <a:lstStyle/>
          <a:p>
            <a:pPr eaLnBrk="1" hangingPunct="1"/>
            <a:r>
              <a:rPr lang="en-US" dirty="0" smtClean="0">
                <a:latin typeface="Arial" charset="0"/>
                <a:cs typeface="Arial" charset="0"/>
              </a:rPr>
              <a:t>Method 1:</a:t>
            </a:r>
          </a:p>
          <a:p>
            <a:pPr lvl="1" eaLnBrk="1" hangingPunct="1">
              <a:spcAft>
                <a:spcPct val="10000"/>
              </a:spcAft>
            </a:pPr>
            <a:r>
              <a:rPr lang="en-US" dirty="0" err="1" smtClean="0">
                <a:latin typeface="Arial" charset="0"/>
                <a:cs typeface="Arial" charset="0"/>
              </a:rPr>
              <a:t>Ví</a:t>
            </a:r>
            <a:r>
              <a:rPr lang="en-US" dirty="0" smtClean="0">
                <a:latin typeface="Arial" charset="0"/>
                <a:cs typeface="Arial" charset="0"/>
              </a:rPr>
              <a:t> </a:t>
            </a:r>
            <a:r>
              <a:rPr lang="en-US" dirty="0" err="1" smtClean="0">
                <a:latin typeface="Arial" charset="0"/>
                <a:cs typeface="Arial" charset="0"/>
              </a:rPr>
              <a:t>dụ</a:t>
            </a:r>
            <a:r>
              <a:rPr lang="en-US" dirty="0" smtClean="0">
                <a:latin typeface="Arial" charset="0"/>
                <a:cs typeface="Arial" charset="0"/>
              </a:rPr>
              <a:t>: 108</a:t>
            </a:r>
            <a:r>
              <a:rPr lang="en-US" baseline="-25000" dirty="0" smtClean="0">
                <a:latin typeface="Arial" charset="0"/>
                <a:cs typeface="Arial" charset="0"/>
              </a:rPr>
              <a:t>(10)</a:t>
            </a:r>
            <a:r>
              <a:rPr lang="en-US" dirty="0" smtClean="0">
                <a:latin typeface="Arial" charset="0"/>
                <a:cs typeface="Arial" charset="0"/>
              </a:rPr>
              <a:t> </a:t>
            </a:r>
            <a:r>
              <a:rPr lang="en-US" dirty="0" smtClean="0">
                <a:latin typeface="Arial" charset="0"/>
                <a:cs typeface="Arial" charset="0"/>
                <a:sym typeface="Wingdings" pitchFamily="2" charset="2"/>
              </a:rPr>
              <a:t> Binary</a:t>
            </a:r>
          </a:p>
          <a:p>
            <a:pPr lvl="1" eaLnBrk="1" hangingPunct="1"/>
            <a:endParaRPr lang="en-US" dirty="0" smtClean="0">
              <a:latin typeface="Arial" charset="0"/>
              <a:cs typeface="Arial" charset="0"/>
            </a:endParaRPr>
          </a:p>
          <a:p>
            <a:pPr eaLnBrk="1" hangingPunct="1">
              <a:buFontTx/>
              <a:buNone/>
            </a:pPr>
            <a:endParaRPr lang="en-US" dirty="0" smtClean="0">
              <a:latin typeface="Arial" charset="0"/>
              <a:cs typeface="Arial" charset="0"/>
            </a:endParaRPr>
          </a:p>
          <a:p>
            <a:pPr eaLnBrk="1" hangingPunct="1"/>
            <a:endParaRPr lang="en-US" dirty="0" smtClean="0">
              <a:latin typeface="Arial" charset="0"/>
              <a:cs typeface="Arial" charset="0"/>
            </a:endParaRPr>
          </a:p>
        </p:txBody>
      </p:sp>
      <p:sp>
        <p:nvSpPr>
          <p:cNvPr id="62584" name="Line 120"/>
          <p:cNvSpPr>
            <a:spLocks noChangeShapeType="1"/>
          </p:cNvSpPr>
          <p:nvPr/>
        </p:nvSpPr>
        <p:spPr bwMode="auto">
          <a:xfrm flipV="1">
            <a:off x="3429000" y="2743200"/>
            <a:ext cx="0" cy="3733800"/>
          </a:xfrm>
          <a:prstGeom prst="line">
            <a:avLst/>
          </a:prstGeom>
          <a:noFill/>
          <a:ln w="28575">
            <a:solidFill>
              <a:srgbClr val="0000FF"/>
            </a:solidFill>
            <a:round/>
            <a:headEnd/>
            <a:tailEnd type="triangle" w="med" len="med"/>
          </a:ln>
        </p:spPr>
        <p:txBody>
          <a:bodyPr/>
          <a:lstStyle/>
          <a:p>
            <a:endParaRPr lang="en-US"/>
          </a:p>
        </p:txBody>
      </p:sp>
      <p:sp>
        <p:nvSpPr>
          <p:cNvPr id="62585" name="Text Box 121"/>
          <p:cNvSpPr txBox="1">
            <a:spLocks noChangeArrowheads="1"/>
          </p:cNvSpPr>
          <p:nvPr/>
        </p:nvSpPr>
        <p:spPr bwMode="auto">
          <a:xfrm>
            <a:off x="4191000" y="4700588"/>
            <a:ext cx="2286000" cy="646331"/>
          </a:xfrm>
          <a:prstGeom prst="rect">
            <a:avLst/>
          </a:prstGeom>
          <a:noFill/>
          <a:ln w="9525">
            <a:noFill/>
            <a:miter lim="800000"/>
            <a:headEnd/>
            <a:tailEnd/>
          </a:ln>
        </p:spPr>
        <p:txBody>
          <a:bodyPr>
            <a:spAutoFit/>
          </a:bodyPr>
          <a:lstStyle/>
          <a:p>
            <a:pPr>
              <a:spcBef>
                <a:spcPct val="50000"/>
              </a:spcBef>
            </a:pPr>
            <a:r>
              <a:rPr lang="en-US" sz="3600"/>
              <a:t>108 </a:t>
            </a:r>
            <a:r>
              <a:rPr lang="en-US" sz="3600" baseline="-25000"/>
              <a:t>(10)</a:t>
            </a:r>
            <a:r>
              <a:rPr lang="en-US" sz="3600"/>
              <a:t> =</a:t>
            </a:r>
            <a:r>
              <a:rPr lang="en-US" sz="2800"/>
              <a:t> </a:t>
            </a:r>
          </a:p>
        </p:txBody>
      </p:sp>
      <p:sp>
        <p:nvSpPr>
          <p:cNvPr id="62586" name="Text Box 122"/>
          <p:cNvSpPr txBox="1">
            <a:spLocks noChangeArrowheads="1"/>
          </p:cNvSpPr>
          <p:nvPr/>
        </p:nvSpPr>
        <p:spPr bwMode="auto">
          <a:xfrm>
            <a:off x="6248400" y="4700588"/>
            <a:ext cx="2514600" cy="646331"/>
          </a:xfrm>
          <a:prstGeom prst="rect">
            <a:avLst/>
          </a:prstGeom>
          <a:noFill/>
          <a:ln w="9525">
            <a:noFill/>
            <a:miter lim="800000"/>
            <a:headEnd/>
            <a:tailEnd/>
          </a:ln>
        </p:spPr>
        <p:txBody>
          <a:bodyPr wrap="square">
            <a:spAutoFit/>
          </a:bodyPr>
          <a:lstStyle/>
          <a:p>
            <a:pPr>
              <a:spcBef>
                <a:spcPct val="50000"/>
              </a:spcBef>
            </a:pPr>
            <a:r>
              <a:rPr lang="en-US" sz="3600" smtClean="0"/>
              <a:t>1101100 </a:t>
            </a:r>
            <a:r>
              <a:rPr lang="en-US" sz="3600" baseline="-25000"/>
              <a:t>(2)</a:t>
            </a:r>
            <a:endParaRPr lang="en-US" sz="2800" baseline="-25000"/>
          </a:p>
        </p:txBody>
      </p:sp>
      <p:sp>
        <p:nvSpPr>
          <p:cNvPr id="62587" name="Oval 123"/>
          <p:cNvSpPr>
            <a:spLocks noChangeArrowheads="1"/>
          </p:cNvSpPr>
          <p:nvPr/>
        </p:nvSpPr>
        <p:spPr bwMode="auto">
          <a:xfrm>
            <a:off x="3733800" y="4191000"/>
            <a:ext cx="5181600" cy="1600200"/>
          </a:xfrm>
          <a:prstGeom prst="ellipse">
            <a:avLst/>
          </a:prstGeom>
          <a:noFill/>
          <a:ln w="9525">
            <a:solidFill>
              <a:srgbClr val="FF0000"/>
            </a:solidFill>
            <a:round/>
            <a:headEnd/>
            <a:tailEnd/>
          </a:ln>
        </p:spPr>
        <p:txBody>
          <a:bodyPr wrap="none" anchor="ctr"/>
          <a:lstStyle/>
          <a:p>
            <a:endParaRPr lang="en-US" sz="1800"/>
          </a:p>
        </p:txBody>
      </p:sp>
      <p:sp>
        <p:nvSpPr>
          <p:cNvPr id="62588" name="AutoShape 124"/>
          <p:cNvSpPr>
            <a:spLocks noChangeArrowheads="1"/>
          </p:cNvSpPr>
          <p:nvPr/>
        </p:nvSpPr>
        <p:spPr bwMode="auto">
          <a:xfrm>
            <a:off x="6019800" y="2895600"/>
            <a:ext cx="2895600" cy="990600"/>
          </a:xfrm>
          <a:prstGeom prst="wedgeEllipseCallout">
            <a:avLst>
              <a:gd name="adj1" fmla="val -26328"/>
              <a:gd name="adj2" fmla="val 95464"/>
            </a:avLst>
          </a:prstGeom>
          <a:solidFill>
            <a:schemeClr val="accent1"/>
          </a:solidFill>
          <a:ln w="9525">
            <a:solidFill>
              <a:schemeClr val="tx1"/>
            </a:solidFill>
            <a:miter lim="800000"/>
            <a:headEnd/>
            <a:tailEnd/>
          </a:ln>
        </p:spPr>
        <p:txBody>
          <a:bodyPr/>
          <a:lstStyle/>
          <a:p>
            <a:pPr algn="ctr"/>
            <a:r>
              <a:rPr lang="en-US" sz="4000" dirty="0" smtClean="0"/>
              <a:t>Result</a:t>
            </a:r>
            <a:endParaRPr lang="en-US" sz="4000" dirty="0"/>
          </a:p>
        </p:txBody>
      </p:sp>
      <p:sp>
        <p:nvSpPr>
          <p:cNvPr id="82972" name="Slide Number Placeholder 10"/>
          <p:cNvSpPr>
            <a:spLocks noGrp="1"/>
          </p:cNvSpPr>
          <p:nvPr>
            <p:ph type="sldNum" sz="quarter" idx="12"/>
          </p:nvPr>
        </p:nvSpPr>
        <p:spPr bwMode="auto">
          <a:ln>
            <a:round/>
            <a:headEnd/>
            <a:tailEnd/>
          </a:ln>
        </p:spPr>
        <p:txBody>
          <a:bodyPr>
            <a:normAutofit fontScale="85000" lnSpcReduction="20000"/>
          </a:bodyPr>
          <a:lstStyle/>
          <a:p>
            <a:fld id="{3941A4D0-0A1F-4CAB-A1A6-35ED80EF93D1}" type="slidenum">
              <a:rPr lang="x-none" smtClean="0"/>
              <a:pPr/>
              <a:t>15</a:t>
            </a:fld>
            <a:endParaRPr lang="en-US" smtClean="0"/>
          </a:p>
        </p:txBody>
      </p:sp>
      <p:sp>
        <p:nvSpPr>
          <p:cNvPr id="13" name="Rectangle 12"/>
          <p:cNvSpPr/>
          <p:nvPr/>
        </p:nvSpPr>
        <p:spPr>
          <a:xfrm>
            <a:off x="6858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108</a:t>
            </a:r>
            <a:endParaRPr lang="en-US"/>
          </a:p>
        </p:txBody>
      </p:sp>
      <p:sp>
        <p:nvSpPr>
          <p:cNvPr id="14" name="Rectangle 13"/>
          <p:cNvSpPr/>
          <p:nvPr/>
        </p:nvSpPr>
        <p:spPr>
          <a:xfrm>
            <a:off x="15240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15" name="Rectangle 14"/>
          <p:cNvSpPr/>
          <p:nvPr/>
        </p:nvSpPr>
        <p:spPr>
          <a:xfrm>
            <a:off x="25146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16" name="Rectangle 15"/>
          <p:cNvSpPr/>
          <p:nvPr/>
        </p:nvSpPr>
        <p:spPr>
          <a:xfrm>
            <a:off x="6858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54</a:t>
            </a:r>
            <a:endParaRPr lang="en-US"/>
          </a:p>
        </p:txBody>
      </p:sp>
      <p:sp>
        <p:nvSpPr>
          <p:cNvPr id="17" name="Rectangle 16"/>
          <p:cNvSpPr/>
          <p:nvPr/>
        </p:nvSpPr>
        <p:spPr>
          <a:xfrm>
            <a:off x="15240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18" name="Rectangle 17"/>
          <p:cNvSpPr/>
          <p:nvPr/>
        </p:nvSpPr>
        <p:spPr>
          <a:xfrm>
            <a:off x="25146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19" name="Rectangle 18"/>
          <p:cNvSpPr/>
          <p:nvPr/>
        </p:nvSpPr>
        <p:spPr>
          <a:xfrm>
            <a:off x="6858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27</a:t>
            </a:r>
            <a:endParaRPr lang="en-US"/>
          </a:p>
        </p:txBody>
      </p:sp>
      <p:sp>
        <p:nvSpPr>
          <p:cNvPr id="20" name="Rectangle 19"/>
          <p:cNvSpPr/>
          <p:nvPr/>
        </p:nvSpPr>
        <p:spPr>
          <a:xfrm>
            <a:off x="15240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21" name="Rectangle 20"/>
          <p:cNvSpPr/>
          <p:nvPr/>
        </p:nvSpPr>
        <p:spPr>
          <a:xfrm>
            <a:off x="25146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22" name="Rectangle 21"/>
          <p:cNvSpPr/>
          <p:nvPr/>
        </p:nvSpPr>
        <p:spPr>
          <a:xfrm>
            <a:off x="6858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13</a:t>
            </a:r>
            <a:endParaRPr lang="en-US"/>
          </a:p>
        </p:txBody>
      </p:sp>
      <p:sp>
        <p:nvSpPr>
          <p:cNvPr id="23" name="Rectangle 22"/>
          <p:cNvSpPr/>
          <p:nvPr/>
        </p:nvSpPr>
        <p:spPr>
          <a:xfrm>
            <a:off x="15240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24" name="Rectangle 23"/>
          <p:cNvSpPr/>
          <p:nvPr/>
        </p:nvSpPr>
        <p:spPr>
          <a:xfrm>
            <a:off x="25146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25" name="Rectangle 24"/>
          <p:cNvSpPr/>
          <p:nvPr/>
        </p:nvSpPr>
        <p:spPr>
          <a:xfrm>
            <a:off x="6858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6</a:t>
            </a:r>
            <a:endParaRPr lang="en-US"/>
          </a:p>
        </p:txBody>
      </p:sp>
      <p:sp>
        <p:nvSpPr>
          <p:cNvPr id="26" name="Rectangle 25"/>
          <p:cNvSpPr/>
          <p:nvPr/>
        </p:nvSpPr>
        <p:spPr>
          <a:xfrm>
            <a:off x="15240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27" name="Rectangle 26"/>
          <p:cNvSpPr/>
          <p:nvPr/>
        </p:nvSpPr>
        <p:spPr>
          <a:xfrm>
            <a:off x="25146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28" name="Rectangle 27"/>
          <p:cNvSpPr/>
          <p:nvPr/>
        </p:nvSpPr>
        <p:spPr>
          <a:xfrm>
            <a:off x="6858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3</a:t>
            </a:r>
            <a:endParaRPr lang="en-US"/>
          </a:p>
        </p:txBody>
      </p:sp>
      <p:sp>
        <p:nvSpPr>
          <p:cNvPr id="29" name="Rectangle 28"/>
          <p:cNvSpPr/>
          <p:nvPr/>
        </p:nvSpPr>
        <p:spPr>
          <a:xfrm>
            <a:off x="15240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30" name="Rectangle 29"/>
          <p:cNvSpPr/>
          <p:nvPr/>
        </p:nvSpPr>
        <p:spPr>
          <a:xfrm>
            <a:off x="25146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1" name="Rectangle 30"/>
          <p:cNvSpPr/>
          <p:nvPr/>
        </p:nvSpPr>
        <p:spPr>
          <a:xfrm>
            <a:off x="6858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2" name="Rectangle 31"/>
          <p:cNvSpPr/>
          <p:nvPr/>
        </p:nvSpPr>
        <p:spPr>
          <a:xfrm>
            <a:off x="15240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33" name="Rectangle 32"/>
          <p:cNvSpPr/>
          <p:nvPr/>
        </p:nvSpPr>
        <p:spPr>
          <a:xfrm>
            <a:off x="25146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4" name="Rectangle 33"/>
          <p:cNvSpPr/>
          <p:nvPr/>
        </p:nvSpPr>
        <p:spPr>
          <a:xfrm>
            <a:off x="6858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35" name="Rectangle 34"/>
          <p:cNvSpPr/>
          <p:nvPr/>
        </p:nvSpPr>
        <p:spPr>
          <a:xfrm>
            <a:off x="15240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36" name="Rectangle 35"/>
          <p:cNvSpPr/>
          <p:nvPr/>
        </p:nvSpPr>
        <p:spPr>
          <a:xfrm>
            <a:off x="25146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cxnSp>
        <p:nvCxnSpPr>
          <p:cNvPr id="38" name="Straight Connector 37"/>
          <p:cNvCxnSpPr/>
          <p:nvPr/>
        </p:nvCxnSpPr>
        <p:spPr>
          <a:xfrm>
            <a:off x="2409498" y="2819400"/>
            <a:ext cx="0" cy="3581400"/>
          </a:xfrm>
          <a:prstGeom prst="line">
            <a:avLst/>
          </a:prstGeom>
        </p:spPr>
        <p:style>
          <a:lnRef idx="3">
            <a:schemeClr val="accent1"/>
          </a:lnRef>
          <a:fillRef idx="0">
            <a:schemeClr val="accent1"/>
          </a:fillRef>
          <a:effectRef idx="2">
            <a:schemeClr val="accent1"/>
          </a:effectRef>
          <a:fontRef idx="minor">
            <a:schemeClr val="tx1"/>
          </a:fontRef>
        </p:style>
      </p:cxnSp>
      <p:sp>
        <p:nvSpPr>
          <p:cNvPr id="39" name="Rectangle 38"/>
          <p:cNvSpPr/>
          <p:nvPr/>
        </p:nvSpPr>
        <p:spPr>
          <a:xfrm>
            <a:off x="2286000" y="2362200"/>
            <a:ext cx="12954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smtClean="0"/>
              <a:t>Balance</a:t>
            </a:r>
            <a:endParaRPr lang="en-US" sz="2000"/>
          </a:p>
        </p:txBody>
      </p:sp>
    </p:spTree>
    <p:extLst>
      <p:ext uri="{BB962C8B-B14F-4D97-AF65-F5344CB8AC3E}">
        <p14:creationId xmlns:p14="http://schemas.microsoft.com/office/powerpoint/2010/main" val="2598056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500"/>
                                        <p:tgtEl>
                                          <p:spTgt spid="13"/>
                                        </p:tgtEl>
                                      </p:cBhvr>
                                    </p:animEffect>
                                  </p:childTnLst>
                                </p:cTn>
                              </p:par>
                              <p:par>
                                <p:cTn id="8" presetID="8" presetClass="entr" presetSubtype="16"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amond(in)">
                                      <p:cBhvr>
                                        <p:cTn id="10" dur="500"/>
                                        <p:tgtEl>
                                          <p:spTgt spid="38"/>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amond(in)">
                                      <p:cBhvr>
                                        <p:cTn id="13" dur="500"/>
                                        <p:tgtEl>
                                          <p:spTgt spid="14"/>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amond(in)">
                                      <p:cBhvr>
                                        <p:cTn id="16" dur="500"/>
                                        <p:tgtEl>
                                          <p:spTgt spid="16"/>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diamond(in)">
                                      <p:cBhvr>
                                        <p:cTn id="19" dur="500"/>
                                        <p:tgtEl>
                                          <p:spTgt spid="39"/>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amond(i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amond(in)">
                                      <p:cBhvr>
                                        <p:cTn id="27" dur="500"/>
                                        <p:tgtEl>
                                          <p:spTgt spid="17"/>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amond(in)">
                                      <p:cBhvr>
                                        <p:cTn id="30" dur="500"/>
                                        <p:tgtEl>
                                          <p:spTgt spid="19"/>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amond(in)">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amond(in)">
                                      <p:cBhvr>
                                        <p:cTn id="38" dur="500"/>
                                        <p:tgtEl>
                                          <p:spTgt spid="20"/>
                                        </p:tgtEl>
                                      </p:cBhvr>
                                    </p:animEffect>
                                  </p:childTnLst>
                                </p:cTn>
                              </p:par>
                              <p:par>
                                <p:cTn id="39" presetID="8" presetClass="entr" presetSubtype="16"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amond(in)">
                                      <p:cBhvr>
                                        <p:cTn id="41" dur="500"/>
                                        <p:tgtEl>
                                          <p:spTgt spid="22"/>
                                        </p:tgtEl>
                                      </p:cBhvr>
                                    </p:animEffect>
                                  </p:childTnLst>
                                </p:cTn>
                              </p:par>
                              <p:par>
                                <p:cTn id="42" presetID="8" presetClass="entr" presetSubtype="16"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diamond(in)">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8" presetClass="entr" presetSubtype="16"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diamond(in)">
                                      <p:cBhvr>
                                        <p:cTn id="49" dur="500"/>
                                        <p:tgtEl>
                                          <p:spTgt spid="23"/>
                                        </p:tgtEl>
                                      </p:cBhvr>
                                    </p:animEffect>
                                  </p:childTnLst>
                                </p:cTn>
                              </p:par>
                              <p:par>
                                <p:cTn id="50" presetID="8" presetClass="entr" presetSubtype="16"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amond(in)">
                                      <p:cBhvr>
                                        <p:cTn id="52" dur="500"/>
                                        <p:tgtEl>
                                          <p:spTgt spid="25"/>
                                        </p:tgtEl>
                                      </p:cBhvr>
                                    </p:animEffect>
                                  </p:childTnLst>
                                </p:cTn>
                              </p:par>
                              <p:par>
                                <p:cTn id="53" presetID="8" presetClass="entr" presetSubtype="16"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diamond(in)">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8" presetClass="entr" presetSubtype="16"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amond(in)">
                                      <p:cBhvr>
                                        <p:cTn id="60" dur="500"/>
                                        <p:tgtEl>
                                          <p:spTgt spid="26"/>
                                        </p:tgtEl>
                                      </p:cBhvr>
                                    </p:animEffect>
                                  </p:childTnLst>
                                </p:cTn>
                              </p:par>
                              <p:par>
                                <p:cTn id="61" presetID="8" presetClass="entr" presetSubtype="16"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diamond(in)">
                                      <p:cBhvr>
                                        <p:cTn id="63" dur="500"/>
                                        <p:tgtEl>
                                          <p:spTgt spid="28"/>
                                        </p:tgtEl>
                                      </p:cBhvr>
                                    </p:animEffect>
                                  </p:childTnLst>
                                </p:cTn>
                              </p:par>
                              <p:par>
                                <p:cTn id="64" presetID="8" presetClass="entr" presetSubtype="16"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diamond(in)">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8" presetClass="entr" presetSubtype="16"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diamond(in)">
                                      <p:cBhvr>
                                        <p:cTn id="71" dur="500"/>
                                        <p:tgtEl>
                                          <p:spTgt spid="29"/>
                                        </p:tgtEl>
                                      </p:cBhvr>
                                    </p:animEffect>
                                  </p:childTnLst>
                                </p:cTn>
                              </p:par>
                              <p:par>
                                <p:cTn id="72" presetID="8" presetClass="entr" presetSubtype="16"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diamond(in)">
                                      <p:cBhvr>
                                        <p:cTn id="74" dur="500"/>
                                        <p:tgtEl>
                                          <p:spTgt spid="31"/>
                                        </p:tgtEl>
                                      </p:cBhvr>
                                    </p:animEffect>
                                  </p:childTnLst>
                                </p:cTn>
                              </p:par>
                              <p:par>
                                <p:cTn id="75" presetID="8" presetClass="entr" presetSubtype="16"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diamond(in)">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8" presetClass="entr" presetSubtype="16"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amond(in)">
                                      <p:cBhvr>
                                        <p:cTn id="82" dur="500"/>
                                        <p:tgtEl>
                                          <p:spTgt spid="32"/>
                                        </p:tgtEl>
                                      </p:cBhvr>
                                    </p:animEffect>
                                  </p:childTnLst>
                                </p:cTn>
                              </p:par>
                              <p:par>
                                <p:cTn id="83" presetID="8" presetClass="entr" presetSubtype="16"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amond(in)">
                                      <p:cBhvr>
                                        <p:cTn id="85" dur="500"/>
                                        <p:tgtEl>
                                          <p:spTgt spid="33"/>
                                        </p:tgtEl>
                                      </p:cBhvr>
                                    </p:animEffect>
                                  </p:childTnLst>
                                </p:cTn>
                              </p:par>
                              <p:par>
                                <p:cTn id="86" presetID="8" presetClass="entr" presetSubtype="16"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diamond(in)">
                                      <p:cBhvr>
                                        <p:cTn id="88" dur="500"/>
                                        <p:tgtEl>
                                          <p:spTgt spid="34"/>
                                        </p:tgtEl>
                                      </p:cBhvr>
                                    </p:animEffect>
                                  </p:childTnLst>
                                </p:cTn>
                              </p:par>
                            </p:childTnLst>
                          </p:cTn>
                        </p:par>
                      </p:childTnLst>
                    </p:cTn>
                  </p:par>
                  <p:par>
                    <p:cTn id="89" fill="hold">
                      <p:stCondLst>
                        <p:cond delay="indefinite"/>
                      </p:stCondLst>
                      <p:childTnLst>
                        <p:par>
                          <p:cTn id="90" fill="hold">
                            <p:stCondLst>
                              <p:cond delay="0"/>
                            </p:stCondLst>
                            <p:childTnLst>
                              <p:par>
                                <p:cTn id="91" presetID="8" presetClass="entr" presetSubtype="16"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diamond(in)">
                                      <p:cBhvr>
                                        <p:cTn id="93" dur="500"/>
                                        <p:tgtEl>
                                          <p:spTgt spid="35"/>
                                        </p:tgtEl>
                                      </p:cBhvr>
                                    </p:animEffect>
                                  </p:childTnLst>
                                </p:cTn>
                              </p:par>
                              <p:par>
                                <p:cTn id="94" presetID="8" presetClass="entr" presetSubtype="16"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diamond(in)">
                                      <p:cBhvr>
                                        <p:cTn id="96" dur="500"/>
                                        <p:tgtEl>
                                          <p:spTgt spid="36"/>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62584"/>
                                        </p:tgtEl>
                                        <p:attrNameLst>
                                          <p:attrName>style.visibility</p:attrName>
                                        </p:attrNameLst>
                                      </p:cBhvr>
                                      <p:to>
                                        <p:strVal val="visible"/>
                                      </p:to>
                                    </p:set>
                                    <p:anim calcmode="lin" valueType="num">
                                      <p:cBhvr additive="base">
                                        <p:cTn id="101" dur="3000" fill="hold"/>
                                        <p:tgtEl>
                                          <p:spTgt spid="62584"/>
                                        </p:tgtEl>
                                        <p:attrNameLst>
                                          <p:attrName>ppt_x</p:attrName>
                                        </p:attrNameLst>
                                      </p:cBhvr>
                                      <p:tavLst>
                                        <p:tav tm="0">
                                          <p:val>
                                            <p:strVal val="#ppt_x"/>
                                          </p:val>
                                        </p:tav>
                                        <p:tav tm="100000">
                                          <p:val>
                                            <p:strVal val="#ppt_x"/>
                                          </p:val>
                                        </p:tav>
                                      </p:tavLst>
                                    </p:anim>
                                    <p:anim calcmode="lin" valueType="num">
                                      <p:cBhvr additive="base">
                                        <p:cTn id="102" dur="3000" fill="hold"/>
                                        <p:tgtEl>
                                          <p:spTgt spid="62584"/>
                                        </p:tgtEl>
                                        <p:attrNameLst>
                                          <p:attrName>ppt_y</p:attrName>
                                        </p:attrNameLst>
                                      </p:cBhvr>
                                      <p:tavLst>
                                        <p:tav tm="0">
                                          <p:val>
                                            <p:strVal val="1+#ppt_h/2"/>
                                          </p:val>
                                        </p:tav>
                                        <p:tav tm="100000">
                                          <p:val>
                                            <p:strVal val="#ppt_y"/>
                                          </p:val>
                                        </p:tav>
                                      </p:tavLst>
                                    </p:anim>
                                  </p:childTnLst>
                                </p:cTn>
                              </p:par>
                            </p:childTnLst>
                          </p:cTn>
                        </p:par>
                        <p:par>
                          <p:cTn id="103" fill="hold">
                            <p:stCondLst>
                              <p:cond delay="3000"/>
                            </p:stCondLst>
                            <p:childTnLst>
                              <p:par>
                                <p:cTn id="104" presetID="22" presetClass="entr" presetSubtype="4" fill="hold" grpId="0" nodeType="afterEffect">
                                  <p:stCondLst>
                                    <p:cond delay="0"/>
                                  </p:stCondLst>
                                  <p:childTnLst>
                                    <p:set>
                                      <p:cBhvr>
                                        <p:cTn id="105" dur="1" fill="hold">
                                          <p:stCondLst>
                                            <p:cond delay="0"/>
                                          </p:stCondLst>
                                        </p:cTn>
                                        <p:tgtEl>
                                          <p:spTgt spid="62587"/>
                                        </p:tgtEl>
                                        <p:attrNameLst>
                                          <p:attrName>style.visibility</p:attrName>
                                        </p:attrNameLst>
                                      </p:cBhvr>
                                      <p:to>
                                        <p:strVal val="visible"/>
                                      </p:to>
                                    </p:set>
                                    <p:animEffect transition="in" filter="wipe(down)">
                                      <p:cBhvr>
                                        <p:cTn id="106" dur="500"/>
                                        <p:tgtEl>
                                          <p:spTgt spid="62587"/>
                                        </p:tgtEl>
                                      </p:cBhvr>
                                    </p:animEffect>
                                  </p:childTnLst>
                                </p:cTn>
                              </p:par>
                              <p:par>
                                <p:cTn id="107" presetID="2" presetClass="entr" presetSubtype="4" fill="hold" grpId="0" nodeType="withEffect">
                                  <p:stCondLst>
                                    <p:cond delay="0"/>
                                  </p:stCondLst>
                                  <p:childTnLst>
                                    <p:set>
                                      <p:cBhvr>
                                        <p:cTn id="108" dur="1" fill="hold">
                                          <p:stCondLst>
                                            <p:cond delay="0"/>
                                          </p:stCondLst>
                                        </p:cTn>
                                        <p:tgtEl>
                                          <p:spTgt spid="62588"/>
                                        </p:tgtEl>
                                        <p:attrNameLst>
                                          <p:attrName>style.visibility</p:attrName>
                                        </p:attrNameLst>
                                      </p:cBhvr>
                                      <p:to>
                                        <p:strVal val="visible"/>
                                      </p:to>
                                    </p:set>
                                    <p:anim calcmode="lin" valueType="num">
                                      <p:cBhvr additive="base">
                                        <p:cTn id="109" dur="500" fill="hold"/>
                                        <p:tgtEl>
                                          <p:spTgt spid="62588"/>
                                        </p:tgtEl>
                                        <p:attrNameLst>
                                          <p:attrName>ppt_x</p:attrName>
                                        </p:attrNameLst>
                                      </p:cBhvr>
                                      <p:tavLst>
                                        <p:tav tm="0">
                                          <p:val>
                                            <p:strVal val="#ppt_x"/>
                                          </p:val>
                                        </p:tav>
                                        <p:tav tm="100000">
                                          <p:val>
                                            <p:strVal val="#ppt_x"/>
                                          </p:val>
                                        </p:tav>
                                      </p:tavLst>
                                    </p:anim>
                                    <p:anim calcmode="lin" valueType="num">
                                      <p:cBhvr additive="base">
                                        <p:cTn id="110" dur="500" fill="hold"/>
                                        <p:tgtEl>
                                          <p:spTgt spid="62588"/>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62585"/>
                                        </p:tgtEl>
                                        <p:attrNameLst>
                                          <p:attrName>style.visibility</p:attrName>
                                        </p:attrNameLst>
                                      </p:cBhvr>
                                      <p:to>
                                        <p:strVal val="visible"/>
                                      </p:to>
                                    </p:set>
                                    <p:anim calcmode="lin" valueType="num">
                                      <p:cBhvr additive="base">
                                        <p:cTn id="113" dur="500" fill="hold"/>
                                        <p:tgtEl>
                                          <p:spTgt spid="62585"/>
                                        </p:tgtEl>
                                        <p:attrNameLst>
                                          <p:attrName>ppt_x</p:attrName>
                                        </p:attrNameLst>
                                      </p:cBhvr>
                                      <p:tavLst>
                                        <p:tav tm="0">
                                          <p:val>
                                            <p:strVal val="#ppt_x"/>
                                          </p:val>
                                        </p:tav>
                                        <p:tav tm="100000">
                                          <p:val>
                                            <p:strVal val="#ppt_x"/>
                                          </p:val>
                                        </p:tav>
                                      </p:tavLst>
                                    </p:anim>
                                    <p:anim calcmode="lin" valueType="num">
                                      <p:cBhvr additive="base">
                                        <p:cTn id="114" dur="500" fill="hold"/>
                                        <p:tgtEl>
                                          <p:spTgt spid="62585"/>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62586"/>
                                        </p:tgtEl>
                                        <p:attrNameLst>
                                          <p:attrName>style.visibility</p:attrName>
                                        </p:attrNameLst>
                                      </p:cBhvr>
                                      <p:to>
                                        <p:strVal val="visible"/>
                                      </p:to>
                                    </p:set>
                                    <p:anim calcmode="lin" valueType="num">
                                      <p:cBhvr additive="base">
                                        <p:cTn id="117" dur="500" fill="hold"/>
                                        <p:tgtEl>
                                          <p:spTgt spid="62586"/>
                                        </p:tgtEl>
                                        <p:attrNameLst>
                                          <p:attrName>ppt_x</p:attrName>
                                        </p:attrNameLst>
                                      </p:cBhvr>
                                      <p:tavLst>
                                        <p:tav tm="0">
                                          <p:val>
                                            <p:strVal val="#ppt_x"/>
                                          </p:val>
                                        </p:tav>
                                        <p:tav tm="100000">
                                          <p:val>
                                            <p:strVal val="#ppt_x"/>
                                          </p:val>
                                        </p:tav>
                                      </p:tavLst>
                                    </p:anim>
                                    <p:anim calcmode="lin" valueType="num">
                                      <p:cBhvr additive="base">
                                        <p:cTn id="118" dur="500" fill="hold"/>
                                        <p:tgtEl>
                                          <p:spTgt spid="625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84" grpId="0" animBg="1"/>
      <p:bldP spid="62585" grpId="0"/>
      <p:bldP spid="62586" grpId="0"/>
      <p:bldP spid="62587" grpId="0" animBg="1"/>
      <p:bldP spid="62588"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685800"/>
            <a:ext cx="9144000" cy="609600"/>
          </a:xfrm>
        </p:spPr>
        <p:txBody>
          <a:bodyPr>
            <a:normAutofit/>
          </a:bodyPr>
          <a:lstStyle/>
          <a:p>
            <a:pPr eaLnBrk="1" fontAlgn="auto" hangingPunct="1">
              <a:spcAft>
                <a:spcPts val="0"/>
              </a:spcAft>
              <a:defRPr/>
            </a:pPr>
            <a:r>
              <a:rPr lang="en-US" b="1" smtClean="0"/>
              <a:t>Convert Decimal to Binary</a:t>
            </a:r>
          </a:p>
        </p:txBody>
      </p:sp>
      <p:sp>
        <p:nvSpPr>
          <p:cNvPr id="82947" name="Rectangle 3"/>
          <p:cNvSpPr>
            <a:spLocks noGrp="1" noChangeArrowheads="1"/>
          </p:cNvSpPr>
          <p:nvPr>
            <p:ph type="body" sz="half" idx="1"/>
          </p:nvPr>
        </p:nvSpPr>
        <p:spPr>
          <a:xfrm>
            <a:off x="609600" y="1498104"/>
            <a:ext cx="8305800" cy="1066800"/>
          </a:xfrm>
        </p:spPr>
        <p:txBody>
          <a:bodyPr>
            <a:normAutofit fontScale="47500" lnSpcReduction="20000"/>
          </a:bodyPr>
          <a:lstStyle/>
          <a:p>
            <a:r>
              <a:rPr lang="en-US" sz="4200" b="1" u="sng" dirty="0" smtClean="0">
                <a:latin typeface="Arial" charset="0"/>
                <a:cs typeface="Arial" charset="0"/>
              </a:rPr>
              <a:t>Method 2: &lt;= 255</a:t>
            </a:r>
          </a:p>
          <a:p>
            <a:pPr algn="ctr">
              <a:buNone/>
            </a:pPr>
            <a:r>
              <a:rPr lang="en-US" sz="4500" b="1" dirty="0" smtClean="0"/>
              <a:t>2</a:t>
            </a:r>
            <a:r>
              <a:rPr lang="en-US" sz="4500" b="1" baseline="30000" dirty="0" smtClean="0"/>
              <a:t>7</a:t>
            </a:r>
            <a:r>
              <a:rPr lang="en-US" sz="4500" b="1" dirty="0" smtClean="0"/>
              <a:t> | 2</a:t>
            </a:r>
            <a:r>
              <a:rPr lang="en-US" sz="4500" b="1" baseline="30000" dirty="0" smtClean="0"/>
              <a:t>6</a:t>
            </a:r>
            <a:r>
              <a:rPr lang="en-US" sz="4500" b="1" dirty="0" smtClean="0"/>
              <a:t> | 2</a:t>
            </a:r>
            <a:r>
              <a:rPr lang="en-US" sz="4500" b="1" baseline="30000" dirty="0" smtClean="0"/>
              <a:t>5 </a:t>
            </a:r>
            <a:r>
              <a:rPr lang="en-US" sz="4500" b="1" dirty="0" smtClean="0"/>
              <a:t>| 2</a:t>
            </a:r>
            <a:r>
              <a:rPr lang="en-US" sz="4500" b="1" baseline="30000" dirty="0" smtClean="0"/>
              <a:t>4 </a:t>
            </a:r>
            <a:r>
              <a:rPr lang="en-US" sz="4500" b="1" dirty="0" smtClean="0"/>
              <a:t>| 2</a:t>
            </a:r>
            <a:r>
              <a:rPr lang="en-US" sz="4500" b="1" baseline="30000" dirty="0" smtClean="0"/>
              <a:t>3 </a:t>
            </a:r>
            <a:r>
              <a:rPr lang="en-US" sz="4500" b="1" dirty="0" smtClean="0"/>
              <a:t>| 2</a:t>
            </a:r>
            <a:r>
              <a:rPr lang="en-US" sz="4500" b="1" baseline="30000" dirty="0" smtClean="0"/>
              <a:t>2 </a:t>
            </a:r>
            <a:r>
              <a:rPr lang="en-US" sz="4500" b="1" dirty="0" smtClean="0"/>
              <a:t>| 2</a:t>
            </a:r>
            <a:r>
              <a:rPr lang="en-US" sz="4500" b="1" baseline="30000" dirty="0" smtClean="0"/>
              <a:t>1 </a:t>
            </a:r>
            <a:r>
              <a:rPr lang="en-US" sz="4500" b="1" dirty="0" smtClean="0"/>
              <a:t>| 2</a:t>
            </a:r>
            <a:r>
              <a:rPr lang="en-US" sz="4500" b="1" baseline="30000" dirty="0" smtClean="0"/>
              <a:t>0 </a:t>
            </a:r>
            <a:r>
              <a:rPr lang="en-US" sz="4500" b="1" dirty="0" smtClean="0"/>
              <a:t>→ 128 | 64 | 32 | 16 | 8 | 4 | 2 | 1</a:t>
            </a:r>
            <a:r>
              <a:rPr lang="en-US" sz="4500" dirty="0" smtClean="0">
                <a:latin typeface="Arial" charset="0"/>
                <a:cs typeface="Arial" charset="0"/>
              </a:rPr>
              <a:t> </a:t>
            </a:r>
          </a:p>
          <a:p>
            <a:pPr lvl="1">
              <a:spcAft>
                <a:spcPct val="10000"/>
              </a:spcAft>
            </a:pPr>
            <a:r>
              <a:rPr lang="en-US" sz="4000" dirty="0" smtClean="0">
                <a:latin typeface="Arial" charset="0"/>
                <a:cs typeface="Arial" charset="0"/>
              </a:rPr>
              <a:t>Example 1: </a:t>
            </a:r>
            <a:r>
              <a:rPr lang="en-US" sz="4000" dirty="0" smtClean="0"/>
              <a:t>Convert 108</a:t>
            </a:r>
            <a:r>
              <a:rPr lang="en-US" sz="4000" dirty="0" smtClean="0">
                <a:latin typeface="Arial" charset="0"/>
                <a:cs typeface="Arial" charset="0"/>
              </a:rPr>
              <a:t> </a:t>
            </a:r>
            <a:r>
              <a:rPr lang="en-US" sz="4000" dirty="0" smtClean="0">
                <a:latin typeface="Arial" charset="0"/>
                <a:cs typeface="Arial" charset="0"/>
                <a:sym typeface="Wingdings" pitchFamily="2" charset="2"/>
              </a:rPr>
              <a:t> Binary</a:t>
            </a:r>
          </a:p>
          <a:p>
            <a:pPr lvl="1">
              <a:spcAft>
                <a:spcPct val="10000"/>
              </a:spcAft>
              <a:buNone/>
            </a:pPr>
            <a:endParaRPr lang="en-US" dirty="0" smtClean="0">
              <a:latin typeface="Arial" charset="0"/>
              <a:cs typeface="Arial" charset="0"/>
              <a:sym typeface="Wingdings" pitchFamily="2" charset="2"/>
            </a:endParaRPr>
          </a:p>
          <a:p>
            <a:pPr lvl="1" eaLnBrk="1" hangingPunct="1"/>
            <a:endParaRPr lang="en-US" dirty="0" smtClean="0">
              <a:latin typeface="Arial" charset="0"/>
              <a:cs typeface="Arial" charset="0"/>
            </a:endParaRPr>
          </a:p>
          <a:p>
            <a:pPr eaLnBrk="1" hangingPunct="1">
              <a:buFontTx/>
              <a:buNone/>
            </a:pPr>
            <a:endParaRPr lang="en-US" dirty="0" smtClean="0">
              <a:latin typeface="Arial" charset="0"/>
              <a:cs typeface="Arial" charset="0"/>
            </a:endParaRPr>
          </a:p>
          <a:p>
            <a:pPr eaLnBrk="1" hangingPunct="1"/>
            <a:endParaRPr lang="en-US" dirty="0" smtClean="0">
              <a:latin typeface="Arial" charset="0"/>
              <a:cs typeface="Arial" charset="0"/>
            </a:endParaRPr>
          </a:p>
        </p:txBody>
      </p:sp>
      <p:sp>
        <p:nvSpPr>
          <p:cNvPr id="62584" name="Line 120"/>
          <p:cNvSpPr>
            <a:spLocks noChangeShapeType="1"/>
          </p:cNvSpPr>
          <p:nvPr/>
        </p:nvSpPr>
        <p:spPr bwMode="auto">
          <a:xfrm flipV="1">
            <a:off x="3429000" y="2743200"/>
            <a:ext cx="0" cy="3733800"/>
          </a:xfrm>
          <a:prstGeom prst="line">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2585" name="Text Box 121"/>
          <p:cNvSpPr txBox="1">
            <a:spLocks noChangeArrowheads="1"/>
          </p:cNvSpPr>
          <p:nvPr/>
        </p:nvSpPr>
        <p:spPr bwMode="auto">
          <a:xfrm>
            <a:off x="5334000" y="4648200"/>
            <a:ext cx="2971800" cy="523220"/>
          </a:xfrm>
          <a:prstGeom prst="rect">
            <a:avLst/>
          </a:prstGeom>
          <a:noFill/>
          <a:ln w="9525">
            <a:noFill/>
            <a:miter lim="800000"/>
            <a:headEnd/>
            <a:tailEnd/>
          </a:ln>
        </p:spPr>
        <p:txBody>
          <a:bodyPr wrap="square">
            <a:spAutoFit/>
          </a:bodyPr>
          <a:lstStyle/>
          <a:p>
            <a:pPr>
              <a:spcBef>
                <a:spcPct val="50000"/>
              </a:spcBef>
            </a:pPr>
            <a:r>
              <a:rPr lang="en-US" sz="2800" smtClean="0"/>
              <a:t>108 </a:t>
            </a:r>
            <a:r>
              <a:rPr lang="en-US" sz="2800"/>
              <a:t>=</a:t>
            </a:r>
            <a:r>
              <a:rPr lang="en-US" sz="2000"/>
              <a:t> </a:t>
            </a:r>
          </a:p>
        </p:txBody>
      </p:sp>
      <p:sp>
        <p:nvSpPr>
          <p:cNvPr id="62586" name="Text Box 122"/>
          <p:cNvSpPr txBox="1">
            <a:spLocks noChangeArrowheads="1"/>
          </p:cNvSpPr>
          <p:nvPr/>
        </p:nvSpPr>
        <p:spPr bwMode="auto">
          <a:xfrm>
            <a:off x="6248400" y="4572000"/>
            <a:ext cx="2514600" cy="646331"/>
          </a:xfrm>
          <a:prstGeom prst="rect">
            <a:avLst/>
          </a:prstGeom>
          <a:noFill/>
          <a:ln w="9525">
            <a:noFill/>
            <a:miter lim="800000"/>
            <a:headEnd/>
            <a:tailEnd/>
          </a:ln>
        </p:spPr>
        <p:txBody>
          <a:bodyPr wrap="square">
            <a:spAutoFit/>
          </a:bodyPr>
          <a:lstStyle/>
          <a:p>
            <a:pPr>
              <a:spcBef>
                <a:spcPct val="50000"/>
              </a:spcBef>
            </a:pPr>
            <a:r>
              <a:rPr lang="en-US" sz="3600" smtClean="0"/>
              <a:t>1101100</a:t>
            </a:r>
            <a:r>
              <a:rPr lang="en-US" sz="2800" smtClean="0"/>
              <a:t> </a:t>
            </a:r>
            <a:r>
              <a:rPr lang="en-US" sz="2800" baseline="-25000"/>
              <a:t>(2)</a:t>
            </a:r>
            <a:endParaRPr lang="en-US" sz="2000" baseline="-25000"/>
          </a:p>
        </p:txBody>
      </p:sp>
      <p:sp>
        <p:nvSpPr>
          <p:cNvPr id="62587" name="Oval 123"/>
          <p:cNvSpPr>
            <a:spLocks noChangeArrowheads="1"/>
          </p:cNvSpPr>
          <p:nvPr/>
        </p:nvSpPr>
        <p:spPr bwMode="auto">
          <a:xfrm>
            <a:off x="4953000" y="4191000"/>
            <a:ext cx="3962400" cy="1600200"/>
          </a:xfrm>
          <a:prstGeom prst="ellipse">
            <a:avLst/>
          </a:prstGeom>
          <a:noFill/>
          <a:ln w="9525">
            <a:solidFill>
              <a:srgbClr val="FF0000"/>
            </a:solidFill>
            <a:round/>
            <a:headEnd/>
            <a:tailEnd/>
          </a:ln>
        </p:spPr>
        <p:txBody>
          <a:bodyPr wrap="none" anchor="ctr"/>
          <a:lstStyle/>
          <a:p>
            <a:endParaRPr lang="en-US" sz="1800"/>
          </a:p>
        </p:txBody>
      </p:sp>
      <p:sp>
        <p:nvSpPr>
          <p:cNvPr id="62588" name="AutoShape 124"/>
          <p:cNvSpPr>
            <a:spLocks noChangeArrowheads="1"/>
          </p:cNvSpPr>
          <p:nvPr/>
        </p:nvSpPr>
        <p:spPr bwMode="auto">
          <a:xfrm>
            <a:off x="6019800" y="2895600"/>
            <a:ext cx="2895600" cy="990600"/>
          </a:xfrm>
          <a:prstGeom prst="wedgeEllipseCallout">
            <a:avLst>
              <a:gd name="adj1" fmla="val -19794"/>
              <a:gd name="adj2" fmla="val 82732"/>
            </a:avLst>
          </a:prstGeom>
          <a:solidFill>
            <a:schemeClr val="accent1"/>
          </a:solidFill>
          <a:ln w="9525">
            <a:solidFill>
              <a:schemeClr val="tx1"/>
            </a:solidFill>
            <a:miter lim="800000"/>
            <a:headEnd/>
            <a:tailEnd/>
          </a:ln>
        </p:spPr>
        <p:txBody>
          <a:bodyPr/>
          <a:lstStyle/>
          <a:p>
            <a:pPr algn="ctr"/>
            <a:r>
              <a:rPr lang="en-US" sz="4000" dirty="0" smtClean="0"/>
              <a:t>Result</a:t>
            </a:r>
            <a:endParaRPr lang="en-US" sz="4000" dirty="0"/>
          </a:p>
        </p:txBody>
      </p:sp>
      <p:sp>
        <p:nvSpPr>
          <p:cNvPr id="82972" name="Slide Number Placeholder 10"/>
          <p:cNvSpPr>
            <a:spLocks noGrp="1"/>
          </p:cNvSpPr>
          <p:nvPr>
            <p:ph type="sldNum" sz="quarter" idx="12"/>
          </p:nvPr>
        </p:nvSpPr>
        <p:spPr bwMode="auto">
          <a:ln>
            <a:round/>
            <a:headEnd/>
            <a:tailEnd/>
          </a:ln>
        </p:spPr>
        <p:txBody>
          <a:bodyPr>
            <a:normAutofit fontScale="85000" lnSpcReduction="20000"/>
          </a:bodyPr>
          <a:lstStyle/>
          <a:p>
            <a:fld id="{3941A4D0-0A1F-4CAB-A1A6-35ED80EF93D1}" type="slidenum">
              <a:rPr lang="x-none" smtClean="0"/>
              <a:pPr/>
              <a:t>16</a:t>
            </a:fld>
            <a:endParaRPr lang="en-US" smtClean="0"/>
          </a:p>
        </p:txBody>
      </p:sp>
      <p:sp>
        <p:nvSpPr>
          <p:cNvPr id="13" name="Rectangle 12"/>
          <p:cNvSpPr/>
          <p:nvPr/>
        </p:nvSpPr>
        <p:spPr>
          <a:xfrm>
            <a:off x="6858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108</a:t>
            </a:r>
            <a:endParaRPr lang="en-US"/>
          </a:p>
        </p:txBody>
      </p:sp>
      <p:sp>
        <p:nvSpPr>
          <p:cNvPr id="14" name="Rectangle 13"/>
          <p:cNvSpPr/>
          <p:nvPr/>
        </p:nvSpPr>
        <p:spPr>
          <a:xfrm>
            <a:off x="15240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-128</a:t>
            </a:r>
            <a:endParaRPr lang="en-US"/>
          </a:p>
        </p:txBody>
      </p:sp>
      <p:sp>
        <p:nvSpPr>
          <p:cNvPr id="15" name="Rectangle 14"/>
          <p:cNvSpPr/>
          <p:nvPr/>
        </p:nvSpPr>
        <p:spPr>
          <a:xfrm>
            <a:off x="3657600" y="28194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108</a:t>
            </a:r>
            <a:endParaRPr lang="en-US"/>
          </a:p>
        </p:txBody>
      </p:sp>
      <p:sp>
        <p:nvSpPr>
          <p:cNvPr id="16" name="Rectangle 15"/>
          <p:cNvSpPr/>
          <p:nvPr/>
        </p:nvSpPr>
        <p:spPr>
          <a:xfrm>
            <a:off x="6858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108</a:t>
            </a:r>
            <a:endParaRPr lang="en-US"/>
          </a:p>
        </p:txBody>
      </p:sp>
      <p:sp>
        <p:nvSpPr>
          <p:cNvPr id="17" name="Rectangle 16"/>
          <p:cNvSpPr/>
          <p:nvPr/>
        </p:nvSpPr>
        <p:spPr>
          <a:xfrm>
            <a:off x="15240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-64</a:t>
            </a:r>
            <a:endParaRPr lang="en-US"/>
          </a:p>
        </p:txBody>
      </p:sp>
      <p:sp>
        <p:nvSpPr>
          <p:cNvPr id="18" name="Rectangle 17"/>
          <p:cNvSpPr/>
          <p:nvPr/>
        </p:nvSpPr>
        <p:spPr>
          <a:xfrm>
            <a:off x="3657600" y="32766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44</a:t>
            </a:r>
            <a:endParaRPr lang="en-US"/>
          </a:p>
        </p:txBody>
      </p:sp>
      <p:sp>
        <p:nvSpPr>
          <p:cNvPr id="19" name="Rectangle 18"/>
          <p:cNvSpPr/>
          <p:nvPr/>
        </p:nvSpPr>
        <p:spPr>
          <a:xfrm>
            <a:off x="6858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44</a:t>
            </a:r>
            <a:endParaRPr lang="en-US"/>
          </a:p>
        </p:txBody>
      </p:sp>
      <p:sp>
        <p:nvSpPr>
          <p:cNvPr id="20" name="Rectangle 19"/>
          <p:cNvSpPr/>
          <p:nvPr/>
        </p:nvSpPr>
        <p:spPr>
          <a:xfrm>
            <a:off x="15240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-32</a:t>
            </a:r>
            <a:endParaRPr lang="en-US"/>
          </a:p>
        </p:txBody>
      </p:sp>
      <p:sp>
        <p:nvSpPr>
          <p:cNvPr id="21" name="Rectangle 20"/>
          <p:cNvSpPr/>
          <p:nvPr/>
        </p:nvSpPr>
        <p:spPr>
          <a:xfrm>
            <a:off x="3657600" y="37338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12</a:t>
            </a:r>
            <a:endParaRPr lang="en-US"/>
          </a:p>
        </p:txBody>
      </p:sp>
      <p:sp>
        <p:nvSpPr>
          <p:cNvPr id="22" name="Rectangle 21"/>
          <p:cNvSpPr/>
          <p:nvPr/>
        </p:nvSpPr>
        <p:spPr>
          <a:xfrm>
            <a:off x="6858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12</a:t>
            </a:r>
            <a:endParaRPr lang="en-US"/>
          </a:p>
        </p:txBody>
      </p:sp>
      <p:sp>
        <p:nvSpPr>
          <p:cNvPr id="23" name="Rectangle 22"/>
          <p:cNvSpPr/>
          <p:nvPr/>
        </p:nvSpPr>
        <p:spPr>
          <a:xfrm>
            <a:off x="15240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-16</a:t>
            </a:r>
            <a:endParaRPr lang="en-US"/>
          </a:p>
        </p:txBody>
      </p:sp>
      <p:sp>
        <p:nvSpPr>
          <p:cNvPr id="24" name="Rectangle 23"/>
          <p:cNvSpPr/>
          <p:nvPr/>
        </p:nvSpPr>
        <p:spPr>
          <a:xfrm>
            <a:off x="3657600" y="41910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12</a:t>
            </a:r>
            <a:endParaRPr lang="en-US"/>
          </a:p>
        </p:txBody>
      </p:sp>
      <p:sp>
        <p:nvSpPr>
          <p:cNvPr id="25" name="Rectangle 24"/>
          <p:cNvSpPr/>
          <p:nvPr/>
        </p:nvSpPr>
        <p:spPr>
          <a:xfrm>
            <a:off x="6858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12</a:t>
            </a:r>
            <a:endParaRPr lang="en-US"/>
          </a:p>
        </p:txBody>
      </p:sp>
      <p:sp>
        <p:nvSpPr>
          <p:cNvPr id="26" name="Rectangle 25"/>
          <p:cNvSpPr/>
          <p:nvPr/>
        </p:nvSpPr>
        <p:spPr>
          <a:xfrm>
            <a:off x="15240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-8</a:t>
            </a:r>
            <a:endParaRPr lang="en-US"/>
          </a:p>
        </p:txBody>
      </p:sp>
      <p:sp>
        <p:nvSpPr>
          <p:cNvPr id="27" name="Rectangle 26"/>
          <p:cNvSpPr/>
          <p:nvPr/>
        </p:nvSpPr>
        <p:spPr>
          <a:xfrm>
            <a:off x="3657600" y="46482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a:t>
            </a:r>
            <a:endParaRPr lang="en-US"/>
          </a:p>
        </p:txBody>
      </p:sp>
      <p:sp>
        <p:nvSpPr>
          <p:cNvPr id="28" name="Rectangle 27"/>
          <p:cNvSpPr/>
          <p:nvPr/>
        </p:nvSpPr>
        <p:spPr>
          <a:xfrm>
            <a:off x="6858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a:t>
            </a:r>
            <a:endParaRPr lang="en-US"/>
          </a:p>
        </p:txBody>
      </p:sp>
      <p:sp>
        <p:nvSpPr>
          <p:cNvPr id="29" name="Rectangle 28"/>
          <p:cNvSpPr/>
          <p:nvPr/>
        </p:nvSpPr>
        <p:spPr>
          <a:xfrm>
            <a:off x="15240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a:t>
            </a:r>
            <a:endParaRPr lang="en-US"/>
          </a:p>
        </p:txBody>
      </p:sp>
      <p:sp>
        <p:nvSpPr>
          <p:cNvPr id="30" name="Rectangle 29"/>
          <p:cNvSpPr/>
          <p:nvPr/>
        </p:nvSpPr>
        <p:spPr>
          <a:xfrm>
            <a:off x="3657600" y="51054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31" name="Rectangle 30"/>
          <p:cNvSpPr/>
          <p:nvPr/>
        </p:nvSpPr>
        <p:spPr>
          <a:xfrm>
            <a:off x="6858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32" name="Rectangle 31"/>
          <p:cNvSpPr/>
          <p:nvPr/>
        </p:nvSpPr>
        <p:spPr>
          <a:xfrm>
            <a:off x="15240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33" name="Rectangle 32"/>
          <p:cNvSpPr/>
          <p:nvPr/>
        </p:nvSpPr>
        <p:spPr>
          <a:xfrm>
            <a:off x="3657600" y="55626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34" name="Rectangle 33"/>
          <p:cNvSpPr/>
          <p:nvPr/>
        </p:nvSpPr>
        <p:spPr>
          <a:xfrm>
            <a:off x="6858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35" name="Rectangle 34"/>
          <p:cNvSpPr/>
          <p:nvPr/>
        </p:nvSpPr>
        <p:spPr>
          <a:xfrm>
            <a:off x="15240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6" name="Rectangle 35"/>
          <p:cNvSpPr/>
          <p:nvPr/>
        </p:nvSpPr>
        <p:spPr>
          <a:xfrm>
            <a:off x="3657600" y="60198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cxnSp>
        <p:nvCxnSpPr>
          <p:cNvPr id="38" name="Straight Connector 37"/>
          <p:cNvCxnSpPr/>
          <p:nvPr/>
        </p:nvCxnSpPr>
        <p:spPr>
          <a:xfrm>
            <a:off x="2409498" y="2819400"/>
            <a:ext cx="0" cy="3581400"/>
          </a:xfrm>
          <a:prstGeom prst="line">
            <a:avLst/>
          </a:prstGeom>
        </p:spPr>
        <p:style>
          <a:lnRef idx="3">
            <a:schemeClr val="accent1"/>
          </a:lnRef>
          <a:fillRef idx="0">
            <a:schemeClr val="accent1"/>
          </a:fillRef>
          <a:effectRef idx="2">
            <a:schemeClr val="accent1"/>
          </a:effectRef>
          <a:fontRef idx="minor">
            <a:schemeClr val="tx1"/>
          </a:fontRef>
        </p:style>
      </p:cxnSp>
      <p:sp>
        <p:nvSpPr>
          <p:cNvPr id="39" name="Rectangle 38"/>
          <p:cNvSpPr/>
          <p:nvPr/>
        </p:nvSpPr>
        <p:spPr>
          <a:xfrm>
            <a:off x="2514600" y="2438400"/>
            <a:ext cx="685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smtClean="0"/>
              <a:t>Bits</a:t>
            </a:r>
            <a:endParaRPr lang="en-US" sz="2000"/>
          </a:p>
        </p:txBody>
      </p:sp>
      <p:sp>
        <p:nvSpPr>
          <p:cNvPr id="40" name="Rectangle 39"/>
          <p:cNvSpPr/>
          <p:nvPr/>
        </p:nvSpPr>
        <p:spPr>
          <a:xfrm>
            <a:off x="3657600" y="2438400"/>
            <a:ext cx="16764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smtClean="0"/>
              <a:t>Remainder</a:t>
            </a:r>
            <a:endParaRPr lang="en-US" sz="2000"/>
          </a:p>
        </p:txBody>
      </p:sp>
      <p:sp>
        <p:nvSpPr>
          <p:cNvPr id="41" name="Rectangle 40"/>
          <p:cNvSpPr/>
          <p:nvPr/>
        </p:nvSpPr>
        <p:spPr>
          <a:xfrm>
            <a:off x="25146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2" name="Rectangle 41"/>
          <p:cNvSpPr/>
          <p:nvPr/>
        </p:nvSpPr>
        <p:spPr>
          <a:xfrm>
            <a:off x="25146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3" name="Rectangle 42"/>
          <p:cNvSpPr/>
          <p:nvPr/>
        </p:nvSpPr>
        <p:spPr>
          <a:xfrm>
            <a:off x="25146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4" name="Rectangle 43"/>
          <p:cNvSpPr/>
          <p:nvPr/>
        </p:nvSpPr>
        <p:spPr>
          <a:xfrm>
            <a:off x="25146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5" name="Rectangle 44"/>
          <p:cNvSpPr/>
          <p:nvPr/>
        </p:nvSpPr>
        <p:spPr>
          <a:xfrm>
            <a:off x="25146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6" name="Rectangle 45"/>
          <p:cNvSpPr/>
          <p:nvPr/>
        </p:nvSpPr>
        <p:spPr>
          <a:xfrm>
            <a:off x="25146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7" name="Rectangle 46"/>
          <p:cNvSpPr/>
          <p:nvPr/>
        </p:nvSpPr>
        <p:spPr>
          <a:xfrm>
            <a:off x="25146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8" name="Rectangle 47"/>
          <p:cNvSpPr/>
          <p:nvPr/>
        </p:nvSpPr>
        <p:spPr>
          <a:xfrm>
            <a:off x="25146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Tree>
    <p:extLst>
      <p:ext uri="{BB962C8B-B14F-4D97-AF65-F5344CB8AC3E}">
        <p14:creationId xmlns:p14="http://schemas.microsoft.com/office/powerpoint/2010/main" val="4142591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par>
                                <p:cTn id="13" presetID="5" presetClass="entr" presetSubtype="1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heckerboard(across)">
                                      <p:cBhvr>
                                        <p:cTn id="15" dur="500"/>
                                        <p:tgtEl>
                                          <p:spTgt spid="38"/>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62584"/>
                                        </p:tgtEl>
                                        <p:attrNameLst>
                                          <p:attrName>style.visibility</p:attrName>
                                        </p:attrNameLst>
                                      </p:cBhvr>
                                      <p:to>
                                        <p:strVal val="visible"/>
                                      </p:to>
                                    </p:set>
                                    <p:animEffect transition="in" filter="checkerboard(across)">
                                      <p:cBhvr>
                                        <p:cTn id="18" dur="500"/>
                                        <p:tgtEl>
                                          <p:spTgt spid="6258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checkerboard(across)">
                                      <p:cBhvr>
                                        <p:cTn id="21" dur="500"/>
                                        <p:tgtEl>
                                          <p:spTgt spid="4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checkerboard(across)">
                                      <p:cBhvr>
                                        <p:cTn id="29" dur="500"/>
                                        <p:tgtEl>
                                          <p:spTgt spid="39"/>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checkerboard(across)">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checkerboard(across)">
                                      <p:cBhvr>
                                        <p:cTn id="43" dur="500"/>
                                        <p:tgtEl>
                                          <p:spTgt spid="17"/>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checkerboard(across)">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checkerboard(across)">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1+#ppt_w/2"/>
                                          </p:val>
                                        </p:tav>
                                        <p:tav tm="100000">
                                          <p:val>
                                            <p:strVal val="#ppt_x"/>
                                          </p:val>
                                        </p:tav>
                                      </p:tavLst>
                                    </p:anim>
                                    <p:anim calcmode="lin" valueType="num">
                                      <p:cBhvr additive="base">
                                        <p:cTn id="5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heckerboard(across)">
                                      <p:cBhvr>
                                        <p:cTn id="62" dur="500"/>
                                        <p:tgtEl>
                                          <p:spTgt spid="20"/>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heckerboard(across)">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ntr" presetSubtype="1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checkerboard(across)">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1+#ppt_w/2"/>
                                          </p:val>
                                        </p:tav>
                                        <p:tav tm="100000">
                                          <p:val>
                                            <p:strVal val="#ppt_x"/>
                                          </p:val>
                                        </p:tav>
                                      </p:tavLst>
                                    </p:anim>
                                    <p:anim calcmode="lin" valueType="num">
                                      <p:cBhvr additive="base">
                                        <p:cTn id="7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5" presetClass="entr" presetSubtype="1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checkerboard(across)">
                                      <p:cBhvr>
                                        <p:cTn id="81" dur="500"/>
                                        <p:tgtEl>
                                          <p:spTgt spid="23"/>
                                        </p:tgtEl>
                                      </p:cBhvr>
                                    </p:animEffect>
                                  </p:childTnLst>
                                </p:cTn>
                              </p:par>
                              <p:par>
                                <p:cTn id="82" presetID="5" presetClass="entr" presetSubtype="1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checkerboard(across)">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5" presetClass="entr" presetSubtype="1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checkerboard(across)">
                                      <p:cBhvr>
                                        <p:cTn id="89" dur="500"/>
                                        <p:tgtEl>
                                          <p:spTgt spid="44"/>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2" fill="hold" grpId="0" nodeType="click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additive="base">
                                        <p:cTn id="94" dur="500" fill="hold"/>
                                        <p:tgtEl>
                                          <p:spTgt spid="25"/>
                                        </p:tgtEl>
                                        <p:attrNameLst>
                                          <p:attrName>ppt_x</p:attrName>
                                        </p:attrNameLst>
                                      </p:cBhvr>
                                      <p:tavLst>
                                        <p:tav tm="0">
                                          <p:val>
                                            <p:strVal val="1+#ppt_w/2"/>
                                          </p:val>
                                        </p:tav>
                                        <p:tav tm="100000">
                                          <p:val>
                                            <p:strVal val="#ppt_x"/>
                                          </p:val>
                                        </p:tav>
                                      </p:tavLst>
                                    </p:anim>
                                    <p:anim calcmode="lin" valueType="num">
                                      <p:cBhvr additive="base">
                                        <p:cTn id="9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5" presetClass="entr" presetSubtype="10" fill="hold" grpId="0" nodeType="click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checkerboard(across)">
                                      <p:cBhvr>
                                        <p:cTn id="100" dur="500"/>
                                        <p:tgtEl>
                                          <p:spTgt spid="26"/>
                                        </p:tgtEl>
                                      </p:cBhvr>
                                    </p:animEffect>
                                  </p:childTnLst>
                                </p:cTn>
                              </p:par>
                              <p:par>
                                <p:cTn id="101" presetID="5" presetClass="entr" presetSubtype="10"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checkerboard(across)">
                                      <p:cBhvr>
                                        <p:cTn id="103" dur="500"/>
                                        <p:tgtEl>
                                          <p:spTgt spid="27"/>
                                        </p:tgtEl>
                                      </p:cBhvr>
                                    </p:animEffect>
                                  </p:childTnLst>
                                </p:cTn>
                              </p:par>
                            </p:childTnLst>
                          </p:cTn>
                        </p:par>
                      </p:childTnLst>
                    </p:cTn>
                  </p:par>
                  <p:par>
                    <p:cTn id="104" fill="hold">
                      <p:stCondLst>
                        <p:cond delay="indefinite"/>
                      </p:stCondLst>
                      <p:childTnLst>
                        <p:par>
                          <p:cTn id="105" fill="hold">
                            <p:stCondLst>
                              <p:cond delay="0"/>
                            </p:stCondLst>
                            <p:childTnLst>
                              <p:par>
                                <p:cTn id="106" presetID="5" presetClass="entr" presetSubtype="10" fill="hold" grpId="0" nodeType="click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checkerboard(across)">
                                      <p:cBhvr>
                                        <p:cTn id="108" dur="500"/>
                                        <p:tgtEl>
                                          <p:spTgt spid="45"/>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2"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additive="base">
                                        <p:cTn id="113" dur="500" fill="hold"/>
                                        <p:tgtEl>
                                          <p:spTgt spid="28"/>
                                        </p:tgtEl>
                                        <p:attrNameLst>
                                          <p:attrName>ppt_x</p:attrName>
                                        </p:attrNameLst>
                                      </p:cBhvr>
                                      <p:tavLst>
                                        <p:tav tm="0">
                                          <p:val>
                                            <p:strVal val="1+#ppt_w/2"/>
                                          </p:val>
                                        </p:tav>
                                        <p:tav tm="100000">
                                          <p:val>
                                            <p:strVal val="#ppt_x"/>
                                          </p:val>
                                        </p:tav>
                                      </p:tavLst>
                                    </p:anim>
                                    <p:anim calcmode="lin" valueType="num">
                                      <p:cBhvr additive="base">
                                        <p:cTn id="1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5" presetClass="entr" presetSubtype="1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checkerboard(across)">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5" presetClass="entr" presetSubtype="10" fill="hold" grpId="0" nodeType="click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checkerboard(across)">
                                      <p:cBhvr>
                                        <p:cTn id="124" dur="500"/>
                                        <p:tgtEl>
                                          <p:spTgt spid="30"/>
                                        </p:tgtEl>
                                      </p:cBhvr>
                                    </p:animEffect>
                                  </p:childTnLst>
                                </p:cTn>
                              </p:par>
                            </p:childTnLst>
                          </p:cTn>
                        </p:par>
                      </p:childTnLst>
                    </p:cTn>
                  </p:par>
                  <p:par>
                    <p:cTn id="125" fill="hold">
                      <p:stCondLst>
                        <p:cond delay="indefinite"/>
                      </p:stCondLst>
                      <p:childTnLst>
                        <p:par>
                          <p:cTn id="126" fill="hold">
                            <p:stCondLst>
                              <p:cond delay="0"/>
                            </p:stCondLst>
                            <p:childTnLst>
                              <p:par>
                                <p:cTn id="127" presetID="5" presetClass="entr" presetSubtype="10" fill="hold" grpId="0" nodeType="click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checkerboard(across)">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31"/>
                                        </p:tgtEl>
                                        <p:attrNameLst>
                                          <p:attrName>style.visibility</p:attrName>
                                        </p:attrNameLst>
                                      </p:cBhvr>
                                      <p:to>
                                        <p:strVal val="visible"/>
                                      </p:to>
                                    </p:set>
                                    <p:anim calcmode="lin" valueType="num">
                                      <p:cBhvr additive="base">
                                        <p:cTn id="134" dur="500" fill="hold"/>
                                        <p:tgtEl>
                                          <p:spTgt spid="31"/>
                                        </p:tgtEl>
                                        <p:attrNameLst>
                                          <p:attrName>ppt_x</p:attrName>
                                        </p:attrNameLst>
                                      </p:cBhvr>
                                      <p:tavLst>
                                        <p:tav tm="0">
                                          <p:val>
                                            <p:strVal val="1+#ppt_w/2"/>
                                          </p:val>
                                        </p:tav>
                                        <p:tav tm="100000">
                                          <p:val>
                                            <p:strVal val="#ppt_x"/>
                                          </p:val>
                                        </p:tav>
                                      </p:tavLst>
                                    </p:anim>
                                    <p:anim calcmode="lin" valueType="num">
                                      <p:cBhvr additive="base">
                                        <p:cTn id="135"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5" presetClass="entr" presetSubtype="10" fill="hold" grpId="0" nodeType="clickEffect">
                                  <p:stCondLst>
                                    <p:cond delay="0"/>
                                  </p:stCondLst>
                                  <p:childTnLst>
                                    <p:set>
                                      <p:cBhvr>
                                        <p:cTn id="139" dur="1" fill="hold">
                                          <p:stCondLst>
                                            <p:cond delay="0"/>
                                          </p:stCondLst>
                                        </p:cTn>
                                        <p:tgtEl>
                                          <p:spTgt spid="32"/>
                                        </p:tgtEl>
                                        <p:attrNameLst>
                                          <p:attrName>style.visibility</p:attrName>
                                        </p:attrNameLst>
                                      </p:cBhvr>
                                      <p:to>
                                        <p:strVal val="visible"/>
                                      </p:to>
                                    </p:set>
                                    <p:animEffect transition="in" filter="checkerboard(across)">
                                      <p:cBhvr>
                                        <p:cTn id="140" dur="500"/>
                                        <p:tgtEl>
                                          <p:spTgt spid="32"/>
                                        </p:tgtEl>
                                      </p:cBhvr>
                                    </p:animEffect>
                                  </p:childTnLst>
                                </p:cTn>
                              </p:par>
                            </p:childTnLst>
                          </p:cTn>
                        </p:par>
                      </p:childTnLst>
                    </p:cTn>
                  </p:par>
                  <p:par>
                    <p:cTn id="141" fill="hold">
                      <p:stCondLst>
                        <p:cond delay="indefinite"/>
                      </p:stCondLst>
                      <p:childTnLst>
                        <p:par>
                          <p:cTn id="142" fill="hold">
                            <p:stCondLst>
                              <p:cond delay="0"/>
                            </p:stCondLst>
                            <p:childTnLst>
                              <p:par>
                                <p:cTn id="143" presetID="5" presetClass="entr" presetSubtype="10" fill="hold" grpId="0" nodeType="clickEffect">
                                  <p:stCondLst>
                                    <p:cond delay="0"/>
                                  </p:stCondLst>
                                  <p:childTnLst>
                                    <p:set>
                                      <p:cBhvr>
                                        <p:cTn id="144" dur="1" fill="hold">
                                          <p:stCondLst>
                                            <p:cond delay="0"/>
                                          </p:stCondLst>
                                        </p:cTn>
                                        <p:tgtEl>
                                          <p:spTgt spid="33"/>
                                        </p:tgtEl>
                                        <p:attrNameLst>
                                          <p:attrName>style.visibility</p:attrName>
                                        </p:attrNameLst>
                                      </p:cBhvr>
                                      <p:to>
                                        <p:strVal val="visible"/>
                                      </p:to>
                                    </p:set>
                                    <p:animEffect transition="in" filter="checkerboard(across)">
                                      <p:cBhvr>
                                        <p:cTn id="145" dur="500"/>
                                        <p:tgtEl>
                                          <p:spTgt spid="33"/>
                                        </p:tgtEl>
                                      </p:cBhvr>
                                    </p:animEffect>
                                  </p:childTnLst>
                                </p:cTn>
                              </p:par>
                            </p:childTnLst>
                          </p:cTn>
                        </p:par>
                      </p:childTnLst>
                    </p:cTn>
                  </p:par>
                  <p:par>
                    <p:cTn id="146" fill="hold">
                      <p:stCondLst>
                        <p:cond delay="indefinite"/>
                      </p:stCondLst>
                      <p:childTnLst>
                        <p:par>
                          <p:cTn id="147" fill="hold">
                            <p:stCondLst>
                              <p:cond delay="0"/>
                            </p:stCondLst>
                            <p:childTnLst>
                              <p:par>
                                <p:cTn id="148" presetID="5" presetClass="entr" presetSubtype="1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checkerboard(across)">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2"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1+#ppt_w/2"/>
                                          </p:val>
                                        </p:tav>
                                        <p:tav tm="100000">
                                          <p:val>
                                            <p:strVal val="#ppt_x"/>
                                          </p:val>
                                        </p:tav>
                                      </p:tavLst>
                                    </p:anim>
                                    <p:anim calcmode="lin" valueType="num">
                                      <p:cBhvr additive="base">
                                        <p:cTn id="15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5" presetClass="entr" presetSubtype="10" fill="hold" grpId="0"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checkerboard(across)">
                                      <p:cBhvr>
                                        <p:cTn id="161" dur="50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5" presetClass="entr" presetSubtype="10" fill="hold" grpId="0"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checkerboard(across)">
                                      <p:cBhvr>
                                        <p:cTn id="166" dur="500"/>
                                        <p:tgtEl>
                                          <p:spTgt spid="36"/>
                                        </p:tgtEl>
                                      </p:cBhvr>
                                    </p:animEffect>
                                  </p:childTnLst>
                                </p:cTn>
                              </p:par>
                            </p:childTnLst>
                          </p:cTn>
                        </p:par>
                      </p:childTnLst>
                    </p:cTn>
                  </p:par>
                  <p:par>
                    <p:cTn id="167" fill="hold">
                      <p:stCondLst>
                        <p:cond delay="indefinite"/>
                      </p:stCondLst>
                      <p:childTnLst>
                        <p:par>
                          <p:cTn id="168" fill="hold">
                            <p:stCondLst>
                              <p:cond delay="0"/>
                            </p:stCondLst>
                            <p:childTnLst>
                              <p:par>
                                <p:cTn id="169" presetID="5" presetClass="entr" presetSubtype="10" fill="hold" grpId="0" nodeType="clickEffect">
                                  <p:stCondLst>
                                    <p:cond delay="0"/>
                                  </p:stCondLst>
                                  <p:childTnLst>
                                    <p:set>
                                      <p:cBhvr>
                                        <p:cTn id="170" dur="1" fill="hold">
                                          <p:stCondLst>
                                            <p:cond delay="0"/>
                                          </p:stCondLst>
                                        </p:cTn>
                                        <p:tgtEl>
                                          <p:spTgt spid="48"/>
                                        </p:tgtEl>
                                        <p:attrNameLst>
                                          <p:attrName>style.visibility</p:attrName>
                                        </p:attrNameLst>
                                      </p:cBhvr>
                                      <p:to>
                                        <p:strVal val="visible"/>
                                      </p:to>
                                    </p:set>
                                    <p:animEffect transition="in" filter="checkerboard(across)">
                                      <p:cBhvr>
                                        <p:cTn id="171" dur="500"/>
                                        <p:tgtEl>
                                          <p:spTgt spid="48"/>
                                        </p:tgtEl>
                                      </p:cBhvr>
                                    </p:animEffect>
                                  </p:childTnLst>
                                </p:cTn>
                              </p:par>
                            </p:childTnLst>
                          </p:cTn>
                        </p:par>
                      </p:childTnLst>
                    </p:cTn>
                  </p:par>
                  <p:par>
                    <p:cTn id="172" fill="hold">
                      <p:stCondLst>
                        <p:cond delay="indefinite"/>
                      </p:stCondLst>
                      <p:childTnLst>
                        <p:par>
                          <p:cTn id="173" fill="hold">
                            <p:stCondLst>
                              <p:cond delay="0"/>
                            </p:stCondLst>
                            <p:childTnLst>
                              <p:par>
                                <p:cTn id="174" presetID="5" presetClass="entr" presetSubtype="10" fill="hold" grpId="0" nodeType="clickEffect">
                                  <p:stCondLst>
                                    <p:cond delay="0"/>
                                  </p:stCondLst>
                                  <p:childTnLst>
                                    <p:set>
                                      <p:cBhvr>
                                        <p:cTn id="175" dur="1" fill="hold">
                                          <p:stCondLst>
                                            <p:cond delay="0"/>
                                          </p:stCondLst>
                                        </p:cTn>
                                        <p:tgtEl>
                                          <p:spTgt spid="62588"/>
                                        </p:tgtEl>
                                        <p:attrNameLst>
                                          <p:attrName>style.visibility</p:attrName>
                                        </p:attrNameLst>
                                      </p:cBhvr>
                                      <p:to>
                                        <p:strVal val="visible"/>
                                      </p:to>
                                    </p:set>
                                    <p:animEffect transition="in" filter="checkerboard(across)">
                                      <p:cBhvr>
                                        <p:cTn id="176" dur="500"/>
                                        <p:tgtEl>
                                          <p:spTgt spid="62588"/>
                                        </p:tgtEl>
                                      </p:cBhvr>
                                    </p:animEffect>
                                  </p:childTnLst>
                                </p:cTn>
                              </p:par>
                              <p:par>
                                <p:cTn id="177" presetID="5" presetClass="entr" presetSubtype="10" fill="hold" grpId="0" nodeType="withEffect">
                                  <p:stCondLst>
                                    <p:cond delay="0"/>
                                  </p:stCondLst>
                                  <p:childTnLst>
                                    <p:set>
                                      <p:cBhvr>
                                        <p:cTn id="178" dur="1" fill="hold">
                                          <p:stCondLst>
                                            <p:cond delay="0"/>
                                          </p:stCondLst>
                                        </p:cTn>
                                        <p:tgtEl>
                                          <p:spTgt spid="62587"/>
                                        </p:tgtEl>
                                        <p:attrNameLst>
                                          <p:attrName>style.visibility</p:attrName>
                                        </p:attrNameLst>
                                      </p:cBhvr>
                                      <p:to>
                                        <p:strVal val="visible"/>
                                      </p:to>
                                    </p:set>
                                    <p:animEffect transition="in" filter="checkerboard(across)">
                                      <p:cBhvr>
                                        <p:cTn id="179" dur="500"/>
                                        <p:tgtEl>
                                          <p:spTgt spid="62587"/>
                                        </p:tgtEl>
                                      </p:cBhvr>
                                    </p:animEffect>
                                  </p:childTnLst>
                                </p:cTn>
                              </p:par>
                              <p:par>
                                <p:cTn id="180" presetID="5" presetClass="entr" presetSubtype="10" fill="hold" grpId="0" nodeType="withEffect">
                                  <p:stCondLst>
                                    <p:cond delay="0"/>
                                  </p:stCondLst>
                                  <p:childTnLst>
                                    <p:set>
                                      <p:cBhvr>
                                        <p:cTn id="181" dur="1" fill="hold">
                                          <p:stCondLst>
                                            <p:cond delay="0"/>
                                          </p:stCondLst>
                                        </p:cTn>
                                        <p:tgtEl>
                                          <p:spTgt spid="62585"/>
                                        </p:tgtEl>
                                        <p:attrNameLst>
                                          <p:attrName>style.visibility</p:attrName>
                                        </p:attrNameLst>
                                      </p:cBhvr>
                                      <p:to>
                                        <p:strVal val="visible"/>
                                      </p:to>
                                    </p:set>
                                    <p:animEffect transition="in" filter="checkerboard(across)">
                                      <p:cBhvr>
                                        <p:cTn id="182" dur="500"/>
                                        <p:tgtEl>
                                          <p:spTgt spid="62585"/>
                                        </p:tgtEl>
                                      </p:cBhvr>
                                    </p:animEffect>
                                  </p:childTnLst>
                                </p:cTn>
                              </p:par>
                              <p:par>
                                <p:cTn id="183" presetID="5" presetClass="entr" presetSubtype="10" fill="hold" grpId="0" nodeType="withEffect">
                                  <p:stCondLst>
                                    <p:cond delay="0"/>
                                  </p:stCondLst>
                                  <p:childTnLst>
                                    <p:set>
                                      <p:cBhvr>
                                        <p:cTn id="184" dur="1" fill="hold">
                                          <p:stCondLst>
                                            <p:cond delay="0"/>
                                          </p:stCondLst>
                                        </p:cTn>
                                        <p:tgtEl>
                                          <p:spTgt spid="62586"/>
                                        </p:tgtEl>
                                        <p:attrNameLst>
                                          <p:attrName>style.visibility</p:attrName>
                                        </p:attrNameLst>
                                      </p:cBhvr>
                                      <p:to>
                                        <p:strVal val="visible"/>
                                      </p:to>
                                    </p:set>
                                    <p:animEffect transition="in" filter="checkerboard(across)">
                                      <p:cBhvr>
                                        <p:cTn id="185" dur="500"/>
                                        <p:tgtEl>
                                          <p:spTgt spid="6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84" grpId="0" animBg="1"/>
      <p:bldP spid="62585" grpId="0"/>
      <p:bldP spid="62586" grpId="0"/>
      <p:bldP spid="62587" grpId="0" animBg="1"/>
      <p:bldP spid="62588"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685800"/>
            <a:ext cx="9144000" cy="609600"/>
          </a:xfrm>
        </p:spPr>
        <p:txBody>
          <a:bodyPr>
            <a:normAutofit/>
          </a:bodyPr>
          <a:lstStyle/>
          <a:p>
            <a:pPr eaLnBrk="1" fontAlgn="auto" hangingPunct="1">
              <a:spcAft>
                <a:spcPts val="0"/>
              </a:spcAft>
              <a:defRPr/>
            </a:pPr>
            <a:r>
              <a:rPr lang="en-US" b="1" smtClean="0"/>
              <a:t>Convert Decimal to Binary</a:t>
            </a:r>
          </a:p>
        </p:txBody>
      </p:sp>
      <p:sp>
        <p:nvSpPr>
          <p:cNvPr id="82947" name="Rectangle 3"/>
          <p:cNvSpPr>
            <a:spLocks noGrp="1" noChangeArrowheads="1"/>
          </p:cNvSpPr>
          <p:nvPr>
            <p:ph type="body" sz="half" idx="1"/>
          </p:nvPr>
        </p:nvSpPr>
        <p:spPr>
          <a:xfrm>
            <a:off x="609600" y="1498104"/>
            <a:ext cx="8305800" cy="1066800"/>
          </a:xfrm>
        </p:spPr>
        <p:txBody>
          <a:bodyPr>
            <a:normAutofit fontScale="47500" lnSpcReduction="20000"/>
          </a:bodyPr>
          <a:lstStyle/>
          <a:p>
            <a:r>
              <a:rPr lang="en-US" sz="4200" b="1" u="sng" dirty="0" smtClean="0">
                <a:latin typeface="Arial" charset="0"/>
                <a:cs typeface="Arial" charset="0"/>
              </a:rPr>
              <a:t>Method 2: &lt;= 255</a:t>
            </a:r>
          </a:p>
          <a:p>
            <a:pPr algn="ctr">
              <a:buNone/>
            </a:pPr>
            <a:r>
              <a:rPr lang="en-US" sz="4500" b="1" dirty="0" smtClean="0"/>
              <a:t>2</a:t>
            </a:r>
            <a:r>
              <a:rPr lang="en-US" sz="4500" b="1" baseline="30000" dirty="0" smtClean="0"/>
              <a:t>7</a:t>
            </a:r>
            <a:r>
              <a:rPr lang="en-US" sz="4500" b="1" dirty="0" smtClean="0"/>
              <a:t> | 2</a:t>
            </a:r>
            <a:r>
              <a:rPr lang="en-US" sz="4500" b="1" baseline="30000" dirty="0" smtClean="0"/>
              <a:t>6</a:t>
            </a:r>
            <a:r>
              <a:rPr lang="en-US" sz="4500" b="1" dirty="0" smtClean="0"/>
              <a:t> | 2</a:t>
            </a:r>
            <a:r>
              <a:rPr lang="en-US" sz="4500" b="1" baseline="30000" dirty="0" smtClean="0"/>
              <a:t>5 </a:t>
            </a:r>
            <a:r>
              <a:rPr lang="en-US" sz="4500" b="1" dirty="0" smtClean="0"/>
              <a:t>| 2</a:t>
            </a:r>
            <a:r>
              <a:rPr lang="en-US" sz="4500" b="1" baseline="30000" dirty="0" smtClean="0"/>
              <a:t>4 </a:t>
            </a:r>
            <a:r>
              <a:rPr lang="en-US" sz="4500" b="1" dirty="0" smtClean="0"/>
              <a:t>| 2</a:t>
            </a:r>
            <a:r>
              <a:rPr lang="en-US" sz="4500" b="1" baseline="30000" dirty="0" smtClean="0"/>
              <a:t>3 </a:t>
            </a:r>
            <a:r>
              <a:rPr lang="en-US" sz="4500" b="1" dirty="0" smtClean="0"/>
              <a:t>| 2</a:t>
            </a:r>
            <a:r>
              <a:rPr lang="en-US" sz="4500" b="1" baseline="30000" dirty="0" smtClean="0"/>
              <a:t>2 </a:t>
            </a:r>
            <a:r>
              <a:rPr lang="en-US" sz="4500" b="1" dirty="0" smtClean="0"/>
              <a:t>| 2</a:t>
            </a:r>
            <a:r>
              <a:rPr lang="en-US" sz="4500" b="1" baseline="30000" dirty="0" smtClean="0"/>
              <a:t>1 </a:t>
            </a:r>
            <a:r>
              <a:rPr lang="en-US" sz="4500" b="1" dirty="0" smtClean="0"/>
              <a:t>| 2</a:t>
            </a:r>
            <a:r>
              <a:rPr lang="en-US" sz="4500" b="1" baseline="30000" dirty="0" smtClean="0"/>
              <a:t>0 </a:t>
            </a:r>
            <a:r>
              <a:rPr lang="en-US" sz="4500" b="1" dirty="0" smtClean="0"/>
              <a:t>→ 128 | 64 | 32 | 16 | 8 | 4 | 2 | 1</a:t>
            </a:r>
            <a:r>
              <a:rPr lang="en-US" sz="4500" dirty="0" smtClean="0">
                <a:latin typeface="Arial" charset="0"/>
                <a:cs typeface="Arial" charset="0"/>
              </a:rPr>
              <a:t> </a:t>
            </a:r>
          </a:p>
          <a:p>
            <a:pPr lvl="1">
              <a:spcAft>
                <a:spcPct val="10000"/>
              </a:spcAft>
            </a:pPr>
            <a:r>
              <a:rPr lang="en-US" sz="4000" dirty="0" smtClean="0">
                <a:latin typeface="Arial" charset="0"/>
                <a:cs typeface="Arial" charset="0"/>
              </a:rPr>
              <a:t>Exercise 1: </a:t>
            </a:r>
            <a:r>
              <a:rPr lang="en-US" sz="4000" dirty="0" smtClean="0"/>
              <a:t>Convert 235</a:t>
            </a:r>
            <a:r>
              <a:rPr lang="en-US" sz="4000" dirty="0" smtClean="0">
                <a:latin typeface="Arial" charset="0"/>
                <a:cs typeface="Arial" charset="0"/>
              </a:rPr>
              <a:t> </a:t>
            </a:r>
            <a:r>
              <a:rPr lang="en-US" sz="4000" dirty="0" smtClean="0">
                <a:latin typeface="Arial" charset="0"/>
                <a:cs typeface="Arial" charset="0"/>
                <a:sym typeface="Wingdings" pitchFamily="2" charset="2"/>
              </a:rPr>
              <a:t> Binary</a:t>
            </a:r>
          </a:p>
          <a:p>
            <a:pPr lvl="1">
              <a:spcAft>
                <a:spcPct val="10000"/>
              </a:spcAft>
              <a:buNone/>
            </a:pPr>
            <a:endParaRPr lang="en-US" dirty="0" smtClean="0">
              <a:latin typeface="Arial" charset="0"/>
              <a:cs typeface="Arial" charset="0"/>
              <a:sym typeface="Wingdings" pitchFamily="2" charset="2"/>
            </a:endParaRPr>
          </a:p>
          <a:p>
            <a:pPr lvl="1" eaLnBrk="1" hangingPunct="1"/>
            <a:endParaRPr lang="en-US" dirty="0" smtClean="0">
              <a:latin typeface="Arial" charset="0"/>
              <a:cs typeface="Arial" charset="0"/>
            </a:endParaRPr>
          </a:p>
          <a:p>
            <a:pPr eaLnBrk="1" hangingPunct="1">
              <a:buFontTx/>
              <a:buNone/>
            </a:pPr>
            <a:endParaRPr lang="en-US" dirty="0" smtClean="0">
              <a:latin typeface="Arial" charset="0"/>
              <a:cs typeface="Arial" charset="0"/>
            </a:endParaRPr>
          </a:p>
          <a:p>
            <a:pPr eaLnBrk="1" hangingPunct="1"/>
            <a:endParaRPr lang="en-US" dirty="0" smtClean="0">
              <a:latin typeface="Arial" charset="0"/>
              <a:cs typeface="Arial" charset="0"/>
            </a:endParaRPr>
          </a:p>
        </p:txBody>
      </p:sp>
      <p:sp>
        <p:nvSpPr>
          <p:cNvPr id="62584" name="Line 120"/>
          <p:cNvSpPr>
            <a:spLocks noChangeShapeType="1"/>
          </p:cNvSpPr>
          <p:nvPr/>
        </p:nvSpPr>
        <p:spPr bwMode="auto">
          <a:xfrm flipV="1">
            <a:off x="3429000" y="2743200"/>
            <a:ext cx="0" cy="3733800"/>
          </a:xfrm>
          <a:prstGeom prst="line">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2585" name="Text Box 121"/>
          <p:cNvSpPr txBox="1">
            <a:spLocks noChangeArrowheads="1"/>
          </p:cNvSpPr>
          <p:nvPr/>
        </p:nvSpPr>
        <p:spPr bwMode="auto">
          <a:xfrm>
            <a:off x="5334000" y="4648200"/>
            <a:ext cx="2971800" cy="523220"/>
          </a:xfrm>
          <a:prstGeom prst="rect">
            <a:avLst/>
          </a:prstGeom>
          <a:noFill/>
          <a:ln w="9525">
            <a:noFill/>
            <a:miter lim="800000"/>
            <a:headEnd/>
            <a:tailEnd/>
          </a:ln>
        </p:spPr>
        <p:txBody>
          <a:bodyPr wrap="square">
            <a:spAutoFit/>
          </a:bodyPr>
          <a:lstStyle/>
          <a:p>
            <a:pPr>
              <a:spcBef>
                <a:spcPct val="50000"/>
              </a:spcBef>
            </a:pPr>
            <a:r>
              <a:rPr lang="en-US" sz="2800" smtClean="0"/>
              <a:t>235 </a:t>
            </a:r>
            <a:r>
              <a:rPr lang="en-US" sz="2800"/>
              <a:t>=</a:t>
            </a:r>
            <a:r>
              <a:rPr lang="en-US" sz="2000"/>
              <a:t> </a:t>
            </a:r>
          </a:p>
        </p:txBody>
      </p:sp>
      <p:sp>
        <p:nvSpPr>
          <p:cNvPr id="62586" name="Text Box 122"/>
          <p:cNvSpPr txBox="1">
            <a:spLocks noChangeArrowheads="1"/>
          </p:cNvSpPr>
          <p:nvPr/>
        </p:nvSpPr>
        <p:spPr bwMode="auto">
          <a:xfrm>
            <a:off x="6248400" y="4572000"/>
            <a:ext cx="2667000" cy="646331"/>
          </a:xfrm>
          <a:prstGeom prst="rect">
            <a:avLst/>
          </a:prstGeom>
          <a:noFill/>
          <a:ln w="9525">
            <a:noFill/>
            <a:miter lim="800000"/>
            <a:headEnd/>
            <a:tailEnd/>
          </a:ln>
        </p:spPr>
        <p:txBody>
          <a:bodyPr wrap="square">
            <a:spAutoFit/>
          </a:bodyPr>
          <a:lstStyle/>
          <a:p>
            <a:pPr>
              <a:spcBef>
                <a:spcPct val="50000"/>
              </a:spcBef>
            </a:pPr>
            <a:r>
              <a:rPr lang="en-US" sz="3600" smtClean="0"/>
              <a:t>11101011</a:t>
            </a:r>
            <a:r>
              <a:rPr lang="en-US" sz="2800" smtClean="0"/>
              <a:t> </a:t>
            </a:r>
            <a:r>
              <a:rPr lang="en-US" sz="2800" baseline="-25000"/>
              <a:t>(2)</a:t>
            </a:r>
            <a:endParaRPr lang="en-US" sz="2000" baseline="-25000"/>
          </a:p>
        </p:txBody>
      </p:sp>
      <p:sp>
        <p:nvSpPr>
          <p:cNvPr id="62587" name="Oval 123"/>
          <p:cNvSpPr>
            <a:spLocks noChangeArrowheads="1"/>
          </p:cNvSpPr>
          <p:nvPr/>
        </p:nvSpPr>
        <p:spPr bwMode="auto">
          <a:xfrm>
            <a:off x="4953000" y="4191000"/>
            <a:ext cx="3962400" cy="1600200"/>
          </a:xfrm>
          <a:prstGeom prst="ellipse">
            <a:avLst/>
          </a:prstGeom>
          <a:noFill/>
          <a:ln w="9525">
            <a:solidFill>
              <a:srgbClr val="FF0000"/>
            </a:solidFill>
            <a:round/>
            <a:headEnd/>
            <a:tailEnd/>
          </a:ln>
        </p:spPr>
        <p:txBody>
          <a:bodyPr wrap="none" anchor="ctr"/>
          <a:lstStyle/>
          <a:p>
            <a:endParaRPr lang="en-US" sz="1800"/>
          </a:p>
        </p:txBody>
      </p:sp>
      <p:sp>
        <p:nvSpPr>
          <p:cNvPr id="62588" name="AutoShape 124"/>
          <p:cNvSpPr>
            <a:spLocks noChangeArrowheads="1"/>
          </p:cNvSpPr>
          <p:nvPr/>
        </p:nvSpPr>
        <p:spPr bwMode="auto">
          <a:xfrm>
            <a:off x="6019800" y="2882652"/>
            <a:ext cx="2895600" cy="990600"/>
          </a:xfrm>
          <a:prstGeom prst="wedgeEllipseCallout">
            <a:avLst>
              <a:gd name="adj1" fmla="val -19794"/>
              <a:gd name="adj2" fmla="val 82732"/>
            </a:avLst>
          </a:prstGeom>
          <a:solidFill>
            <a:schemeClr val="accent1"/>
          </a:solidFill>
          <a:ln w="9525">
            <a:solidFill>
              <a:schemeClr val="tx1"/>
            </a:solidFill>
            <a:miter lim="800000"/>
            <a:headEnd/>
            <a:tailEnd/>
          </a:ln>
        </p:spPr>
        <p:txBody>
          <a:bodyPr/>
          <a:lstStyle/>
          <a:p>
            <a:pPr algn="ctr"/>
            <a:r>
              <a:rPr lang="en-US" sz="4000" dirty="0" smtClean="0"/>
              <a:t>Result</a:t>
            </a:r>
            <a:endParaRPr lang="en-US" sz="4000" dirty="0"/>
          </a:p>
        </p:txBody>
      </p:sp>
      <p:sp>
        <p:nvSpPr>
          <p:cNvPr id="82972" name="Slide Number Placeholder 10"/>
          <p:cNvSpPr>
            <a:spLocks noGrp="1"/>
          </p:cNvSpPr>
          <p:nvPr>
            <p:ph type="sldNum" sz="quarter" idx="12"/>
          </p:nvPr>
        </p:nvSpPr>
        <p:spPr bwMode="auto">
          <a:ln>
            <a:round/>
            <a:headEnd/>
            <a:tailEnd/>
          </a:ln>
        </p:spPr>
        <p:txBody>
          <a:bodyPr>
            <a:normAutofit fontScale="85000" lnSpcReduction="20000"/>
          </a:bodyPr>
          <a:lstStyle/>
          <a:p>
            <a:fld id="{3941A4D0-0A1F-4CAB-A1A6-35ED80EF93D1}" type="slidenum">
              <a:rPr lang="x-none" smtClean="0"/>
              <a:pPr/>
              <a:t>17</a:t>
            </a:fld>
            <a:endParaRPr lang="en-US" smtClean="0"/>
          </a:p>
        </p:txBody>
      </p:sp>
      <p:sp>
        <p:nvSpPr>
          <p:cNvPr id="13" name="Rectangle 12"/>
          <p:cNvSpPr/>
          <p:nvPr/>
        </p:nvSpPr>
        <p:spPr>
          <a:xfrm>
            <a:off x="6858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235</a:t>
            </a:r>
            <a:endParaRPr lang="en-US"/>
          </a:p>
        </p:txBody>
      </p:sp>
      <p:sp>
        <p:nvSpPr>
          <p:cNvPr id="14" name="Rectangle 13"/>
          <p:cNvSpPr/>
          <p:nvPr/>
        </p:nvSpPr>
        <p:spPr>
          <a:xfrm>
            <a:off x="15240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-128</a:t>
            </a:r>
            <a:endParaRPr lang="en-US"/>
          </a:p>
        </p:txBody>
      </p:sp>
      <p:sp>
        <p:nvSpPr>
          <p:cNvPr id="15" name="Rectangle 14"/>
          <p:cNvSpPr/>
          <p:nvPr/>
        </p:nvSpPr>
        <p:spPr>
          <a:xfrm>
            <a:off x="3657600" y="28194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107</a:t>
            </a:r>
            <a:endParaRPr lang="en-US"/>
          </a:p>
        </p:txBody>
      </p:sp>
      <p:sp>
        <p:nvSpPr>
          <p:cNvPr id="16" name="Rectangle 15"/>
          <p:cNvSpPr/>
          <p:nvPr/>
        </p:nvSpPr>
        <p:spPr>
          <a:xfrm>
            <a:off x="6858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107</a:t>
            </a:r>
            <a:endParaRPr lang="en-US"/>
          </a:p>
        </p:txBody>
      </p:sp>
      <p:sp>
        <p:nvSpPr>
          <p:cNvPr id="17" name="Rectangle 16"/>
          <p:cNvSpPr/>
          <p:nvPr/>
        </p:nvSpPr>
        <p:spPr>
          <a:xfrm>
            <a:off x="15240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-64</a:t>
            </a:r>
            <a:endParaRPr lang="en-US"/>
          </a:p>
        </p:txBody>
      </p:sp>
      <p:sp>
        <p:nvSpPr>
          <p:cNvPr id="18" name="Rectangle 17"/>
          <p:cNvSpPr/>
          <p:nvPr/>
        </p:nvSpPr>
        <p:spPr>
          <a:xfrm>
            <a:off x="3657600" y="32766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43</a:t>
            </a:r>
            <a:endParaRPr lang="en-US"/>
          </a:p>
        </p:txBody>
      </p:sp>
      <p:sp>
        <p:nvSpPr>
          <p:cNvPr id="19" name="Rectangle 18"/>
          <p:cNvSpPr/>
          <p:nvPr/>
        </p:nvSpPr>
        <p:spPr>
          <a:xfrm>
            <a:off x="6858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43</a:t>
            </a:r>
            <a:endParaRPr lang="en-US"/>
          </a:p>
        </p:txBody>
      </p:sp>
      <p:sp>
        <p:nvSpPr>
          <p:cNvPr id="20" name="Rectangle 19"/>
          <p:cNvSpPr/>
          <p:nvPr/>
        </p:nvSpPr>
        <p:spPr>
          <a:xfrm>
            <a:off x="15240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-32</a:t>
            </a:r>
            <a:endParaRPr lang="en-US"/>
          </a:p>
        </p:txBody>
      </p:sp>
      <p:sp>
        <p:nvSpPr>
          <p:cNvPr id="21" name="Rectangle 20"/>
          <p:cNvSpPr/>
          <p:nvPr/>
        </p:nvSpPr>
        <p:spPr>
          <a:xfrm>
            <a:off x="3657600" y="37338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11</a:t>
            </a:r>
            <a:endParaRPr lang="en-US"/>
          </a:p>
        </p:txBody>
      </p:sp>
      <p:sp>
        <p:nvSpPr>
          <p:cNvPr id="22" name="Rectangle 21"/>
          <p:cNvSpPr/>
          <p:nvPr/>
        </p:nvSpPr>
        <p:spPr>
          <a:xfrm>
            <a:off x="6858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11</a:t>
            </a:r>
            <a:endParaRPr lang="en-US"/>
          </a:p>
        </p:txBody>
      </p:sp>
      <p:sp>
        <p:nvSpPr>
          <p:cNvPr id="23" name="Rectangle 22"/>
          <p:cNvSpPr/>
          <p:nvPr/>
        </p:nvSpPr>
        <p:spPr>
          <a:xfrm>
            <a:off x="15240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-16</a:t>
            </a:r>
            <a:endParaRPr lang="en-US"/>
          </a:p>
        </p:txBody>
      </p:sp>
      <p:sp>
        <p:nvSpPr>
          <p:cNvPr id="24" name="Rectangle 23"/>
          <p:cNvSpPr/>
          <p:nvPr/>
        </p:nvSpPr>
        <p:spPr>
          <a:xfrm>
            <a:off x="3657600" y="41910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11</a:t>
            </a:r>
            <a:endParaRPr lang="en-US"/>
          </a:p>
        </p:txBody>
      </p:sp>
      <p:sp>
        <p:nvSpPr>
          <p:cNvPr id="25" name="Rectangle 24"/>
          <p:cNvSpPr/>
          <p:nvPr/>
        </p:nvSpPr>
        <p:spPr>
          <a:xfrm>
            <a:off x="6858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11</a:t>
            </a:r>
            <a:endParaRPr lang="en-US"/>
          </a:p>
        </p:txBody>
      </p:sp>
      <p:sp>
        <p:nvSpPr>
          <p:cNvPr id="26" name="Rectangle 25"/>
          <p:cNvSpPr/>
          <p:nvPr/>
        </p:nvSpPr>
        <p:spPr>
          <a:xfrm>
            <a:off x="15240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-8</a:t>
            </a:r>
            <a:endParaRPr lang="en-US"/>
          </a:p>
        </p:txBody>
      </p:sp>
      <p:sp>
        <p:nvSpPr>
          <p:cNvPr id="27" name="Rectangle 26"/>
          <p:cNvSpPr/>
          <p:nvPr/>
        </p:nvSpPr>
        <p:spPr>
          <a:xfrm>
            <a:off x="3657600" y="46482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3</a:t>
            </a:r>
            <a:endParaRPr lang="en-US"/>
          </a:p>
        </p:txBody>
      </p:sp>
      <p:sp>
        <p:nvSpPr>
          <p:cNvPr id="28" name="Rectangle 27"/>
          <p:cNvSpPr/>
          <p:nvPr/>
        </p:nvSpPr>
        <p:spPr>
          <a:xfrm>
            <a:off x="6858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3</a:t>
            </a:r>
            <a:endParaRPr lang="en-US"/>
          </a:p>
        </p:txBody>
      </p:sp>
      <p:sp>
        <p:nvSpPr>
          <p:cNvPr id="29" name="Rectangle 28"/>
          <p:cNvSpPr/>
          <p:nvPr/>
        </p:nvSpPr>
        <p:spPr>
          <a:xfrm>
            <a:off x="15240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a:t>
            </a:r>
            <a:endParaRPr lang="en-US"/>
          </a:p>
        </p:txBody>
      </p:sp>
      <p:sp>
        <p:nvSpPr>
          <p:cNvPr id="30" name="Rectangle 29"/>
          <p:cNvSpPr/>
          <p:nvPr/>
        </p:nvSpPr>
        <p:spPr>
          <a:xfrm>
            <a:off x="3657600" y="51054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3</a:t>
            </a:r>
            <a:endParaRPr lang="en-US"/>
          </a:p>
        </p:txBody>
      </p:sp>
      <p:sp>
        <p:nvSpPr>
          <p:cNvPr id="31" name="Rectangle 30"/>
          <p:cNvSpPr/>
          <p:nvPr/>
        </p:nvSpPr>
        <p:spPr>
          <a:xfrm>
            <a:off x="6858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3</a:t>
            </a:r>
            <a:endParaRPr lang="en-US"/>
          </a:p>
        </p:txBody>
      </p:sp>
      <p:sp>
        <p:nvSpPr>
          <p:cNvPr id="32" name="Rectangle 31"/>
          <p:cNvSpPr/>
          <p:nvPr/>
        </p:nvSpPr>
        <p:spPr>
          <a:xfrm>
            <a:off x="15240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33" name="Rectangle 32"/>
          <p:cNvSpPr/>
          <p:nvPr/>
        </p:nvSpPr>
        <p:spPr>
          <a:xfrm>
            <a:off x="3657600" y="55626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4" name="Rectangle 33"/>
          <p:cNvSpPr/>
          <p:nvPr/>
        </p:nvSpPr>
        <p:spPr>
          <a:xfrm>
            <a:off x="6858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5" name="Rectangle 34"/>
          <p:cNvSpPr/>
          <p:nvPr/>
        </p:nvSpPr>
        <p:spPr>
          <a:xfrm>
            <a:off x="15240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6" name="Rectangle 35"/>
          <p:cNvSpPr/>
          <p:nvPr/>
        </p:nvSpPr>
        <p:spPr>
          <a:xfrm>
            <a:off x="3657600" y="60198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cxnSp>
        <p:nvCxnSpPr>
          <p:cNvPr id="38" name="Straight Connector 37"/>
          <p:cNvCxnSpPr/>
          <p:nvPr/>
        </p:nvCxnSpPr>
        <p:spPr>
          <a:xfrm>
            <a:off x="2409498" y="2819400"/>
            <a:ext cx="0" cy="3581400"/>
          </a:xfrm>
          <a:prstGeom prst="line">
            <a:avLst/>
          </a:prstGeom>
        </p:spPr>
        <p:style>
          <a:lnRef idx="3">
            <a:schemeClr val="accent1"/>
          </a:lnRef>
          <a:fillRef idx="0">
            <a:schemeClr val="accent1"/>
          </a:fillRef>
          <a:effectRef idx="2">
            <a:schemeClr val="accent1"/>
          </a:effectRef>
          <a:fontRef idx="minor">
            <a:schemeClr val="tx1"/>
          </a:fontRef>
        </p:style>
      </p:cxnSp>
      <p:sp>
        <p:nvSpPr>
          <p:cNvPr id="39" name="Rectangle 38"/>
          <p:cNvSpPr/>
          <p:nvPr/>
        </p:nvSpPr>
        <p:spPr>
          <a:xfrm>
            <a:off x="2514600" y="2438400"/>
            <a:ext cx="685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smtClean="0"/>
              <a:t>Bits</a:t>
            </a:r>
            <a:endParaRPr lang="en-US" sz="2000"/>
          </a:p>
        </p:txBody>
      </p:sp>
      <p:sp>
        <p:nvSpPr>
          <p:cNvPr id="40" name="Rectangle 39"/>
          <p:cNvSpPr/>
          <p:nvPr/>
        </p:nvSpPr>
        <p:spPr>
          <a:xfrm>
            <a:off x="3657600" y="2438400"/>
            <a:ext cx="16764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smtClean="0"/>
              <a:t>Remainder</a:t>
            </a:r>
            <a:endParaRPr lang="en-US" sz="2000"/>
          </a:p>
        </p:txBody>
      </p:sp>
      <p:sp>
        <p:nvSpPr>
          <p:cNvPr id="41" name="Rectangle 40"/>
          <p:cNvSpPr/>
          <p:nvPr/>
        </p:nvSpPr>
        <p:spPr>
          <a:xfrm>
            <a:off x="25146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2" name="Rectangle 41"/>
          <p:cNvSpPr/>
          <p:nvPr/>
        </p:nvSpPr>
        <p:spPr>
          <a:xfrm>
            <a:off x="25146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3" name="Rectangle 42"/>
          <p:cNvSpPr/>
          <p:nvPr/>
        </p:nvSpPr>
        <p:spPr>
          <a:xfrm>
            <a:off x="25146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4" name="Rectangle 43"/>
          <p:cNvSpPr/>
          <p:nvPr/>
        </p:nvSpPr>
        <p:spPr>
          <a:xfrm>
            <a:off x="25146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5" name="Rectangle 44"/>
          <p:cNvSpPr/>
          <p:nvPr/>
        </p:nvSpPr>
        <p:spPr>
          <a:xfrm>
            <a:off x="25146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6" name="Rectangle 45"/>
          <p:cNvSpPr/>
          <p:nvPr/>
        </p:nvSpPr>
        <p:spPr>
          <a:xfrm>
            <a:off x="25146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7" name="Rectangle 46"/>
          <p:cNvSpPr/>
          <p:nvPr/>
        </p:nvSpPr>
        <p:spPr>
          <a:xfrm>
            <a:off x="25146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8" name="Rectangle 47"/>
          <p:cNvSpPr/>
          <p:nvPr/>
        </p:nvSpPr>
        <p:spPr>
          <a:xfrm>
            <a:off x="25146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Tree>
    <p:extLst>
      <p:ext uri="{BB962C8B-B14F-4D97-AF65-F5344CB8AC3E}">
        <p14:creationId xmlns:p14="http://schemas.microsoft.com/office/powerpoint/2010/main" val="3005008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par>
                                <p:cTn id="13" presetID="5" presetClass="entr" presetSubtype="1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heckerboard(across)">
                                      <p:cBhvr>
                                        <p:cTn id="15" dur="500"/>
                                        <p:tgtEl>
                                          <p:spTgt spid="38"/>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62584"/>
                                        </p:tgtEl>
                                        <p:attrNameLst>
                                          <p:attrName>style.visibility</p:attrName>
                                        </p:attrNameLst>
                                      </p:cBhvr>
                                      <p:to>
                                        <p:strVal val="visible"/>
                                      </p:to>
                                    </p:set>
                                    <p:animEffect transition="in" filter="checkerboard(across)">
                                      <p:cBhvr>
                                        <p:cTn id="18" dur="500"/>
                                        <p:tgtEl>
                                          <p:spTgt spid="6258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checkerboard(across)">
                                      <p:cBhvr>
                                        <p:cTn id="21" dur="500"/>
                                        <p:tgtEl>
                                          <p:spTgt spid="4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checkerboard(across)">
                                      <p:cBhvr>
                                        <p:cTn id="29" dur="500"/>
                                        <p:tgtEl>
                                          <p:spTgt spid="39"/>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checkerboard(across)">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checkerboard(across)">
                                      <p:cBhvr>
                                        <p:cTn id="43" dur="500"/>
                                        <p:tgtEl>
                                          <p:spTgt spid="17"/>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checkerboard(across)">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checkerboard(across)">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1+#ppt_w/2"/>
                                          </p:val>
                                        </p:tav>
                                        <p:tav tm="100000">
                                          <p:val>
                                            <p:strVal val="#ppt_x"/>
                                          </p:val>
                                        </p:tav>
                                      </p:tavLst>
                                    </p:anim>
                                    <p:anim calcmode="lin" valueType="num">
                                      <p:cBhvr additive="base">
                                        <p:cTn id="5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heckerboard(across)">
                                      <p:cBhvr>
                                        <p:cTn id="62" dur="500"/>
                                        <p:tgtEl>
                                          <p:spTgt spid="20"/>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heckerboard(across)">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ntr" presetSubtype="1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checkerboard(across)">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1+#ppt_w/2"/>
                                          </p:val>
                                        </p:tav>
                                        <p:tav tm="100000">
                                          <p:val>
                                            <p:strVal val="#ppt_x"/>
                                          </p:val>
                                        </p:tav>
                                      </p:tavLst>
                                    </p:anim>
                                    <p:anim calcmode="lin" valueType="num">
                                      <p:cBhvr additive="base">
                                        <p:cTn id="7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5" presetClass="entr" presetSubtype="1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checkerboard(across)">
                                      <p:cBhvr>
                                        <p:cTn id="81" dur="500"/>
                                        <p:tgtEl>
                                          <p:spTgt spid="23"/>
                                        </p:tgtEl>
                                      </p:cBhvr>
                                    </p:animEffect>
                                  </p:childTnLst>
                                </p:cTn>
                              </p:par>
                              <p:par>
                                <p:cTn id="82" presetID="5" presetClass="entr" presetSubtype="1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checkerboard(across)">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5" presetClass="entr" presetSubtype="1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checkerboard(across)">
                                      <p:cBhvr>
                                        <p:cTn id="89" dur="500"/>
                                        <p:tgtEl>
                                          <p:spTgt spid="44"/>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2" fill="hold" grpId="0" nodeType="click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additive="base">
                                        <p:cTn id="94" dur="500" fill="hold"/>
                                        <p:tgtEl>
                                          <p:spTgt spid="25"/>
                                        </p:tgtEl>
                                        <p:attrNameLst>
                                          <p:attrName>ppt_x</p:attrName>
                                        </p:attrNameLst>
                                      </p:cBhvr>
                                      <p:tavLst>
                                        <p:tav tm="0">
                                          <p:val>
                                            <p:strVal val="1+#ppt_w/2"/>
                                          </p:val>
                                        </p:tav>
                                        <p:tav tm="100000">
                                          <p:val>
                                            <p:strVal val="#ppt_x"/>
                                          </p:val>
                                        </p:tav>
                                      </p:tavLst>
                                    </p:anim>
                                    <p:anim calcmode="lin" valueType="num">
                                      <p:cBhvr additive="base">
                                        <p:cTn id="9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5" presetClass="entr" presetSubtype="10" fill="hold" grpId="0" nodeType="click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checkerboard(across)">
                                      <p:cBhvr>
                                        <p:cTn id="100" dur="500"/>
                                        <p:tgtEl>
                                          <p:spTgt spid="26"/>
                                        </p:tgtEl>
                                      </p:cBhvr>
                                    </p:animEffect>
                                  </p:childTnLst>
                                </p:cTn>
                              </p:par>
                              <p:par>
                                <p:cTn id="101" presetID="5" presetClass="entr" presetSubtype="10"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checkerboard(across)">
                                      <p:cBhvr>
                                        <p:cTn id="103" dur="500"/>
                                        <p:tgtEl>
                                          <p:spTgt spid="27"/>
                                        </p:tgtEl>
                                      </p:cBhvr>
                                    </p:animEffect>
                                  </p:childTnLst>
                                </p:cTn>
                              </p:par>
                            </p:childTnLst>
                          </p:cTn>
                        </p:par>
                      </p:childTnLst>
                    </p:cTn>
                  </p:par>
                  <p:par>
                    <p:cTn id="104" fill="hold">
                      <p:stCondLst>
                        <p:cond delay="indefinite"/>
                      </p:stCondLst>
                      <p:childTnLst>
                        <p:par>
                          <p:cTn id="105" fill="hold">
                            <p:stCondLst>
                              <p:cond delay="0"/>
                            </p:stCondLst>
                            <p:childTnLst>
                              <p:par>
                                <p:cTn id="106" presetID="5" presetClass="entr" presetSubtype="10" fill="hold" grpId="0" nodeType="click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checkerboard(across)">
                                      <p:cBhvr>
                                        <p:cTn id="108" dur="500"/>
                                        <p:tgtEl>
                                          <p:spTgt spid="45"/>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2"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additive="base">
                                        <p:cTn id="113" dur="500" fill="hold"/>
                                        <p:tgtEl>
                                          <p:spTgt spid="28"/>
                                        </p:tgtEl>
                                        <p:attrNameLst>
                                          <p:attrName>ppt_x</p:attrName>
                                        </p:attrNameLst>
                                      </p:cBhvr>
                                      <p:tavLst>
                                        <p:tav tm="0">
                                          <p:val>
                                            <p:strVal val="1+#ppt_w/2"/>
                                          </p:val>
                                        </p:tav>
                                        <p:tav tm="100000">
                                          <p:val>
                                            <p:strVal val="#ppt_x"/>
                                          </p:val>
                                        </p:tav>
                                      </p:tavLst>
                                    </p:anim>
                                    <p:anim calcmode="lin" valueType="num">
                                      <p:cBhvr additive="base">
                                        <p:cTn id="1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5" presetClass="entr" presetSubtype="1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checkerboard(across)">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5" presetClass="entr" presetSubtype="10" fill="hold" grpId="0" nodeType="click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checkerboard(across)">
                                      <p:cBhvr>
                                        <p:cTn id="124" dur="500"/>
                                        <p:tgtEl>
                                          <p:spTgt spid="30"/>
                                        </p:tgtEl>
                                      </p:cBhvr>
                                    </p:animEffect>
                                  </p:childTnLst>
                                </p:cTn>
                              </p:par>
                            </p:childTnLst>
                          </p:cTn>
                        </p:par>
                      </p:childTnLst>
                    </p:cTn>
                  </p:par>
                  <p:par>
                    <p:cTn id="125" fill="hold">
                      <p:stCondLst>
                        <p:cond delay="indefinite"/>
                      </p:stCondLst>
                      <p:childTnLst>
                        <p:par>
                          <p:cTn id="126" fill="hold">
                            <p:stCondLst>
                              <p:cond delay="0"/>
                            </p:stCondLst>
                            <p:childTnLst>
                              <p:par>
                                <p:cTn id="127" presetID="5" presetClass="entr" presetSubtype="10" fill="hold" grpId="0" nodeType="click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checkerboard(across)">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31"/>
                                        </p:tgtEl>
                                        <p:attrNameLst>
                                          <p:attrName>style.visibility</p:attrName>
                                        </p:attrNameLst>
                                      </p:cBhvr>
                                      <p:to>
                                        <p:strVal val="visible"/>
                                      </p:to>
                                    </p:set>
                                    <p:anim calcmode="lin" valueType="num">
                                      <p:cBhvr additive="base">
                                        <p:cTn id="134" dur="500" fill="hold"/>
                                        <p:tgtEl>
                                          <p:spTgt spid="31"/>
                                        </p:tgtEl>
                                        <p:attrNameLst>
                                          <p:attrName>ppt_x</p:attrName>
                                        </p:attrNameLst>
                                      </p:cBhvr>
                                      <p:tavLst>
                                        <p:tav tm="0">
                                          <p:val>
                                            <p:strVal val="1+#ppt_w/2"/>
                                          </p:val>
                                        </p:tav>
                                        <p:tav tm="100000">
                                          <p:val>
                                            <p:strVal val="#ppt_x"/>
                                          </p:val>
                                        </p:tav>
                                      </p:tavLst>
                                    </p:anim>
                                    <p:anim calcmode="lin" valueType="num">
                                      <p:cBhvr additive="base">
                                        <p:cTn id="135"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5" presetClass="entr" presetSubtype="10" fill="hold" grpId="0" nodeType="clickEffect">
                                  <p:stCondLst>
                                    <p:cond delay="0"/>
                                  </p:stCondLst>
                                  <p:childTnLst>
                                    <p:set>
                                      <p:cBhvr>
                                        <p:cTn id="139" dur="1" fill="hold">
                                          <p:stCondLst>
                                            <p:cond delay="0"/>
                                          </p:stCondLst>
                                        </p:cTn>
                                        <p:tgtEl>
                                          <p:spTgt spid="32"/>
                                        </p:tgtEl>
                                        <p:attrNameLst>
                                          <p:attrName>style.visibility</p:attrName>
                                        </p:attrNameLst>
                                      </p:cBhvr>
                                      <p:to>
                                        <p:strVal val="visible"/>
                                      </p:to>
                                    </p:set>
                                    <p:animEffect transition="in" filter="checkerboard(across)">
                                      <p:cBhvr>
                                        <p:cTn id="140" dur="500"/>
                                        <p:tgtEl>
                                          <p:spTgt spid="32"/>
                                        </p:tgtEl>
                                      </p:cBhvr>
                                    </p:animEffect>
                                  </p:childTnLst>
                                </p:cTn>
                              </p:par>
                            </p:childTnLst>
                          </p:cTn>
                        </p:par>
                      </p:childTnLst>
                    </p:cTn>
                  </p:par>
                  <p:par>
                    <p:cTn id="141" fill="hold">
                      <p:stCondLst>
                        <p:cond delay="indefinite"/>
                      </p:stCondLst>
                      <p:childTnLst>
                        <p:par>
                          <p:cTn id="142" fill="hold">
                            <p:stCondLst>
                              <p:cond delay="0"/>
                            </p:stCondLst>
                            <p:childTnLst>
                              <p:par>
                                <p:cTn id="143" presetID="5" presetClass="entr" presetSubtype="10" fill="hold" grpId="0" nodeType="clickEffect">
                                  <p:stCondLst>
                                    <p:cond delay="0"/>
                                  </p:stCondLst>
                                  <p:childTnLst>
                                    <p:set>
                                      <p:cBhvr>
                                        <p:cTn id="144" dur="1" fill="hold">
                                          <p:stCondLst>
                                            <p:cond delay="0"/>
                                          </p:stCondLst>
                                        </p:cTn>
                                        <p:tgtEl>
                                          <p:spTgt spid="33"/>
                                        </p:tgtEl>
                                        <p:attrNameLst>
                                          <p:attrName>style.visibility</p:attrName>
                                        </p:attrNameLst>
                                      </p:cBhvr>
                                      <p:to>
                                        <p:strVal val="visible"/>
                                      </p:to>
                                    </p:set>
                                    <p:animEffect transition="in" filter="checkerboard(across)">
                                      <p:cBhvr>
                                        <p:cTn id="145" dur="500"/>
                                        <p:tgtEl>
                                          <p:spTgt spid="33"/>
                                        </p:tgtEl>
                                      </p:cBhvr>
                                    </p:animEffect>
                                  </p:childTnLst>
                                </p:cTn>
                              </p:par>
                            </p:childTnLst>
                          </p:cTn>
                        </p:par>
                      </p:childTnLst>
                    </p:cTn>
                  </p:par>
                  <p:par>
                    <p:cTn id="146" fill="hold">
                      <p:stCondLst>
                        <p:cond delay="indefinite"/>
                      </p:stCondLst>
                      <p:childTnLst>
                        <p:par>
                          <p:cTn id="147" fill="hold">
                            <p:stCondLst>
                              <p:cond delay="0"/>
                            </p:stCondLst>
                            <p:childTnLst>
                              <p:par>
                                <p:cTn id="148" presetID="5" presetClass="entr" presetSubtype="1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checkerboard(across)">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2"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1+#ppt_w/2"/>
                                          </p:val>
                                        </p:tav>
                                        <p:tav tm="100000">
                                          <p:val>
                                            <p:strVal val="#ppt_x"/>
                                          </p:val>
                                        </p:tav>
                                      </p:tavLst>
                                    </p:anim>
                                    <p:anim calcmode="lin" valueType="num">
                                      <p:cBhvr additive="base">
                                        <p:cTn id="15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5" presetClass="entr" presetSubtype="10" fill="hold" grpId="0"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checkerboard(across)">
                                      <p:cBhvr>
                                        <p:cTn id="161" dur="50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5" presetClass="entr" presetSubtype="10" fill="hold" grpId="0"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checkerboard(across)">
                                      <p:cBhvr>
                                        <p:cTn id="166" dur="500"/>
                                        <p:tgtEl>
                                          <p:spTgt spid="36"/>
                                        </p:tgtEl>
                                      </p:cBhvr>
                                    </p:animEffect>
                                  </p:childTnLst>
                                </p:cTn>
                              </p:par>
                            </p:childTnLst>
                          </p:cTn>
                        </p:par>
                      </p:childTnLst>
                    </p:cTn>
                  </p:par>
                  <p:par>
                    <p:cTn id="167" fill="hold">
                      <p:stCondLst>
                        <p:cond delay="indefinite"/>
                      </p:stCondLst>
                      <p:childTnLst>
                        <p:par>
                          <p:cTn id="168" fill="hold">
                            <p:stCondLst>
                              <p:cond delay="0"/>
                            </p:stCondLst>
                            <p:childTnLst>
                              <p:par>
                                <p:cTn id="169" presetID="5" presetClass="entr" presetSubtype="10" fill="hold" grpId="0" nodeType="clickEffect">
                                  <p:stCondLst>
                                    <p:cond delay="0"/>
                                  </p:stCondLst>
                                  <p:childTnLst>
                                    <p:set>
                                      <p:cBhvr>
                                        <p:cTn id="170" dur="1" fill="hold">
                                          <p:stCondLst>
                                            <p:cond delay="0"/>
                                          </p:stCondLst>
                                        </p:cTn>
                                        <p:tgtEl>
                                          <p:spTgt spid="48"/>
                                        </p:tgtEl>
                                        <p:attrNameLst>
                                          <p:attrName>style.visibility</p:attrName>
                                        </p:attrNameLst>
                                      </p:cBhvr>
                                      <p:to>
                                        <p:strVal val="visible"/>
                                      </p:to>
                                    </p:set>
                                    <p:animEffect transition="in" filter="checkerboard(across)">
                                      <p:cBhvr>
                                        <p:cTn id="171" dur="500"/>
                                        <p:tgtEl>
                                          <p:spTgt spid="48"/>
                                        </p:tgtEl>
                                      </p:cBhvr>
                                    </p:animEffect>
                                  </p:childTnLst>
                                </p:cTn>
                              </p:par>
                            </p:childTnLst>
                          </p:cTn>
                        </p:par>
                      </p:childTnLst>
                    </p:cTn>
                  </p:par>
                  <p:par>
                    <p:cTn id="172" fill="hold">
                      <p:stCondLst>
                        <p:cond delay="indefinite"/>
                      </p:stCondLst>
                      <p:childTnLst>
                        <p:par>
                          <p:cTn id="173" fill="hold">
                            <p:stCondLst>
                              <p:cond delay="0"/>
                            </p:stCondLst>
                            <p:childTnLst>
                              <p:par>
                                <p:cTn id="174" presetID="5" presetClass="entr" presetSubtype="10" fill="hold" grpId="0" nodeType="clickEffect">
                                  <p:stCondLst>
                                    <p:cond delay="0"/>
                                  </p:stCondLst>
                                  <p:childTnLst>
                                    <p:set>
                                      <p:cBhvr>
                                        <p:cTn id="175" dur="1" fill="hold">
                                          <p:stCondLst>
                                            <p:cond delay="0"/>
                                          </p:stCondLst>
                                        </p:cTn>
                                        <p:tgtEl>
                                          <p:spTgt spid="62588"/>
                                        </p:tgtEl>
                                        <p:attrNameLst>
                                          <p:attrName>style.visibility</p:attrName>
                                        </p:attrNameLst>
                                      </p:cBhvr>
                                      <p:to>
                                        <p:strVal val="visible"/>
                                      </p:to>
                                    </p:set>
                                    <p:animEffect transition="in" filter="checkerboard(across)">
                                      <p:cBhvr>
                                        <p:cTn id="176" dur="500"/>
                                        <p:tgtEl>
                                          <p:spTgt spid="62588"/>
                                        </p:tgtEl>
                                      </p:cBhvr>
                                    </p:animEffect>
                                  </p:childTnLst>
                                </p:cTn>
                              </p:par>
                              <p:par>
                                <p:cTn id="177" presetID="5" presetClass="entr" presetSubtype="10" fill="hold" grpId="0" nodeType="withEffect">
                                  <p:stCondLst>
                                    <p:cond delay="0"/>
                                  </p:stCondLst>
                                  <p:childTnLst>
                                    <p:set>
                                      <p:cBhvr>
                                        <p:cTn id="178" dur="1" fill="hold">
                                          <p:stCondLst>
                                            <p:cond delay="0"/>
                                          </p:stCondLst>
                                        </p:cTn>
                                        <p:tgtEl>
                                          <p:spTgt spid="62587"/>
                                        </p:tgtEl>
                                        <p:attrNameLst>
                                          <p:attrName>style.visibility</p:attrName>
                                        </p:attrNameLst>
                                      </p:cBhvr>
                                      <p:to>
                                        <p:strVal val="visible"/>
                                      </p:to>
                                    </p:set>
                                    <p:animEffect transition="in" filter="checkerboard(across)">
                                      <p:cBhvr>
                                        <p:cTn id="179" dur="500"/>
                                        <p:tgtEl>
                                          <p:spTgt spid="62587"/>
                                        </p:tgtEl>
                                      </p:cBhvr>
                                    </p:animEffect>
                                  </p:childTnLst>
                                </p:cTn>
                              </p:par>
                              <p:par>
                                <p:cTn id="180" presetID="5" presetClass="entr" presetSubtype="10" fill="hold" grpId="0" nodeType="withEffect">
                                  <p:stCondLst>
                                    <p:cond delay="0"/>
                                  </p:stCondLst>
                                  <p:childTnLst>
                                    <p:set>
                                      <p:cBhvr>
                                        <p:cTn id="181" dur="1" fill="hold">
                                          <p:stCondLst>
                                            <p:cond delay="0"/>
                                          </p:stCondLst>
                                        </p:cTn>
                                        <p:tgtEl>
                                          <p:spTgt spid="62585"/>
                                        </p:tgtEl>
                                        <p:attrNameLst>
                                          <p:attrName>style.visibility</p:attrName>
                                        </p:attrNameLst>
                                      </p:cBhvr>
                                      <p:to>
                                        <p:strVal val="visible"/>
                                      </p:to>
                                    </p:set>
                                    <p:animEffect transition="in" filter="checkerboard(across)">
                                      <p:cBhvr>
                                        <p:cTn id="182" dur="500"/>
                                        <p:tgtEl>
                                          <p:spTgt spid="62585"/>
                                        </p:tgtEl>
                                      </p:cBhvr>
                                    </p:animEffect>
                                  </p:childTnLst>
                                </p:cTn>
                              </p:par>
                              <p:par>
                                <p:cTn id="183" presetID="5" presetClass="entr" presetSubtype="10" fill="hold" grpId="0" nodeType="withEffect">
                                  <p:stCondLst>
                                    <p:cond delay="0"/>
                                  </p:stCondLst>
                                  <p:childTnLst>
                                    <p:set>
                                      <p:cBhvr>
                                        <p:cTn id="184" dur="1" fill="hold">
                                          <p:stCondLst>
                                            <p:cond delay="0"/>
                                          </p:stCondLst>
                                        </p:cTn>
                                        <p:tgtEl>
                                          <p:spTgt spid="62586"/>
                                        </p:tgtEl>
                                        <p:attrNameLst>
                                          <p:attrName>style.visibility</p:attrName>
                                        </p:attrNameLst>
                                      </p:cBhvr>
                                      <p:to>
                                        <p:strVal val="visible"/>
                                      </p:to>
                                    </p:set>
                                    <p:animEffect transition="in" filter="checkerboard(across)">
                                      <p:cBhvr>
                                        <p:cTn id="185" dur="500"/>
                                        <p:tgtEl>
                                          <p:spTgt spid="6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84" grpId="0" animBg="1"/>
      <p:bldP spid="62585" grpId="0"/>
      <p:bldP spid="62586" grpId="0"/>
      <p:bldP spid="62587" grpId="0" animBg="1"/>
      <p:bldP spid="62588"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52536" y="548680"/>
            <a:ext cx="8662864" cy="609600"/>
          </a:xfrm>
        </p:spPr>
        <p:txBody>
          <a:bodyPr>
            <a:normAutofit/>
          </a:bodyPr>
          <a:lstStyle/>
          <a:p>
            <a:pPr eaLnBrk="1" fontAlgn="auto" hangingPunct="1">
              <a:spcAft>
                <a:spcPts val="0"/>
              </a:spcAft>
              <a:defRPr/>
            </a:pPr>
            <a:r>
              <a:rPr lang="en-US" b="1" dirty="0" smtClean="0"/>
              <a:t>Convert Decimal to Binary</a:t>
            </a:r>
          </a:p>
        </p:txBody>
      </p:sp>
      <p:sp>
        <p:nvSpPr>
          <p:cNvPr id="82947" name="Rectangle 3"/>
          <p:cNvSpPr>
            <a:spLocks noGrp="1" noChangeArrowheads="1"/>
          </p:cNvSpPr>
          <p:nvPr>
            <p:ph type="body" sz="half" idx="1"/>
          </p:nvPr>
        </p:nvSpPr>
        <p:spPr>
          <a:xfrm>
            <a:off x="609600" y="1498104"/>
            <a:ext cx="8305800" cy="1066800"/>
          </a:xfrm>
        </p:spPr>
        <p:txBody>
          <a:bodyPr>
            <a:normAutofit fontScale="47500" lnSpcReduction="20000"/>
          </a:bodyPr>
          <a:lstStyle/>
          <a:p>
            <a:r>
              <a:rPr lang="en-US" sz="4200" b="1" u="sng" dirty="0" smtClean="0">
                <a:latin typeface="Arial" charset="0"/>
                <a:cs typeface="Arial" charset="0"/>
              </a:rPr>
              <a:t>Method 2: &lt;= 255</a:t>
            </a:r>
          </a:p>
          <a:p>
            <a:pPr algn="ctr">
              <a:buNone/>
            </a:pPr>
            <a:r>
              <a:rPr lang="en-US" sz="4500" b="1" dirty="0" smtClean="0"/>
              <a:t>2</a:t>
            </a:r>
            <a:r>
              <a:rPr lang="en-US" sz="4500" b="1" baseline="30000" dirty="0" smtClean="0"/>
              <a:t>7</a:t>
            </a:r>
            <a:r>
              <a:rPr lang="en-US" sz="4500" b="1" dirty="0" smtClean="0"/>
              <a:t> | 2</a:t>
            </a:r>
            <a:r>
              <a:rPr lang="en-US" sz="4500" b="1" baseline="30000" dirty="0" smtClean="0"/>
              <a:t>6</a:t>
            </a:r>
            <a:r>
              <a:rPr lang="en-US" sz="4500" b="1" dirty="0" smtClean="0"/>
              <a:t> | 2</a:t>
            </a:r>
            <a:r>
              <a:rPr lang="en-US" sz="4500" b="1" baseline="30000" dirty="0" smtClean="0"/>
              <a:t>5 </a:t>
            </a:r>
            <a:r>
              <a:rPr lang="en-US" sz="4500" b="1" dirty="0" smtClean="0"/>
              <a:t>| 2</a:t>
            </a:r>
            <a:r>
              <a:rPr lang="en-US" sz="4500" b="1" baseline="30000" dirty="0" smtClean="0"/>
              <a:t>4 </a:t>
            </a:r>
            <a:r>
              <a:rPr lang="en-US" sz="4500" b="1" dirty="0" smtClean="0"/>
              <a:t>| 2</a:t>
            </a:r>
            <a:r>
              <a:rPr lang="en-US" sz="4500" b="1" baseline="30000" dirty="0" smtClean="0"/>
              <a:t>3 </a:t>
            </a:r>
            <a:r>
              <a:rPr lang="en-US" sz="4500" b="1" dirty="0" smtClean="0"/>
              <a:t>| 2</a:t>
            </a:r>
            <a:r>
              <a:rPr lang="en-US" sz="4500" b="1" baseline="30000" dirty="0" smtClean="0"/>
              <a:t>2 </a:t>
            </a:r>
            <a:r>
              <a:rPr lang="en-US" sz="4500" b="1" dirty="0" smtClean="0"/>
              <a:t>| 2</a:t>
            </a:r>
            <a:r>
              <a:rPr lang="en-US" sz="4500" b="1" baseline="30000" dirty="0" smtClean="0"/>
              <a:t>1 </a:t>
            </a:r>
            <a:r>
              <a:rPr lang="en-US" sz="4500" b="1" dirty="0" smtClean="0"/>
              <a:t>| 2</a:t>
            </a:r>
            <a:r>
              <a:rPr lang="en-US" sz="4500" b="1" baseline="30000" dirty="0" smtClean="0"/>
              <a:t>0 </a:t>
            </a:r>
            <a:r>
              <a:rPr lang="en-US" sz="4500" b="1" dirty="0" smtClean="0"/>
              <a:t>→ 128 | 64 | 32 | 16 | 8 | 4 | 2 | 1</a:t>
            </a:r>
            <a:r>
              <a:rPr lang="en-US" sz="4500" dirty="0" smtClean="0">
                <a:latin typeface="Arial" charset="0"/>
                <a:cs typeface="Arial" charset="0"/>
              </a:rPr>
              <a:t> </a:t>
            </a:r>
          </a:p>
          <a:p>
            <a:pPr lvl="1">
              <a:spcAft>
                <a:spcPct val="10000"/>
              </a:spcAft>
            </a:pPr>
            <a:r>
              <a:rPr lang="en-US" sz="4000" dirty="0" smtClean="0">
                <a:latin typeface="Arial" charset="0"/>
                <a:cs typeface="Arial" charset="0"/>
              </a:rPr>
              <a:t>Exercise 2: </a:t>
            </a:r>
            <a:r>
              <a:rPr lang="en-US" sz="4000" dirty="0" smtClean="0"/>
              <a:t>Convert 109</a:t>
            </a:r>
            <a:r>
              <a:rPr lang="en-US" sz="4000" dirty="0" smtClean="0">
                <a:latin typeface="Arial" charset="0"/>
                <a:cs typeface="Arial" charset="0"/>
              </a:rPr>
              <a:t> </a:t>
            </a:r>
            <a:r>
              <a:rPr lang="en-US" sz="4000" dirty="0" smtClean="0">
                <a:latin typeface="Arial" charset="0"/>
                <a:cs typeface="Arial" charset="0"/>
                <a:sym typeface="Wingdings" pitchFamily="2" charset="2"/>
              </a:rPr>
              <a:t> Binary</a:t>
            </a:r>
          </a:p>
          <a:p>
            <a:pPr lvl="1">
              <a:spcAft>
                <a:spcPct val="10000"/>
              </a:spcAft>
              <a:buNone/>
            </a:pPr>
            <a:endParaRPr lang="en-US" dirty="0" smtClean="0">
              <a:latin typeface="Arial" charset="0"/>
              <a:cs typeface="Arial" charset="0"/>
              <a:sym typeface="Wingdings" pitchFamily="2" charset="2"/>
            </a:endParaRPr>
          </a:p>
          <a:p>
            <a:pPr lvl="1" eaLnBrk="1" hangingPunct="1"/>
            <a:endParaRPr lang="en-US" dirty="0" smtClean="0">
              <a:latin typeface="Arial" charset="0"/>
              <a:cs typeface="Arial" charset="0"/>
            </a:endParaRPr>
          </a:p>
          <a:p>
            <a:pPr eaLnBrk="1" hangingPunct="1">
              <a:buFontTx/>
              <a:buNone/>
            </a:pPr>
            <a:endParaRPr lang="en-US" dirty="0" smtClean="0">
              <a:latin typeface="Arial" charset="0"/>
              <a:cs typeface="Arial" charset="0"/>
            </a:endParaRPr>
          </a:p>
          <a:p>
            <a:pPr eaLnBrk="1" hangingPunct="1"/>
            <a:endParaRPr lang="en-US" dirty="0" smtClean="0">
              <a:latin typeface="Arial" charset="0"/>
              <a:cs typeface="Arial" charset="0"/>
            </a:endParaRPr>
          </a:p>
        </p:txBody>
      </p:sp>
      <p:sp>
        <p:nvSpPr>
          <p:cNvPr id="62584" name="Line 120"/>
          <p:cNvSpPr>
            <a:spLocks noChangeShapeType="1"/>
          </p:cNvSpPr>
          <p:nvPr/>
        </p:nvSpPr>
        <p:spPr bwMode="auto">
          <a:xfrm flipV="1">
            <a:off x="3429000" y="2743200"/>
            <a:ext cx="0" cy="3733800"/>
          </a:xfrm>
          <a:prstGeom prst="line">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2585" name="Text Box 121"/>
          <p:cNvSpPr txBox="1">
            <a:spLocks noChangeArrowheads="1"/>
          </p:cNvSpPr>
          <p:nvPr/>
        </p:nvSpPr>
        <p:spPr bwMode="auto">
          <a:xfrm>
            <a:off x="5334000" y="4648200"/>
            <a:ext cx="2971800" cy="523220"/>
          </a:xfrm>
          <a:prstGeom prst="rect">
            <a:avLst/>
          </a:prstGeom>
          <a:noFill/>
          <a:ln w="9525">
            <a:noFill/>
            <a:miter lim="800000"/>
            <a:headEnd/>
            <a:tailEnd/>
          </a:ln>
        </p:spPr>
        <p:txBody>
          <a:bodyPr wrap="square">
            <a:spAutoFit/>
          </a:bodyPr>
          <a:lstStyle/>
          <a:p>
            <a:pPr>
              <a:spcBef>
                <a:spcPct val="50000"/>
              </a:spcBef>
            </a:pPr>
            <a:r>
              <a:rPr lang="en-US" sz="2800" smtClean="0"/>
              <a:t>109 </a:t>
            </a:r>
            <a:r>
              <a:rPr lang="en-US" sz="2800"/>
              <a:t>=</a:t>
            </a:r>
            <a:r>
              <a:rPr lang="en-US" sz="2000"/>
              <a:t> </a:t>
            </a:r>
          </a:p>
        </p:txBody>
      </p:sp>
      <p:sp>
        <p:nvSpPr>
          <p:cNvPr id="62586" name="Text Box 122"/>
          <p:cNvSpPr txBox="1">
            <a:spLocks noChangeArrowheads="1"/>
          </p:cNvSpPr>
          <p:nvPr/>
        </p:nvSpPr>
        <p:spPr bwMode="auto">
          <a:xfrm>
            <a:off x="6248400" y="4572000"/>
            <a:ext cx="2667000" cy="646331"/>
          </a:xfrm>
          <a:prstGeom prst="rect">
            <a:avLst/>
          </a:prstGeom>
          <a:noFill/>
          <a:ln w="9525">
            <a:noFill/>
            <a:miter lim="800000"/>
            <a:headEnd/>
            <a:tailEnd/>
          </a:ln>
        </p:spPr>
        <p:txBody>
          <a:bodyPr wrap="square">
            <a:spAutoFit/>
          </a:bodyPr>
          <a:lstStyle/>
          <a:p>
            <a:pPr>
              <a:spcBef>
                <a:spcPct val="50000"/>
              </a:spcBef>
            </a:pPr>
            <a:r>
              <a:rPr lang="en-US" sz="3600" smtClean="0"/>
              <a:t>01101101</a:t>
            </a:r>
            <a:r>
              <a:rPr lang="en-US" sz="2800" smtClean="0"/>
              <a:t> </a:t>
            </a:r>
            <a:r>
              <a:rPr lang="en-US" sz="2800" baseline="-25000"/>
              <a:t>(2)</a:t>
            </a:r>
            <a:endParaRPr lang="en-US" sz="2000" baseline="-25000"/>
          </a:p>
        </p:txBody>
      </p:sp>
      <p:sp>
        <p:nvSpPr>
          <p:cNvPr id="62587" name="Oval 123"/>
          <p:cNvSpPr>
            <a:spLocks noChangeArrowheads="1"/>
          </p:cNvSpPr>
          <p:nvPr/>
        </p:nvSpPr>
        <p:spPr bwMode="auto">
          <a:xfrm>
            <a:off x="4953000" y="4191000"/>
            <a:ext cx="3962400" cy="1600200"/>
          </a:xfrm>
          <a:prstGeom prst="ellipse">
            <a:avLst/>
          </a:prstGeom>
          <a:noFill/>
          <a:ln w="9525">
            <a:solidFill>
              <a:srgbClr val="FF0000"/>
            </a:solidFill>
            <a:round/>
            <a:headEnd/>
            <a:tailEnd/>
          </a:ln>
        </p:spPr>
        <p:txBody>
          <a:bodyPr wrap="none" anchor="ctr"/>
          <a:lstStyle/>
          <a:p>
            <a:endParaRPr lang="en-US" sz="1800"/>
          </a:p>
        </p:txBody>
      </p:sp>
      <p:sp>
        <p:nvSpPr>
          <p:cNvPr id="62588" name="AutoShape 124"/>
          <p:cNvSpPr>
            <a:spLocks noChangeArrowheads="1"/>
          </p:cNvSpPr>
          <p:nvPr/>
        </p:nvSpPr>
        <p:spPr bwMode="auto">
          <a:xfrm>
            <a:off x="6019800" y="2895600"/>
            <a:ext cx="2895600" cy="990600"/>
          </a:xfrm>
          <a:prstGeom prst="wedgeEllipseCallout">
            <a:avLst>
              <a:gd name="adj1" fmla="val -19794"/>
              <a:gd name="adj2" fmla="val 82732"/>
            </a:avLst>
          </a:prstGeom>
          <a:solidFill>
            <a:schemeClr val="accent1"/>
          </a:solidFill>
          <a:ln w="9525">
            <a:solidFill>
              <a:schemeClr val="tx1"/>
            </a:solidFill>
            <a:miter lim="800000"/>
            <a:headEnd/>
            <a:tailEnd/>
          </a:ln>
        </p:spPr>
        <p:txBody>
          <a:bodyPr/>
          <a:lstStyle/>
          <a:p>
            <a:pPr algn="ctr"/>
            <a:r>
              <a:rPr lang="en-US" sz="4000" dirty="0" smtClean="0"/>
              <a:t>Result</a:t>
            </a:r>
            <a:endParaRPr lang="en-US" sz="4000" dirty="0"/>
          </a:p>
        </p:txBody>
      </p:sp>
      <p:sp>
        <p:nvSpPr>
          <p:cNvPr id="82972" name="Slide Number Placeholder 10"/>
          <p:cNvSpPr>
            <a:spLocks noGrp="1"/>
          </p:cNvSpPr>
          <p:nvPr>
            <p:ph type="sldNum" sz="quarter" idx="12"/>
          </p:nvPr>
        </p:nvSpPr>
        <p:spPr bwMode="auto">
          <a:ln>
            <a:round/>
            <a:headEnd/>
            <a:tailEnd/>
          </a:ln>
        </p:spPr>
        <p:txBody>
          <a:bodyPr>
            <a:normAutofit fontScale="85000" lnSpcReduction="20000"/>
          </a:bodyPr>
          <a:lstStyle/>
          <a:p>
            <a:fld id="{3941A4D0-0A1F-4CAB-A1A6-35ED80EF93D1}" type="slidenum">
              <a:rPr lang="x-none" smtClean="0"/>
              <a:pPr/>
              <a:t>18</a:t>
            </a:fld>
            <a:endParaRPr lang="en-US" smtClean="0"/>
          </a:p>
        </p:txBody>
      </p:sp>
      <p:sp>
        <p:nvSpPr>
          <p:cNvPr id="13" name="Rectangle 12"/>
          <p:cNvSpPr/>
          <p:nvPr/>
        </p:nvSpPr>
        <p:spPr>
          <a:xfrm>
            <a:off x="6858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109</a:t>
            </a:r>
            <a:endParaRPr lang="en-US"/>
          </a:p>
        </p:txBody>
      </p:sp>
      <p:sp>
        <p:nvSpPr>
          <p:cNvPr id="14" name="Rectangle 13"/>
          <p:cNvSpPr/>
          <p:nvPr/>
        </p:nvSpPr>
        <p:spPr>
          <a:xfrm>
            <a:off x="15240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-128</a:t>
            </a:r>
            <a:endParaRPr lang="en-US"/>
          </a:p>
        </p:txBody>
      </p:sp>
      <p:sp>
        <p:nvSpPr>
          <p:cNvPr id="15" name="Rectangle 14"/>
          <p:cNvSpPr/>
          <p:nvPr/>
        </p:nvSpPr>
        <p:spPr>
          <a:xfrm>
            <a:off x="3657600" y="28194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109</a:t>
            </a:r>
            <a:endParaRPr lang="en-US"/>
          </a:p>
        </p:txBody>
      </p:sp>
      <p:sp>
        <p:nvSpPr>
          <p:cNvPr id="16" name="Rectangle 15"/>
          <p:cNvSpPr/>
          <p:nvPr/>
        </p:nvSpPr>
        <p:spPr>
          <a:xfrm>
            <a:off x="6858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109</a:t>
            </a:r>
            <a:endParaRPr lang="en-US"/>
          </a:p>
        </p:txBody>
      </p:sp>
      <p:sp>
        <p:nvSpPr>
          <p:cNvPr id="17" name="Rectangle 16"/>
          <p:cNvSpPr/>
          <p:nvPr/>
        </p:nvSpPr>
        <p:spPr>
          <a:xfrm>
            <a:off x="15240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-64</a:t>
            </a:r>
            <a:endParaRPr lang="en-US"/>
          </a:p>
        </p:txBody>
      </p:sp>
      <p:sp>
        <p:nvSpPr>
          <p:cNvPr id="18" name="Rectangle 17"/>
          <p:cNvSpPr/>
          <p:nvPr/>
        </p:nvSpPr>
        <p:spPr>
          <a:xfrm>
            <a:off x="3657600" y="32766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45</a:t>
            </a:r>
            <a:endParaRPr lang="en-US"/>
          </a:p>
        </p:txBody>
      </p:sp>
      <p:sp>
        <p:nvSpPr>
          <p:cNvPr id="19" name="Rectangle 18"/>
          <p:cNvSpPr/>
          <p:nvPr/>
        </p:nvSpPr>
        <p:spPr>
          <a:xfrm>
            <a:off x="6858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45</a:t>
            </a:r>
            <a:endParaRPr lang="en-US"/>
          </a:p>
        </p:txBody>
      </p:sp>
      <p:sp>
        <p:nvSpPr>
          <p:cNvPr id="20" name="Rectangle 19"/>
          <p:cNvSpPr/>
          <p:nvPr/>
        </p:nvSpPr>
        <p:spPr>
          <a:xfrm>
            <a:off x="15240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-32</a:t>
            </a:r>
            <a:endParaRPr lang="en-US"/>
          </a:p>
        </p:txBody>
      </p:sp>
      <p:sp>
        <p:nvSpPr>
          <p:cNvPr id="21" name="Rectangle 20"/>
          <p:cNvSpPr/>
          <p:nvPr/>
        </p:nvSpPr>
        <p:spPr>
          <a:xfrm>
            <a:off x="3657600" y="37338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13</a:t>
            </a:r>
            <a:endParaRPr lang="en-US"/>
          </a:p>
        </p:txBody>
      </p:sp>
      <p:sp>
        <p:nvSpPr>
          <p:cNvPr id="22" name="Rectangle 21"/>
          <p:cNvSpPr/>
          <p:nvPr/>
        </p:nvSpPr>
        <p:spPr>
          <a:xfrm>
            <a:off x="6858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13</a:t>
            </a:r>
            <a:endParaRPr lang="en-US"/>
          </a:p>
        </p:txBody>
      </p:sp>
      <p:sp>
        <p:nvSpPr>
          <p:cNvPr id="23" name="Rectangle 22"/>
          <p:cNvSpPr/>
          <p:nvPr/>
        </p:nvSpPr>
        <p:spPr>
          <a:xfrm>
            <a:off x="15240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-16</a:t>
            </a:r>
            <a:endParaRPr lang="en-US"/>
          </a:p>
        </p:txBody>
      </p:sp>
      <p:sp>
        <p:nvSpPr>
          <p:cNvPr id="24" name="Rectangle 23"/>
          <p:cNvSpPr/>
          <p:nvPr/>
        </p:nvSpPr>
        <p:spPr>
          <a:xfrm>
            <a:off x="3657600" y="41910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13</a:t>
            </a:r>
            <a:endParaRPr lang="en-US"/>
          </a:p>
        </p:txBody>
      </p:sp>
      <p:sp>
        <p:nvSpPr>
          <p:cNvPr id="25" name="Rectangle 24"/>
          <p:cNvSpPr/>
          <p:nvPr/>
        </p:nvSpPr>
        <p:spPr>
          <a:xfrm>
            <a:off x="6858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13</a:t>
            </a:r>
            <a:endParaRPr lang="en-US"/>
          </a:p>
        </p:txBody>
      </p:sp>
      <p:sp>
        <p:nvSpPr>
          <p:cNvPr id="26" name="Rectangle 25"/>
          <p:cNvSpPr/>
          <p:nvPr/>
        </p:nvSpPr>
        <p:spPr>
          <a:xfrm>
            <a:off x="15240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-8</a:t>
            </a:r>
            <a:endParaRPr lang="en-US"/>
          </a:p>
        </p:txBody>
      </p:sp>
      <p:sp>
        <p:nvSpPr>
          <p:cNvPr id="27" name="Rectangle 26"/>
          <p:cNvSpPr/>
          <p:nvPr/>
        </p:nvSpPr>
        <p:spPr>
          <a:xfrm>
            <a:off x="3657600" y="46482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5</a:t>
            </a:r>
            <a:endParaRPr lang="en-US"/>
          </a:p>
        </p:txBody>
      </p:sp>
      <p:sp>
        <p:nvSpPr>
          <p:cNvPr id="28" name="Rectangle 27"/>
          <p:cNvSpPr/>
          <p:nvPr/>
        </p:nvSpPr>
        <p:spPr>
          <a:xfrm>
            <a:off x="6858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5</a:t>
            </a:r>
            <a:endParaRPr lang="en-US"/>
          </a:p>
        </p:txBody>
      </p:sp>
      <p:sp>
        <p:nvSpPr>
          <p:cNvPr id="29" name="Rectangle 28"/>
          <p:cNvSpPr/>
          <p:nvPr/>
        </p:nvSpPr>
        <p:spPr>
          <a:xfrm>
            <a:off x="15240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a:t>
            </a:r>
            <a:endParaRPr lang="en-US"/>
          </a:p>
        </p:txBody>
      </p:sp>
      <p:sp>
        <p:nvSpPr>
          <p:cNvPr id="30" name="Rectangle 29"/>
          <p:cNvSpPr/>
          <p:nvPr/>
        </p:nvSpPr>
        <p:spPr>
          <a:xfrm>
            <a:off x="3657600" y="51054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1" name="Rectangle 30"/>
          <p:cNvSpPr/>
          <p:nvPr/>
        </p:nvSpPr>
        <p:spPr>
          <a:xfrm>
            <a:off x="6858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2" name="Rectangle 31"/>
          <p:cNvSpPr/>
          <p:nvPr/>
        </p:nvSpPr>
        <p:spPr>
          <a:xfrm>
            <a:off x="15240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33" name="Rectangle 32"/>
          <p:cNvSpPr/>
          <p:nvPr/>
        </p:nvSpPr>
        <p:spPr>
          <a:xfrm>
            <a:off x="3657600" y="55626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4" name="Rectangle 33"/>
          <p:cNvSpPr/>
          <p:nvPr/>
        </p:nvSpPr>
        <p:spPr>
          <a:xfrm>
            <a:off x="6858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5" name="Rectangle 34"/>
          <p:cNvSpPr/>
          <p:nvPr/>
        </p:nvSpPr>
        <p:spPr>
          <a:xfrm>
            <a:off x="15240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6" name="Rectangle 35"/>
          <p:cNvSpPr/>
          <p:nvPr/>
        </p:nvSpPr>
        <p:spPr>
          <a:xfrm>
            <a:off x="3657600" y="60198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cxnSp>
        <p:nvCxnSpPr>
          <p:cNvPr id="38" name="Straight Connector 37"/>
          <p:cNvCxnSpPr/>
          <p:nvPr/>
        </p:nvCxnSpPr>
        <p:spPr>
          <a:xfrm>
            <a:off x="2409498" y="2819400"/>
            <a:ext cx="0" cy="3581400"/>
          </a:xfrm>
          <a:prstGeom prst="line">
            <a:avLst/>
          </a:prstGeom>
        </p:spPr>
        <p:style>
          <a:lnRef idx="3">
            <a:schemeClr val="accent1"/>
          </a:lnRef>
          <a:fillRef idx="0">
            <a:schemeClr val="accent1"/>
          </a:fillRef>
          <a:effectRef idx="2">
            <a:schemeClr val="accent1"/>
          </a:effectRef>
          <a:fontRef idx="minor">
            <a:schemeClr val="tx1"/>
          </a:fontRef>
        </p:style>
      </p:cxnSp>
      <p:sp>
        <p:nvSpPr>
          <p:cNvPr id="39" name="Rectangle 38"/>
          <p:cNvSpPr/>
          <p:nvPr/>
        </p:nvSpPr>
        <p:spPr>
          <a:xfrm>
            <a:off x="2514600" y="2438400"/>
            <a:ext cx="685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smtClean="0"/>
              <a:t>Bits</a:t>
            </a:r>
            <a:endParaRPr lang="en-US" sz="2000"/>
          </a:p>
        </p:txBody>
      </p:sp>
      <p:sp>
        <p:nvSpPr>
          <p:cNvPr id="40" name="Rectangle 39"/>
          <p:cNvSpPr/>
          <p:nvPr/>
        </p:nvSpPr>
        <p:spPr>
          <a:xfrm>
            <a:off x="3657600" y="2438400"/>
            <a:ext cx="16764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smtClean="0"/>
              <a:t>Remainder</a:t>
            </a:r>
            <a:endParaRPr lang="en-US" sz="2000"/>
          </a:p>
        </p:txBody>
      </p:sp>
      <p:sp>
        <p:nvSpPr>
          <p:cNvPr id="41" name="Rectangle 40"/>
          <p:cNvSpPr/>
          <p:nvPr/>
        </p:nvSpPr>
        <p:spPr>
          <a:xfrm>
            <a:off x="2514600" y="2819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2" name="Rectangle 41"/>
          <p:cNvSpPr/>
          <p:nvPr/>
        </p:nvSpPr>
        <p:spPr>
          <a:xfrm>
            <a:off x="2514600" y="3276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3" name="Rectangle 42"/>
          <p:cNvSpPr/>
          <p:nvPr/>
        </p:nvSpPr>
        <p:spPr>
          <a:xfrm>
            <a:off x="2514600" y="3733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4" name="Rectangle 43"/>
          <p:cNvSpPr/>
          <p:nvPr/>
        </p:nvSpPr>
        <p:spPr>
          <a:xfrm>
            <a:off x="2514600" y="4191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5" name="Rectangle 44"/>
          <p:cNvSpPr/>
          <p:nvPr/>
        </p:nvSpPr>
        <p:spPr>
          <a:xfrm>
            <a:off x="2514600" y="4648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6" name="Rectangle 45"/>
          <p:cNvSpPr/>
          <p:nvPr/>
        </p:nvSpPr>
        <p:spPr>
          <a:xfrm>
            <a:off x="2514600" y="5105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7" name="Rectangle 46"/>
          <p:cNvSpPr/>
          <p:nvPr/>
        </p:nvSpPr>
        <p:spPr>
          <a:xfrm>
            <a:off x="2514600" y="5562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8" name="Rectangle 47"/>
          <p:cNvSpPr/>
          <p:nvPr/>
        </p:nvSpPr>
        <p:spPr>
          <a:xfrm>
            <a:off x="2514600" y="6019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Tree>
    <p:extLst>
      <p:ext uri="{BB962C8B-B14F-4D97-AF65-F5344CB8AC3E}">
        <p14:creationId xmlns:p14="http://schemas.microsoft.com/office/powerpoint/2010/main" val="105729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par>
                                <p:cTn id="13" presetID="5" presetClass="entr" presetSubtype="1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heckerboard(across)">
                                      <p:cBhvr>
                                        <p:cTn id="15" dur="500"/>
                                        <p:tgtEl>
                                          <p:spTgt spid="38"/>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62584"/>
                                        </p:tgtEl>
                                        <p:attrNameLst>
                                          <p:attrName>style.visibility</p:attrName>
                                        </p:attrNameLst>
                                      </p:cBhvr>
                                      <p:to>
                                        <p:strVal val="visible"/>
                                      </p:to>
                                    </p:set>
                                    <p:animEffect transition="in" filter="checkerboard(across)">
                                      <p:cBhvr>
                                        <p:cTn id="18" dur="500"/>
                                        <p:tgtEl>
                                          <p:spTgt spid="6258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checkerboard(across)">
                                      <p:cBhvr>
                                        <p:cTn id="21" dur="500"/>
                                        <p:tgtEl>
                                          <p:spTgt spid="4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checkerboard(across)">
                                      <p:cBhvr>
                                        <p:cTn id="29" dur="500"/>
                                        <p:tgtEl>
                                          <p:spTgt spid="39"/>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checkerboard(across)">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checkerboard(across)">
                                      <p:cBhvr>
                                        <p:cTn id="43" dur="500"/>
                                        <p:tgtEl>
                                          <p:spTgt spid="17"/>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checkerboard(across)">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checkerboard(across)">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1+#ppt_w/2"/>
                                          </p:val>
                                        </p:tav>
                                        <p:tav tm="100000">
                                          <p:val>
                                            <p:strVal val="#ppt_x"/>
                                          </p:val>
                                        </p:tav>
                                      </p:tavLst>
                                    </p:anim>
                                    <p:anim calcmode="lin" valueType="num">
                                      <p:cBhvr additive="base">
                                        <p:cTn id="5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heckerboard(across)">
                                      <p:cBhvr>
                                        <p:cTn id="62" dur="500"/>
                                        <p:tgtEl>
                                          <p:spTgt spid="20"/>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heckerboard(across)">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ntr" presetSubtype="1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checkerboard(across)">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1+#ppt_w/2"/>
                                          </p:val>
                                        </p:tav>
                                        <p:tav tm="100000">
                                          <p:val>
                                            <p:strVal val="#ppt_x"/>
                                          </p:val>
                                        </p:tav>
                                      </p:tavLst>
                                    </p:anim>
                                    <p:anim calcmode="lin" valueType="num">
                                      <p:cBhvr additive="base">
                                        <p:cTn id="7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5" presetClass="entr" presetSubtype="1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checkerboard(across)">
                                      <p:cBhvr>
                                        <p:cTn id="81" dur="500"/>
                                        <p:tgtEl>
                                          <p:spTgt spid="23"/>
                                        </p:tgtEl>
                                      </p:cBhvr>
                                    </p:animEffect>
                                  </p:childTnLst>
                                </p:cTn>
                              </p:par>
                              <p:par>
                                <p:cTn id="82" presetID="5" presetClass="entr" presetSubtype="1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checkerboard(across)">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5" presetClass="entr" presetSubtype="1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checkerboard(across)">
                                      <p:cBhvr>
                                        <p:cTn id="89" dur="500"/>
                                        <p:tgtEl>
                                          <p:spTgt spid="44"/>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2" fill="hold" grpId="0" nodeType="click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additive="base">
                                        <p:cTn id="94" dur="500" fill="hold"/>
                                        <p:tgtEl>
                                          <p:spTgt spid="25"/>
                                        </p:tgtEl>
                                        <p:attrNameLst>
                                          <p:attrName>ppt_x</p:attrName>
                                        </p:attrNameLst>
                                      </p:cBhvr>
                                      <p:tavLst>
                                        <p:tav tm="0">
                                          <p:val>
                                            <p:strVal val="1+#ppt_w/2"/>
                                          </p:val>
                                        </p:tav>
                                        <p:tav tm="100000">
                                          <p:val>
                                            <p:strVal val="#ppt_x"/>
                                          </p:val>
                                        </p:tav>
                                      </p:tavLst>
                                    </p:anim>
                                    <p:anim calcmode="lin" valueType="num">
                                      <p:cBhvr additive="base">
                                        <p:cTn id="9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5" presetClass="entr" presetSubtype="10" fill="hold" grpId="0" nodeType="click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checkerboard(across)">
                                      <p:cBhvr>
                                        <p:cTn id="100" dur="500"/>
                                        <p:tgtEl>
                                          <p:spTgt spid="26"/>
                                        </p:tgtEl>
                                      </p:cBhvr>
                                    </p:animEffect>
                                  </p:childTnLst>
                                </p:cTn>
                              </p:par>
                              <p:par>
                                <p:cTn id="101" presetID="5" presetClass="entr" presetSubtype="10"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checkerboard(across)">
                                      <p:cBhvr>
                                        <p:cTn id="103" dur="500"/>
                                        <p:tgtEl>
                                          <p:spTgt spid="27"/>
                                        </p:tgtEl>
                                      </p:cBhvr>
                                    </p:animEffect>
                                  </p:childTnLst>
                                </p:cTn>
                              </p:par>
                            </p:childTnLst>
                          </p:cTn>
                        </p:par>
                      </p:childTnLst>
                    </p:cTn>
                  </p:par>
                  <p:par>
                    <p:cTn id="104" fill="hold">
                      <p:stCondLst>
                        <p:cond delay="indefinite"/>
                      </p:stCondLst>
                      <p:childTnLst>
                        <p:par>
                          <p:cTn id="105" fill="hold">
                            <p:stCondLst>
                              <p:cond delay="0"/>
                            </p:stCondLst>
                            <p:childTnLst>
                              <p:par>
                                <p:cTn id="106" presetID="5" presetClass="entr" presetSubtype="10" fill="hold" grpId="0" nodeType="click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checkerboard(across)">
                                      <p:cBhvr>
                                        <p:cTn id="108" dur="500"/>
                                        <p:tgtEl>
                                          <p:spTgt spid="45"/>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2"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additive="base">
                                        <p:cTn id="113" dur="500" fill="hold"/>
                                        <p:tgtEl>
                                          <p:spTgt spid="28"/>
                                        </p:tgtEl>
                                        <p:attrNameLst>
                                          <p:attrName>ppt_x</p:attrName>
                                        </p:attrNameLst>
                                      </p:cBhvr>
                                      <p:tavLst>
                                        <p:tav tm="0">
                                          <p:val>
                                            <p:strVal val="1+#ppt_w/2"/>
                                          </p:val>
                                        </p:tav>
                                        <p:tav tm="100000">
                                          <p:val>
                                            <p:strVal val="#ppt_x"/>
                                          </p:val>
                                        </p:tav>
                                      </p:tavLst>
                                    </p:anim>
                                    <p:anim calcmode="lin" valueType="num">
                                      <p:cBhvr additive="base">
                                        <p:cTn id="1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5" presetClass="entr" presetSubtype="1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checkerboard(across)">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5" presetClass="entr" presetSubtype="10" fill="hold" grpId="0" nodeType="click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checkerboard(across)">
                                      <p:cBhvr>
                                        <p:cTn id="124" dur="500"/>
                                        <p:tgtEl>
                                          <p:spTgt spid="30"/>
                                        </p:tgtEl>
                                      </p:cBhvr>
                                    </p:animEffect>
                                  </p:childTnLst>
                                </p:cTn>
                              </p:par>
                            </p:childTnLst>
                          </p:cTn>
                        </p:par>
                      </p:childTnLst>
                    </p:cTn>
                  </p:par>
                  <p:par>
                    <p:cTn id="125" fill="hold">
                      <p:stCondLst>
                        <p:cond delay="indefinite"/>
                      </p:stCondLst>
                      <p:childTnLst>
                        <p:par>
                          <p:cTn id="126" fill="hold">
                            <p:stCondLst>
                              <p:cond delay="0"/>
                            </p:stCondLst>
                            <p:childTnLst>
                              <p:par>
                                <p:cTn id="127" presetID="5" presetClass="entr" presetSubtype="10" fill="hold" grpId="0" nodeType="click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checkerboard(across)">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31"/>
                                        </p:tgtEl>
                                        <p:attrNameLst>
                                          <p:attrName>style.visibility</p:attrName>
                                        </p:attrNameLst>
                                      </p:cBhvr>
                                      <p:to>
                                        <p:strVal val="visible"/>
                                      </p:to>
                                    </p:set>
                                    <p:anim calcmode="lin" valueType="num">
                                      <p:cBhvr additive="base">
                                        <p:cTn id="134" dur="500" fill="hold"/>
                                        <p:tgtEl>
                                          <p:spTgt spid="31"/>
                                        </p:tgtEl>
                                        <p:attrNameLst>
                                          <p:attrName>ppt_x</p:attrName>
                                        </p:attrNameLst>
                                      </p:cBhvr>
                                      <p:tavLst>
                                        <p:tav tm="0">
                                          <p:val>
                                            <p:strVal val="1+#ppt_w/2"/>
                                          </p:val>
                                        </p:tav>
                                        <p:tav tm="100000">
                                          <p:val>
                                            <p:strVal val="#ppt_x"/>
                                          </p:val>
                                        </p:tav>
                                      </p:tavLst>
                                    </p:anim>
                                    <p:anim calcmode="lin" valueType="num">
                                      <p:cBhvr additive="base">
                                        <p:cTn id="135"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5" presetClass="entr" presetSubtype="10" fill="hold" grpId="0" nodeType="clickEffect">
                                  <p:stCondLst>
                                    <p:cond delay="0"/>
                                  </p:stCondLst>
                                  <p:childTnLst>
                                    <p:set>
                                      <p:cBhvr>
                                        <p:cTn id="139" dur="1" fill="hold">
                                          <p:stCondLst>
                                            <p:cond delay="0"/>
                                          </p:stCondLst>
                                        </p:cTn>
                                        <p:tgtEl>
                                          <p:spTgt spid="32"/>
                                        </p:tgtEl>
                                        <p:attrNameLst>
                                          <p:attrName>style.visibility</p:attrName>
                                        </p:attrNameLst>
                                      </p:cBhvr>
                                      <p:to>
                                        <p:strVal val="visible"/>
                                      </p:to>
                                    </p:set>
                                    <p:animEffect transition="in" filter="checkerboard(across)">
                                      <p:cBhvr>
                                        <p:cTn id="140" dur="500"/>
                                        <p:tgtEl>
                                          <p:spTgt spid="32"/>
                                        </p:tgtEl>
                                      </p:cBhvr>
                                    </p:animEffect>
                                  </p:childTnLst>
                                </p:cTn>
                              </p:par>
                            </p:childTnLst>
                          </p:cTn>
                        </p:par>
                      </p:childTnLst>
                    </p:cTn>
                  </p:par>
                  <p:par>
                    <p:cTn id="141" fill="hold">
                      <p:stCondLst>
                        <p:cond delay="indefinite"/>
                      </p:stCondLst>
                      <p:childTnLst>
                        <p:par>
                          <p:cTn id="142" fill="hold">
                            <p:stCondLst>
                              <p:cond delay="0"/>
                            </p:stCondLst>
                            <p:childTnLst>
                              <p:par>
                                <p:cTn id="143" presetID="5" presetClass="entr" presetSubtype="10" fill="hold" grpId="0" nodeType="clickEffect">
                                  <p:stCondLst>
                                    <p:cond delay="0"/>
                                  </p:stCondLst>
                                  <p:childTnLst>
                                    <p:set>
                                      <p:cBhvr>
                                        <p:cTn id="144" dur="1" fill="hold">
                                          <p:stCondLst>
                                            <p:cond delay="0"/>
                                          </p:stCondLst>
                                        </p:cTn>
                                        <p:tgtEl>
                                          <p:spTgt spid="33"/>
                                        </p:tgtEl>
                                        <p:attrNameLst>
                                          <p:attrName>style.visibility</p:attrName>
                                        </p:attrNameLst>
                                      </p:cBhvr>
                                      <p:to>
                                        <p:strVal val="visible"/>
                                      </p:to>
                                    </p:set>
                                    <p:animEffect transition="in" filter="checkerboard(across)">
                                      <p:cBhvr>
                                        <p:cTn id="145" dur="500"/>
                                        <p:tgtEl>
                                          <p:spTgt spid="33"/>
                                        </p:tgtEl>
                                      </p:cBhvr>
                                    </p:animEffect>
                                  </p:childTnLst>
                                </p:cTn>
                              </p:par>
                            </p:childTnLst>
                          </p:cTn>
                        </p:par>
                      </p:childTnLst>
                    </p:cTn>
                  </p:par>
                  <p:par>
                    <p:cTn id="146" fill="hold">
                      <p:stCondLst>
                        <p:cond delay="indefinite"/>
                      </p:stCondLst>
                      <p:childTnLst>
                        <p:par>
                          <p:cTn id="147" fill="hold">
                            <p:stCondLst>
                              <p:cond delay="0"/>
                            </p:stCondLst>
                            <p:childTnLst>
                              <p:par>
                                <p:cTn id="148" presetID="5" presetClass="entr" presetSubtype="1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checkerboard(across)">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2"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1+#ppt_w/2"/>
                                          </p:val>
                                        </p:tav>
                                        <p:tav tm="100000">
                                          <p:val>
                                            <p:strVal val="#ppt_x"/>
                                          </p:val>
                                        </p:tav>
                                      </p:tavLst>
                                    </p:anim>
                                    <p:anim calcmode="lin" valueType="num">
                                      <p:cBhvr additive="base">
                                        <p:cTn id="15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5" presetClass="entr" presetSubtype="10" fill="hold" grpId="0"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checkerboard(across)">
                                      <p:cBhvr>
                                        <p:cTn id="161" dur="50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5" presetClass="entr" presetSubtype="10" fill="hold" grpId="0"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checkerboard(across)">
                                      <p:cBhvr>
                                        <p:cTn id="166" dur="500"/>
                                        <p:tgtEl>
                                          <p:spTgt spid="36"/>
                                        </p:tgtEl>
                                      </p:cBhvr>
                                    </p:animEffect>
                                  </p:childTnLst>
                                </p:cTn>
                              </p:par>
                            </p:childTnLst>
                          </p:cTn>
                        </p:par>
                      </p:childTnLst>
                    </p:cTn>
                  </p:par>
                  <p:par>
                    <p:cTn id="167" fill="hold">
                      <p:stCondLst>
                        <p:cond delay="indefinite"/>
                      </p:stCondLst>
                      <p:childTnLst>
                        <p:par>
                          <p:cTn id="168" fill="hold">
                            <p:stCondLst>
                              <p:cond delay="0"/>
                            </p:stCondLst>
                            <p:childTnLst>
                              <p:par>
                                <p:cTn id="169" presetID="5" presetClass="entr" presetSubtype="10" fill="hold" grpId="0" nodeType="clickEffect">
                                  <p:stCondLst>
                                    <p:cond delay="0"/>
                                  </p:stCondLst>
                                  <p:childTnLst>
                                    <p:set>
                                      <p:cBhvr>
                                        <p:cTn id="170" dur="1" fill="hold">
                                          <p:stCondLst>
                                            <p:cond delay="0"/>
                                          </p:stCondLst>
                                        </p:cTn>
                                        <p:tgtEl>
                                          <p:spTgt spid="48"/>
                                        </p:tgtEl>
                                        <p:attrNameLst>
                                          <p:attrName>style.visibility</p:attrName>
                                        </p:attrNameLst>
                                      </p:cBhvr>
                                      <p:to>
                                        <p:strVal val="visible"/>
                                      </p:to>
                                    </p:set>
                                    <p:animEffect transition="in" filter="checkerboard(across)">
                                      <p:cBhvr>
                                        <p:cTn id="171" dur="500"/>
                                        <p:tgtEl>
                                          <p:spTgt spid="48"/>
                                        </p:tgtEl>
                                      </p:cBhvr>
                                    </p:animEffect>
                                  </p:childTnLst>
                                </p:cTn>
                              </p:par>
                            </p:childTnLst>
                          </p:cTn>
                        </p:par>
                      </p:childTnLst>
                    </p:cTn>
                  </p:par>
                  <p:par>
                    <p:cTn id="172" fill="hold">
                      <p:stCondLst>
                        <p:cond delay="indefinite"/>
                      </p:stCondLst>
                      <p:childTnLst>
                        <p:par>
                          <p:cTn id="173" fill="hold">
                            <p:stCondLst>
                              <p:cond delay="0"/>
                            </p:stCondLst>
                            <p:childTnLst>
                              <p:par>
                                <p:cTn id="174" presetID="5" presetClass="entr" presetSubtype="10" fill="hold" grpId="0" nodeType="clickEffect">
                                  <p:stCondLst>
                                    <p:cond delay="0"/>
                                  </p:stCondLst>
                                  <p:childTnLst>
                                    <p:set>
                                      <p:cBhvr>
                                        <p:cTn id="175" dur="1" fill="hold">
                                          <p:stCondLst>
                                            <p:cond delay="0"/>
                                          </p:stCondLst>
                                        </p:cTn>
                                        <p:tgtEl>
                                          <p:spTgt spid="62588"/>
                                        </p:tgtEl>
                                        <p:attrNameLst>
                                          <p:attrName>style.visibility</p:attrName>
                                        </p:attrNameLst>
                                      </p:cBhvr>
                                      <p:to>
                                        <p:strVal val="visible"/>
                                      </p:to>
                                    </p:set>
                                    <p:animEffect transition="in" filter="checkerboard(across)">
                                      <p:cBhvr>
                                        <p:cTn id="176" dur="500"/>
                                        <p:tgtEl>
                                          <p:spTgt spid="62588"/>
                                        </p:tgtEl>
                                      </p:cBhvr>
                                    </p:animEffect>
                                  </p:childTnLst>
                                </p:cTn>
                              </p:par>
                              <p:par>
                                <p:cTn id="177" presetID="5" presetClass="entr" presetSubtype="10" fill="hold" grpId="0" nodeType="withEffect">
                                  <p:stCondLst>
                                    <p:cond delay="0"/>
                                  </p:stCondLst>
                                  <p:childTnLst>
                                    <p:set>
                                      <p:cBhvr>
                                        <p:cTn id="178" dur="1" fill="hold">
                                          <p:stCondLst>
                                            <p:cond delay="0"/>
                                          </p:stCondLst>
                                        </p:cTn>
                                        <p:tgtEl>
                                          <p:spTgt spid="62587"/>
                                        </p:tgtEl>
                                        <p:attrNameLst>
                                          <p:attrName>style.visibility</p:attrName>
                                        </p:attrNameLst>
                                      </p:cBhvr>
                                      <p:to>
                                        <p:strVal val="visible"/>
                                      </p:to>
                                    </p:set>
                                    <p:animEffect transition="in" filter="checkerboard(across)">
                                      <p:cBhvr>
                                        <p:cTn id="179" dur="500"/>
                                        <p:tgtEl>
                                          <p:spTgt spid="62587"/>
                                        </p:tgtEl>
                                      </p:cBhvr>
                                    </p:animEffect>
                                  </p:childTnLst>
                                </p:cTn>
                              </p:par>
                              <p:par>
                                <p:cTn id="180" presetID="5" presetClass="entr" presetSubtype="10" fill="hold" grpId="0" nodeType="withEffect">
                                  <p:stCondLst>
                                    <p:cond delay="0"/>
                                  </p:stCondLst>
                                  <p:childTnLst>
                                    <p:set>
                                      <p:cBhvr>
                                        <p:cTn id="181" dur="1" fill="hold">
                                          <p:stCondLst>
                                            <p:cond delay="0"/>
                                          </p:stCondLst>
                                        </p:cTn>
                                        <p:tgtEl>
                                          <p:spTgt spid="62585"/>
                                        </p:tgtEl>
                                        <p:attrNameLst>
                                          <p:attrName>style.visibility</p:attrName>
                                        </p:attrNameLst>
                                      </p:cBhvr>
                                      <p:to>
                                        <p:strVal val="visible"/>
                                      </p:to>
                                    </p:set>
                                    <p:animEffect transition="in" filter="checkerboard(across)">
                                      <p:cBhvr>
                                        <p:cTn id="182" dur="500"/>
                                        <p:tgtEl>
                                          <p:spTgt spid="62585"/>
                                        </p:tgtEl>
                                      </p:cBhvr>
                                    </p:animEffect>
                                  </p:childTnLst>
                                </p:cTn>
                              </p:par>
                              <p:par>
                                <p:cTn id="183" presetID="5" presetClass="entr" presetSubtype="10" fill="hold" grpId="0" nodeType="withEffect">
                                  <p:stCondLst>
                                    <p:cond delay="0"/>
                                  </p:stCondLst>
                                  <p:childTnLst>
                                    <p:set>
                                      <p:cBhvr>
                                        <p:cTn id="184" dur="1" fill="hold">
                                          <p:stCondLst>
                                            <p:cond delay="0"/>
                                          </p:stCondLst>
                                        </p:cTn>
                                        <p:tgtEl>
                                          <p:spTgt spid="62586"/>
                                        </p:tgtEl>
                                        <p:attrNameLst>
                                          <p:attrName>style.visibility</p:attrName>
                                        </p:attrNameLst>
                                      </p:cBhvr>
                                      <p:to>
                                        <p:strVal val="visible"/>
                                      </p:to>
                                    </p:set>
                                    <p:animEffect transition="in" filter="checkerboard(across)">
                                      <p:cBhvr>
                                        <p:cTn id="185" dur="500"/>
                                        <p:tgtEl>
                                          <p:spTgt spid="6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84" grpId="0" animBg="1"/>
      <p:bldP spid="62585" grpId="0"/>
      <p:bldP spid="62586" grpId="0"/>
      <p:bldP spid="62587" grpId="0" animBg="1"/>
      <p:bldP spid="62588"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685800"/>
            <a:ext cx="9144000" cy="609600"/>
          </a:xfrm>
        </p:spPr>
        <p:txBody>
          <a:bodyPr>
            <a:normAutofit/>
          </a:bodyPr>
          <a:lstStyle/>
          <a:p>
            <a:pPr eaLnBrk="1" fontAlgn="auto" hangingPunct="1">
              <a:spcAft>
                <a:spcPts val="0"/>
              </a:spcAft>
              <a:defRPr/>
            </a:pPr>
            <a:r>
              <a:rPr lang="en-US" b="1" smtClean="0"/>
              <a:t>Convert Decimal to Binary</a:t>
            </a:r>
          </a:p>
        </p:txBody>
      </p:sp>
      <p:sp>
        <p:nvSpPr>
          <p:cNvPr id="82947" name="Rectangle 3"/>
          <p:cNvSpPr>
            <a:spLocks noGrp="1" noChangeArrowheads="1"/>
          </p:cNvSpPr>
          <p:nvPr>
            <p:ph type="body" sz="half" idx="1"/>
          </p:nvPr>
        </p:nvSpPr>
        <p:spPr>
          <a:xfrm>
            <a:off x="609600" y="1279634"/>
            <a:ext cx="8534400" cy="1066800"/>
          </a:xfrm>
        </p:spPr>
        <p:txBody>
          <a:bodyPr>
            <a:noAutofit/>
          </a:bodyPr>
          <a:lstStyle/>
          <a:p>
            <a:pPr eaLnBrk="1" hangingPunct="1"/>
            <a:r>
              <a:rPr lang="en-US" sz="1800" smtClean="0">
                <a:latin typeface="Arial" charset="0"/>
                <a:cs typeface="Arial" charset="0"/>
              </a:rPr>
              <a:t>Method 2: &gt;=255</a:t>
            </a:r>
          </a:p>
          <a:p>
            <a:pPr algn="ctr">
              <a:buNone/>
            </a:pPr>
            <a:r>
              <a:rPr lang="en-US" sz="1800" b="1" smtClean="0"/>
              <a:t>2</a:t>
            </a:r>
            <a:r>
              <a:rPr lang="en-US" sz="1800" b="1" baseline="30000" smtClean="0"/>
              <a:t>8</a:t>
            </a:r>
            <a:r>
              <a:rPr lang="en-US" sz="1800" b="1" smtClean="0"/>
              <a:t> | 2</a:t>
            </a:r>
            <a:r>
              <a:rPr lang="en-US" sz="1800" b="1" baseline="30000" smtClean="0"/>
              <a:t>7 </a:t>
            </a:r>
            <a:r>
              <a:rPr lang="en-US" sz="1800" b="1" smtClean="0"/>
              <a:t>| 2</a:t>
            </a:r>
            <a:r>
              <a:rPr lang="en-US" sz="1800" b="1" baseline="30000" smtClean="0"/>
              <a:t>6 </a:t>
            </a:r>
            <a:r>
              <a:rPr lang="en-US" sz="1800" b="1" smtClean="0"/>
              <a:t>| 2</a:t>
            </a:r>
            <a:r>
              <a:rPr lang="en-US" sz="1800" b="1" baseline="30000" smtClean="0"/>
              <a:t>5 </a:t>
            </a:r>
            <a:r>
              <a:rPr lang="en-US" sz="1800" b="1" smtClean="0"/>
              <a:t>| 2</a:t>
            </a:r>
            <a:r>
              <a:rPr lang="en-US" sz="1800" b="1" baseline="30000" smtClean="0"/>
              <a:t>4 </a:t>
            </a:r>
            <a:r>
              <a:rPr lang="en-US" sz="1800" b="1" smtClean="0"/>
              <a:t>| 2</a:t>
            </a:r>
            <a:r>
              <a:rPr lang="en-US" sz="1800" b="1" baseline="30000" smtClean="0"/>
              <a:t>3 </a:t>
            </a:r>
            <a:r>
              <a:rPr lang="en-US" sz="1800" b="1" smtClean="0"/>
              <a:t>| 2</a:t>
            </a:r>
            <a:r>
              <a:rPr lang="en-US" sz="1800" b="1" baseline="30000" smtClean="0"/>
              <a:t>2 </a:t>
            </a:r>
            <a:r>
              <a:rPr lang="en-US" sz="1800" b="1" smtClean="0"/>
              <a:t>| 2</a:t>
            </a:r>
            <a:r>
              <a:rPr lang="en-US" sz="1800" b="1" baseline="30000" smtClean="0"/>
              <a:t>1 </a:t>
            </a:r>
            <a:r>
              <a:rPr lang="en-US" sz="1800" b="1" smtClean="0"/>
              <a:t>| 2</a:t>
            </a:r>
            <a:r>
              <a:rPr lang="en-US" sz="1800" b="1" baseline="30000" smtClean="0"/>
              <a:t>0 </a:t>
            </a:r>
            <a:r>
              <a:rPr lang="en-US" sz="1800" b="1" smtClean="0"/>
              <a:t>→ 256 | 128 | 64 | 32 | 16 | 8 | 4 | 2 | 1</a:t>
            </a:r>
            <a:endParaRPr lang="en-US" sz="1800" b="1" smtClean="0">
              <a:latin typeface="Arial" charset="0"/>
              <a:cs typeface="Arial" charset="0"/>
            </a:endParaRPr>
          </a:p>
          <a:p>
            <a:pPr lvl="1">
              <a:spcAft>
                <a:spcPct val="10000"/>
              </a:spcAft>
            </a:pPr>
            <a:r>
              <a:rPr lang="en-US" sz="1800" smtClean="0">
                <a:latin typeface="Arial" charset="0"/>
                <a:cs typeface="Arial" charset="0"/>
              </a:rPr>
              <a:t>Example 2: </a:t>
            </a:r>
            <a:r>
              <a:rPr lang="en-US" sz="1800" smtClean="0"/>
              <a:t>Convert 457 </a:t>
            </a:r>
            <a:r>
              <a:rPr lang="en-US" sz="1800" smtClean="0">
                <a:latin typeface="Arial" charset="0"/>
                <a:cs typeface="Arial" charset="0"/>
                <a:sym typeface="Wingdings" pitchFamily="2" charset="2"/>
              </a:rPr>
              <a:t> Binary</a:t>
            </a:r>
          </a:p>
          <a:p>
            <a:pPr lvl="1">
              <a:spcAft>
                <a:spcPct val="10000"/>
              </a:spcAft>
              <a:buNone/>
            </a:pPr>
            <a:endParaRPr lang="en-US" sz="1800" smtClean="0">
              <a:latin typeface="Arial" charset="0"/>
              <a:cs typeface="Arial" charset="0"/>
              <a:sym typeface="Wingdings" pitchFamily="2" charset="2"/>
            </a:endParaRPr>
          </a:p>
          <a:p>
            <a:pPr lvl="1" eaLnBrk="1" hangingPunct="1"/>
            <a:endParaRPr lang="en-US" sz="1800" smtClean="0">
              <a:latin typeface="Arial" charset="0"/>
              <a:cs typeface="Arial" charset="0"/>
            </a:endParaRPr>
          </a:p>
          <a:p>
            <a:pPr eaLnBrk="1" hangingPunct="1">
              <a:buFontTx/>
              <a:buNone/>
            </a:pPr>
            <a:endParaRPr lang="en-US" sz="1800" smtClean="0">
              <a:latin typeface="Arial" charset="0"/>
              <a:cs typeface="Arial" charset="0"/>
            </a:endParaRPr>
          </a:p>
          <a:p>
            <a:pPr eaLnBrk="1" hangingPunct="1"/>
            <a:endParaRPr lang="en-US" sz="1800" smtClean="0">
              <a:latin typeface="Arial" charset="0"/>
              <a:cs typeface="Arial" charset="0"/>
            </a:endParaRPr>
          </a:p>
        </p:txBody>
      </p:sp>
      <p:sp>
        <p:nvSpPr>
          <p:cNvPr id="62584" name="Line 120"/>
          <p:cNvSpPr>
            <a:spLocks noChangeShapeType="1"/>
          </p:cNvSpPr>
          <p:nvPr/>
        </p:nvSpPr>
        <p:spPr bwMode="auto">
          <a:xfrm flipV="1">
            <a:off x="3429000" y="2667000"/>
            <a:ext cx="0" cy="4038600"/>
          </a:xfrm>
          <a:prstGeom prst="line">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62585" name="Text Box 121"/>
          <p:cNvSpPr txBox="1">
            <a:spLocks noChangeArrowheads="1"/>
          </p:cNvSpPr>
          <p:nvPr/>
        </p:nvSpPr>
        <p:spPr bwMode="auto">
          <a:xfrm>
            <a:off x="5181600" y="4648200"/>
            <a:ext cx="2971800" cy="523220"/>
          </a:xfrm>
          <a:prstGeom prst="rect">
            <a:avLst/>
          </a:prstGeom>
          <a:noFill/>
          <a:ln w="9525">
            <a:noFill/>
            <a:miter lim="800000"/>
            <a:headEnd/>
            <a:tailEnd/>
          </a:ln>
        </p:spPr>
        <p:txBody>
          <a:bodyPr wrap="square">
            <a:spAutoFit/>
          </a:bodyPr>
          <a:lstStyle/>
          <a:p>
            <a:pPr>
              <a:spcBef>
                <a:spcPct val="50000"/>
              </a:spcBef>
            </a:pPr>
            <a:r>
              <a:rPr lang="en-US" sz="2800" smtClean="0"/>
              <a:t>457 </a:t>
            </a:r>
            <a:r>
              <a:rPr lang="en-US" sz="2800"/>
              <a:t>=</a:t>
            </a:r>
            <a:r>
              <a:rPr lang="en-US" sz="2000"/>
              <a:t> </a:t>
            </a:r>
          </a:p>
        </p:txBody>
      </p:sp>
      <p:sp>
        <p:nvSpPr>
          <p:cNvPr id="62586" name="Text Box 122"/>
          <p:cNvSpPr txBox="1">
            <a:spLocks noChangeArrowheads="1"/>
          </p:cNvSpPr>
          <p:nvPr/>
        </p:nvSpPr>
        <p:spPr bwMode="auto">
          <a:xfrm>
            <a:off x="6172200" y="4572000"/>
            <a:ext cx="2895600" cy="646331"/>
          </a:xfrm>
          <a:prstGeom prst="rect">
            <a:avLst/>
          </a:prstGeom>
          <a:noFill/>
          <a:ln w="9525">
            <a:noFill/>
            <a:miter lim="800000"/>
            <a:headEnd/>
            <a:tailEnd/>
          </a:ln>
        </p:spPr>
        <p:txBody>
          <a:bodyPr wrap="square">
            <a:spAutoFit/>
          </a:bodyPr>
          <a:lstStyle/>
          <a:p>
            <a:pPr>
              <a:spcBef>
                <a:spcPct val="50000"/>
              </a:spcBef>
            </a:pPr>
            <a:r>
              <a:rPr lang="en-US" sz="3600" smtClean="0"/>
              <a:t>111001001</a:t>
            </a:r>
            <a:r>
              <a:rPr lang="en-US" sz="2800" smtClean="0"/>
              <a:t> </a:t>
            </a:r>
            <a:r>
              <a:rPr lang="en-US" sz="2800" baseline="-25000"/>
              <a:t>(2)</a:t>
            </a:r>
            <a:endParaRPr lang="en-US" sz="2000" baseline="-25000"/>
          </a:p>
        </p:txBody>
      </p:sp>
      <p:sp>
        <p:nvSpPr>
          <p:cNvPr id="62587" name="Oval 123"/>
          <p:cNvSpPr>
            <a:spLocks noChangeArrowheads="1"/>
          </p:cNvSpPr>
          <p:nvPr/>
        </p:nvSpPr>
        <p:spPr bwMode="auto">
          <a:xfrm>
            <a:off x="4953000" y="4191000"/>
            <a:ext cx="3962400" cy="1600200"/>
          </a:xfrm>
          <a:prstGeom prst="ellipse">
            <a:avLst/>
          </a:prstGeom>
          <a:noFill/>
          <a:ln w="9525">
            <a:solidFill>
              <a:srgbClr val="FF0000"/>
            </a:solidFill>
            <a:round/>
            <a:headEnd/>
            <a:tailEnd/>
          </a:ln>
        </p:spPr>
        <p:txBody>
          <a:bodyPr wrap="none" anchor="ctr"/>
          <a:lstStyle/>
          <a:p>
            <a:endParaRPr lang="en-US" sz="1800"/>
          </a:p>
        </p:txBody>
      </p:sp>
      <p:sp>
        <p:nvSpPr>
          <p:cNvPr id="62588" name="AutoShape 124"/>
          <p:cNvSpPr>
            <a:spLocks noChangeArrowheads="1"/>
          </p:cNvSpPr>
          <p:nvPr/>
        </p:nvSpPr>
        <p:spPr bwMode="auto">
          <a:xfrm>
            <a:off x="6019800" y="2895600"/>
            <a:ext cx="2895600" cy="990600"/>
          </a:xfrm>
          <a:prstGeom prst="wedgeEllipseCallout">
            <a:avLst>
              <a:gd name="adj1" fmla="val -19794"/>
              <a:gd name="adj2" fmla="val 82732"/>
            </a:avLst>
          </a:prstGeom>
          <a:solidFill>
            <a:schemeClr val="accent1"/>
          </a:solidFill>
          <a:ln w="9525">
            <a:solidFill>
              <a:schemeClr val="tx1"/>
            </a:solidFill>
            <a:miter lim="800000"/>
            <a:headEnd/>
            <a:tailEnd/>
          </a:ln>
        </p:spPr>
        <p:txBody>
          <a:bodyPr/>
          <a:lstStyle/>
          <a:p>
            <a:pPr algn="ctr"/>
            <a:r>
              <a:rPr lang="en-US" sz="4000"/>
              <a:t>Kết quả</a:t>
            </a:r>
          </a:p>
        </p:txBody>
      </p:sp>
      <p:sp>
        <p:nvSpPr>
          <p:cNvPr id="82972" name="Slide Number Placeholder 10"/>
          <p:cNvSpPr>
            <a:spLocks noGrp="1"/>
          </p:cNvSpPr>
          <p:nvPr>
            <p:ph type="sldNum" sz="quarter" idx="12"/>
          </p:nvPr>
        </p:nvSpPr>
        <p:spPr bwMode="auto">
          <a:ln>
            <a:round/>
            <a:headEnd/>
            <a:tailEnd/>
          </a:ln>
        </p:spPr>
        <p:txBody>
          <a:bodyPr>
            <a:normAutofit fontScale="85000" lnSpcReduction="20000"/>
          </a:bodyPr>
          <a:lstStyle/>
          <a:p>
            <a:fld id="{3941A4D0-0A1F-4CAB-A1A6-35ED80EF93D1}" type="slidenum">
              <a:rPr lang="x-none" smtClean="0"/>
              <a:pPr/>
              <a:t>19</a:t>
            </a:fld>
            <a:endParaRPr lang="en-US" smtClean="0"/>
          </a:p>
        </p:txBody>
      </p:sp>
      <p:sp>
        <p:nvSpPr>
          <p:cNvPr id="13" name="Rectangle 12"/>
          <p:cNvSpPr/>
          <p:nvPr/>
        </p:nvSpPr>
        <p:spPr>
          <a:xfrm>
            <a:off x="685800" y="2667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457</a:t>
            </a:r>
            <a:endParaRPr lang="en-US"/>
          </a:p>
        </p:txBody>
      </p:sp>
      <p:sp>
        <p:nvSpPr>
          <p:cNvPr id="14" name="Rectangle 13"/>
          <p:cNvSpPr/>
          <p:nvPr/>
        </p:nvSpPr>
        <p:spPr>
          <a:xfrm>
            <a:off x="1524000" y="2667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-256</a:t>
            </a:r>
            <a:endParaRPr lang="en-US"/>
          </a:p>
        </p:txBody>
      </p:sp>
      <p:sp>
        <p:nvSpPr>
          <p:cNvPr id="15" name="Rectangle 14"/>
          <p:cNvSpPr/>
          <p:nvPr/>
        </p:nvSpPr>
        <p:spPr>
          <a:xfrm>
            <a:off x="3657600" y="26670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201</a:t>
            </a:r>
            <a:endParaRPr lang="en-US"/>
          </a:p>
        </p:txBody>
      </p:sp>
      <p:sp>
        <p:nvSpPr>
          <p:cNvPr id="16" name="Rectangle 15"/>
          <p:cNvSpPr/>
          <p:nvPr/>
        </p:nvSpPr>
        <p:spPr>
          <a:xfrm>
            <a:off x="685800" y="3124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201</a:t>
            </a:r>
            <a:endParaRPr lang="en-US"/>
          </a:p>
        </p:txBody>
      </p:sp>
      <p:sp>
        <p:nvSpPr>
          <p:cNvPr id="17" name="Rectangle 16"/>
          <p:cNvSpPr/>
          <p:nvPr/>
        </p:nvSpPr>
        <p:spPr>
          <a:xfrm>
            <a:off x="1524000" y="3124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-128</a:t>
            </a:r>
            <a:endParaRPr lang="en-US"/>
          </a:p>
        </p:txBody>
      </p:sp>
      <p:sp>
        <p:nvSpPr>
          <p:cNvPr id="18" name="Rectangle 17"/>
          <p:cNvSpPr/>
          <p:nvPr/>
        </p:nvSpPr>
        <p:spPr>
          <a:xfrm>
            <a:off x="3657600" y="31242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73</a:t>
            </a:r>
            <a:endParaRPr lang="en-US"/>
          </a:p>
        </p:txBody>
      </p:sp>
      <p:sp>
        <p:nvSpPr>
          <p:cNvPr id="19" name="Rectangle 18"/>
          <p:cNvSpPr/>
          <p:nvPr/>
        </p:nvSpPr>
        <p:spPr>
          <a:xfrm>
            <a:off x="685800" y="3581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73</a:t>
            </a:r>
            <a:endParaRPr lang="en-US"/>
          </a:p>
        </p:txBody>
      </p:sp>
      <p:sp>
        <p:nvSpPr>
          <p:cNvPr id="20" name="Rectangle 19"/>
          <p:cNvSpPr/>
          <p:nvPr/>
        </p:nvSpPr>
        <p:spPr>
          <a:xfrm>
            <a:off x="1524000" y="3581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-64</a:t>
            </a:r>
            <a:endParaRPr lang="en-US"/>
          </a:p>
        </p:txBody>
      </p:sp>
      <p:sp>
        <p:nvSpPr>
          <p:cNvPr id="21" name="Rectangle 20"/>
          <p:cNvSpPr/>
          <p:nvPr/>
        </p:nvSpPr>
        <p:spPr>
          <a:xfrm>
            <a:off x="3657600" y="35814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9</a:t>
            </a:r>
            <a:endParaRPr lang="en-US"/>
          </a:p>
        </p:txBody>
      </p:sp>
      <p:sp>
        <p:nvSpPr>
          <p:cNvPr id="22" name="Rectangle 21"/>
          <p:cNvSpPr/>
          <p:nvPr/>
        </p:nvSpPr>
        <p:spPr>
          <a:xfrm>
            <a:off x="685800" y="4038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9</a:t>
            </a:r>
            <a:endParaRPr lang="en-US"/>
          </a:p>
        </p:txBody>
      </p:sp>
      <p:sp>
        <p:nvSpPr>
          <p:cNvPr id="23" name="Rectangle 22"/>
          <p:cNvSpPr/>
          <p:nvPr/>
        </p:nvSpPr>
        <p:spPr>
          <a:xfrm>
            <a:off x="1524000" y="4038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-32</a:t>
            </a:r>
            <a:endParaRPr lang="en-US"/>
          </a:p>
        </p:txBody>
      </p:sp>
      <p:sp>
        <p:nvSpPr>
          <p:cNvPr id="24" name="Rectangle 23"/>
          <p:cNvSpPr/>
          <p:nvPr/>
        </p:nvSpPr>
        <p:spPr>
          <a:xfrm>
            <a:off x="3657600" y="40386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9</a:t>
            </a:r>
            <a:endParaRPr lang="en-US"/>
          </a:p>
        </p:txBody>
      </p:sp>
      <p:sp>
        <p:nvSpPr>
          <p:cNvPr id="25" name="Rectangle 24"/>
          <p:cNvSpPr/>
          <p:nvPr/>
        </p:nvSpPr>
        <p:spPr>
          <a:xfrm>
            <a:off x="685800" y="4495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9</a:t>
            </a:r>
            <a:endParaRPr lang="en-US"/>
          </a:p>
        </p:txBody>
      </p:sp>
      <p:sp>
        <p:nvSpPr>
          <p:cNvPr id="26" name="Rectangle 25"/>
          <p:cNvSpPr/>
          <p:nvPr/>
        </p:nvSpPr>
        <p:spPr>
          <a:xfrm>
            <a:off x="1524000" y="4495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-16</a:t>
            </a:r>
            <a:endParaRPr lang="en-US"/>
          </a:p>
        </p:txBody>
      </p:sp>
      <p:sp>
        <p:nvSpPr>
          <p:cNvPr id="27" name="Rectangle 26"/>
          <p:cNvSpPr/>
          <p:nvPr/>
        </p:nvSpPr>
        <p:spPr>
          <a:xfrm>
            <a:off x="3657600" y="44958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9</a:t>
            </a:r>
            <a:endParaRPr lang="en-US"/>
          </a:p>
        </p:txBody>
      </p:sp>
      <p:sp>
        <p:nvSpPr>
          <p:cNvPr id="28" name="Rectangle 27"/>
          <p:cNvSpPr/>
          <p:nvPr/>
        </p:nvSpPr>
        <p:spPr>
          <a:xfrm>
            <a:off x="685800" y="4953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9</a:t>
            </a:r>
            <a:endParaRPr lang="en-US"/>
          </a:p>
        </p:txBody>
      </p:sp>
      <p:sp>
        <p:nvSpPr>
          <p:cNvPr id="29" name="Rectangle 28"/>
          <p:cNvSpPr/>
          <p:nvPr/>
        </p:nvSpPr>
        <p:spPr>
          <a:xfrm>
            <a:off x="1524000" y="4953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-8</a:t>
            </a:r>
            <a:endParaRPr lang="en-US"/>
          </a:p>
        </p:txBody>
      </p:sp>
      <p:sp>
        <p:nvSpPr>
          <p:cNvPr id="30" name="Rectangle 29"/>
          <p:cNvSpPr/>
          <p:nvPr/>
        </p:nvSpPr>
        <p:spPr>
          <a:xfrm>
            <a:off x="3657600" y="49530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1" name="Rectangle 30"/>
          <p:cNvSpPr/>
          <p:nvPr/>
        </p:nvSpPr>
        <p:spPr>
          <a:xfrm>
            <a:off x="685800" y="5410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2" name="Rectangle 31"/>
          <p:cNvSpPr/>
          <p:nvPr/>
        </p:nvSpPr>
        <p:spPr>
          <a:xfrm>
            <a:off x="1524000" y="5410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-4</a:t>
            </a:r>
            <a:endParaRPr lang="en-US"/>
          </a:p>
        </p:txBody>
      </p:sp>
      <p:sp>
        <p:nvSpPr>
          <p:cNvPr id="33" name="Rectangle 32"/>
          <p:cNvSpPr/>
          <p:nvPr/>
        </p:nvSpPr>
        <p:spPr>
          <a:xfrm>
            <a:off x="3657600" y="54102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4" name="Rectangle 33"/>
          <p:cNvSpPr/>
          <p:nvPr/>
        </p:nvSpPr>
        <p:spPr>
          <a:xfrm>
            <a:off x="685800" y="5867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35" name="Rectangle 34"/>
          <p:cNvSpPr/>
          <p:nvPr/>
        </p:nvSpPr>
        <p:spPr>
          <a:xfrm>
            <a:off x="1524000" y="5867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-2</a:t>
            </a:r>
            <a:endParaRPr lang="en-US"/>
          </a:p>
        </p:txBody>
      </p:sp>
      <p:sp>
        <p:nvSpPr>
          <p:cNvPr id="36" name="Rectangle 35"/>
          <p:cNvSpPr/>
          <p:nvPr/>
        </p:nvSpPr>
        <p:spPr>
          <a:xfrm>
            <a:off x="3657600" y="58674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cxnSp>
        <p:nvCxnSpPr>
          <p:cNvPr id="38" name="Straight Connector 37"/>
          <p:cNvCxnSpPr/>
          <p:nvPr/>
        </p:nvCxnSpPr>
        <p:spPr>
          <a:xfrm flipH="1">
            <a:off x="2377966" y="2667000"/>
            <a:ext cx="47298" cy="4038600"/>
          </a:xfrm>
          <a:prstGeom prst="line">
            <a:avLst/>
          </a:prstGeom>
        </p:spPr>
        <p:style>
          <a:lnRef idx="3">
            <a:schemeClr val="accent1"/>
          </a:lnRef>
          <a:fillRef idx="0">
            <a:schemeClr val="accent1"/>
          </a:fillRef>
          <a:effectRef idx="2">
            <a:schemeClr val="accent1"/>
          </a:effectRef>
          <a:fontRef idx="minor">
            <a:schemeClr val="tx1"/>
          </a:fontRef>
        </p:style>
      </p:cxnSp>
      <p:sp>
        <p:nvSpPr>
          <p:cNvPr id="39" name="Rectangle 38"/>
          <p:cNvSpPr/>
          <p:nvPr/>
        </p:nvSpPr>
        <p:spPr>
          <a:xfrm>
            <a:off x="2514600" y="2286000"/>
            <a:ext cx="685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smtClean="0"/>
              <a:t>Bits</a:t>
            </a:r>
            <a:endParaRPr lang="en-US" sz="2000"/>
          </a:p>
        </p:txBody>
      </p:sp>
      <p:sp>
        <p:nvSpPr>
          <p:cNvPr id="40" name="Rectangle 39"/>
          <p:cNvSpPr/>
          <p:nvPr/>
        </p:nvSpPr>
        <p:spPr>
          <a:xfrm>
            <a:off x="3657600" y="2286000"/>
            <a:ext cx="16764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smtClean="0"/>
              <a:t>Remainder</a:t>
            </a:r>
            <a:endParaRPr lang="en-US" sz="2000"/>
          </a:p>
        </p:txBody>
      </p:sp>
      <p:sp>
        <p:nvSpPr>
          <p:cNvPr id="41" name="Rectangle 40"/>
          <p:cNvSpPr/>
          <p:nvPr/>
        </p:nvSpPr>
        <p:spPr>
          <a:xfrm>
            <a:off x="2514600" y="2667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2" name="Rectangle 41"/>
          <p:cNvSpPr/>
          <p:nvPr/>
        </p:nvSpPr>
        <p:spPr>
          <a:xfrm>
            <a:off x="2514600" y="3124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3" name="Rectangle 42"/>
          <p:cNvSpPr/>
          <p:nvPr/>
        </p:nvSpPr>
        <p:spPr>
          <a:xfrm>
            <a:off x="2514600" y="3581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4" name="Rectangle 43"/>
          <p:cNvSpPr/>
          <p:nvPr/>
        </p:nvSpPr>
        <p:spPr>
          <a:xfrm>
            <a:off x="2514600" y="4038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5" name="Rectangle 44"/>
          <p:cNvSpPr/>
          <p:nvPr/>
        </p:nvSpPr>
        <p:spPr>
          <a:xfrm>
            <a:off x="2514600" y="44958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6" name="Rectangle 45"/>
          <p:cNvSpPr/>
          <p:nvPr/>
        </p:nvSpPr>
        <p:spPr>
          <a:xfrm>
            <a:off x="2514600" y="49530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47" name="Rectangle 46"/>
          <p:cNvSpPr/>
          <p:nvPr/>
        </p:nvSpPr>
        <p:spPr>
          <a:xfrm>
            <a:off x="2514600" y="54102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8" name="Rectangle 47"/>
          <p:cNvSpPr/>
          <p:nvPr/>
        </p:nvSpPr>
        <p:spPr>
          <a:xfrm>
            <a:off x="2514600" y="58674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49" name="Rectangle 48"/>
          <p:cNvSpPr/>
          <p:nvPr/>
        </p:nvSpPr>
        <p:spPr>
          <a:xfrm>
            <a:off x="685800" y="6324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50" name="Rectangle 49"/>
          <p:cNvSpPr/>
          <p:nvPr/>
        </p:nvSpPr>
        <p:spPr>
          <a:xfrm>
            <a:off x="1524000" y="6324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
        <p:nvSpPr>
          <p:cNvPr id="51" name="Rectangle 50"/>
          <p:cNvSpPr/>
          <p:nvPr/>
        </p:nvSpPr>
        <p:spPr>
          <a:xfrm>
            <a:off x="3657600" y="6324600"/>
            <a:ext cx="9906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0</a:t>
            </a:r>
            <a:endParaRPr lang="en-US"/>
          </a:p>
        </p:txBody>
      </p:sp>
      <p:sp>
        <p:nvSpPr>
          <p:cNvPr id="52" name="Rectangle 51"/>
          <p:cNvSpPr/>
          <p:nvPr/>
        </p:nvSpPr>
        <p:spPr>
          <a:xfrm>
            <a:off x="2514600" y="6324600"/>
            <a:ext cx="7620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t>1</a:t>
            </a:r>
            <a:endParaRPr lang="en-US"/>
          </a:p>
        </p:txBody>
      </p:sp>
    </p:spTree>
    <p:extLst>
      <p:ext uri="{BB962C8B-B14F-4D97-AF65-F5344CB8AC3E}">
        <p14:creationId xmlns:p14="http://schemas.microsoft.com/office/powerpoint/2010/main" val="1544322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par>
                                <p:cTn id="13" presetID="5" presetClass="entr" presetSubtype="1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heckerboard(across)">
                                      <p:cBhvr>
                                        <p:cTn id="15" dur="500"/>
                                        <p:tgtEl>
                                          <p:spTgt spid="38"/>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62584"/>
                                        </p:tgtEl>
                                        <p:attrNameLst>
                                          <p:attrName>style.visibility</p:attrName>
                                        </p:attrNameLst>
                                      </p:cBhvr>
                                      <p:to>
                                        <p:strVal val="visible"/>
                                      </p:to>
                                    </p:set>
                                    <p:animEffect transition="in" filter="checkerboard(across)">
                                      <p:cBhvr>
                                        <p:cTn id="18" dur="500"/>
                                        <p:tgtEl>
                                          <p:spTgt spid="6258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checkerboard(across)">
                                      <p:cBhvr>
                                        <p:cTn id="21" dur="500"/>
                                        <p:tgtEl>
                                          <p:spTgt spid="4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checkerboard(across)">
                                      <p:cBhvr>
                                        <p:cTn id="29" dur="500"/>
                                        <p:tgtEl>
                                          <p:spTgt spid="39"/>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checkerboard(across)">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checkerboard(across)">
                                      <p:cBhvr>
                                        <p:cTn id="43" dur="500"/>
                                        <p:tgtEl>
                                          <p:spTgt spid="17"/>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checkerboard(across)">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checkerboard(across)">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1+#ppt_w/2"/>
                                          </p:val>
                                        </p:tav>
                                        <p:tav tm="100000">
                                          <p:val>
                                            <p:strVal val="#ppt_x"/>
                                          </p:val>
                                        </p:tav>
                                      </p:tavLst>
                                    </p:anim>
                                    <p:anim calcmode="lin" valueType="num">
                                      <p:cBhvr additive="base">
                                        <p:cTn id="5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heckerboard(across)">
                                      <p:cBhvr>
                                        <p:cTn id="62" dur="500"/>
                                        <p:tgtEl>
                                          <p:spTgt spid="20"/>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heckerboard(across)">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ntr" presetSubtype="1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checkerboard(across)">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1+#ppt_w/2"/>
                                          </p:val>
                                        </p:tav>
                                        <p:tav tm="100000">
                                          <p:val>
                                            <p:strVal val="#ppt_x"/>
                                          </p:val>
                                        </p:tav>
                                      </p:tavLst>
                                    </p:anim>
                                    <p:anim calcmode="lin" valueType="num">
                                      <p:cBhvr additive="base">
                                        <p:cTn id="7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5" presetClass="entr" presetSubtype="1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checkerboard(across)">
                                      <p:cBhvr>
                                        <p:cTn id="81" dur="500"/>
                                        <p:tgtEl>
                                          <p:spTgt spid="23"/>
                                        </p:tgtEl>
                                      </p:cBhvr>
                                    </p:animEffect>
                                  </p:childTnLst>
                                </p:cTn>
                              </p:par>
                              <p:par>
                                <p:cTn id="82" presetID="5" presetClass="entr" presetSubtype="1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checkerboard(across)">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5" presetClass="entr" presetSubtype="1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checkerboard(across)">
                                      <p:cBhvr>
                                        <p:cTn id="89" dur="500"/>
                                        <p:tgtEl>
                                          <p:spTgt spid="44"/>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2" fill="hold" grpId="0" nodeType="click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additive="base">
                                        <p:cTn id="94" dur="500" fill="hold"/>
                                        <p:tgtEl>
                                          <p:spTgt spid="25"/>
                                        </p:tgtEl>
                                        <p:attrNameLst>
                                          <p:attrName>ppt_x</p:attrName>
                                        </p:attrNameLst>
                                      </p:cBhvr>
                                      <p:tavLst>
                                        <p:tav tm="0">
                                          <p:val>
                                            <p:strVal val="1+#ppt_w/2"/>
                                          </p:val>
                                        </p:tav>
                                        <p:tav tm="100000">
                                          <p:val>
                                            <p:strVal val="#ppt_x"/>
                                          </p:val>
                                        </p:tav>
                                      </p:tavLst>
                                    </p:anim>
                                    <p:anim calcmode="lin" valueType="num">
                                      <p:cBhvr additive="base">
                                        <p:cTn id="9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5" presetClass="entr" presetSubtype="10" fill="hold" grpId="0" nodeType="click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checkerboard(across)">
                                      <p:cBhvr>
                                        <p:cTn id="100" dur="500"/>
                                        <p:tgtEl>
                                          <p:spTgt spid="26"/>
                                        </p:tgtEl>
                                      </p:cBhvr>
                                    </p:animEffect>
                                  </p:childTnLst>
                                </p:cTn>
                              </p:par>
                              <p:par>
                                <p:cTn id="101" presetID="5" presetClass="entr" presetSubtype="10"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checkerboard(across)">
                                      <p:cBhvr>
                                        <p:cTn id="103" dur="500"/>
                                        <p:tgtEl>
                                          <p:spTgt spid="27"/>
                                        </p:tgtEl>
                                      </p:cBhvr>
                                    </p:animEffect>
                                  </p:childTnLst>
                                </p:cTn>
                              </p:par>
                            </p:childTnLst>
                          </p:cTn>
                        </p:par>
                      </p:childTnLst>
                    </p:cTn>
                  </p:par>
                  <p:par>
                    <p:cTn id="104" fill="hold">
                      <p:stCondLst>
                        <p:cond delay="indefinite"/>
                      </p:stCondLst>
                      <p:childTnLst>
                        <p:par>
                          <p:cTn id="105" fill="hold">
                            <p:stCondLst>
                              <p:cond delay="0"/>
                            </p:stCondLst>
                            <p:childTnLst>
                              <p:par>
                                <p:cTn id="106" presetID="5" presetClass="entr" presetSubtype="10" fill="hold" grpId="0" nodeType="click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checkerboard(across)">
                                      <p:cBhvr>
                                        <p:cTn id="108" dur="500"/>
                                        <p:tgtEl>
                                          <p:spTgt spid="45"/>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2"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additive="base">
                                        <p:cTn id="113" dur="500" fill="hold"/>
                                        <p:tgtEl>
                                          <p:spTgt spid="28"/>
                                        </p:tgtEl>
                                        <p:attrNameLst>
                                          <p:attrName>ppt_x</p:attrName>
                                        </p:attrNameLst>
                                      </p:cBhvr>
                                      <p:tavLst>
                                        <p:tav tm="0">
                                          <p:val>
                                            <p:strVal val="1+#ppt_w/2"/>
                                          </p:val>
                                        </p:tav>
                                        <p:tav tm="100000">
                                          <p:val>
                                            <p:strVal val="#ppt_x"/>
                                          </p:val>
                                        </p:tav>
                                      </p:tavLst>
                                    </p:anim>
                                    <p:anim calcmode="lin" valueType="num">
                                      <p:cBhvr additive="base">
                                        <p:cTn id="1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5" presetClass="entr" presetSubtype="10"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checkerboard(across)">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5" presetClass="entr" presetSubtype="10" fill="hold" grpId="0" nodeType="click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checkerboard(across)">
                                      <p:cBhvr>
                                        <p:cTn id="124" dur="500"/>
                                        <p:tgtEl>
                                          <p:spTgt spid="30"/>
                                        </p:tgtEl>
                                      </p:cBhvr>
                                    </p:animEffect>
                                  </p:childTnLst>
                                </p:cTn>
                              </p:par>
                            </p:childTnLst>
                          </p:cTn>
                        </p:par>
                      </p:childTnLst>
                    </p:cTn>
                  </p:par>
                  <p:par>
                    <p:cTn id="125" fill="hold">
                      <p:stCondLst>
                        <p:cond delay="indefinite"/>
                      </p:stCondLst>
                      <p:childTnLst>
                        <p:par>
                          <p:cTn id="126" fill="hold">
                            <p:stCondLst>
                              <p:cond delay="0"/>
                            </p:stCondLst>
                            <p:childTnLst>
                              <p:par>
                                <p:cTn id="127" presetID="5" presetClass="entr" presetSubtype="10" fill="hold" grpId="0" nodeType="click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checkerboard(across)">
                                      <p:cBhvr>
                                        <p:cTn id="129" dur="500"/>
                                        <p:tgtEl>
                                          <p:spTgt spid="46"/>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31"/>
                                        </p:tgtEl>
                                        <p:attrNameLst>
                                          <p:attrName>style.visibility</p:attrName>
                                        </p:attrNameLst>
                                      </p:cBhvr>
                                      <p:to>
                                        <p:strVal val="visible"/>
                                      </p:to>
                                    </p:set>
                                    <p:anim calcmode="lin" valueType="num">
                                      <p:cBhvr additive="base">
                                        <p:cTn id="134" dur="500" fill="hold"/>
                                        <p:tgtEl>
                                          <p:spTgt spid="31"/>
                                        </p:tgtEl>
                                        <p:attrNameLst>
                                          <p:attrName>ppt_x</p:attrName>
                                        </p:attrNameLst>
                                      </p:cBhvr>
                                      <p:tavLst>
                                        <p:tav tm="0">
                                          <p:val>
                                            <p:strVal val="1+#ppt_w/2"/>
                                          </p:val>
                                        </p:tav>
                                        <p:tav tm="100000">
                                          <p:val>
                                            <p:strVal val="#ppt_x"/>
                                          </p:val>
                                        </p:tav>
                                      </p:tavLst>
                                    </p:anim>
                                    <p:anim calcmode="lin" valueType="num">
                                      <p:cBhvr additive="base">
                                        <p:cTn id="135"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5" presetClass="entr" presetSubtype="10" fill="hold" grpId="0" nodeType="clickEffect">
                                  <p:stCondLst>
                                    <p:cond delay="0"/>
                                  </p:stCondLst>
                                  <p:childTnLst>
                                    <p:set>
                                      <p:cBhvr>
                                        <p:cTn id="139" dur="1" fill="hold">
                                          <p:stCondLst>
                                            <p:cond delay="0"/>
                                          </p:stCondLst>
                                        </p:cTn>
                                        <p:tgtEl>
                                          <p:spTgt spid="32"/>
                                        </p:tgtEl>
                                        <p:attrNameLst>
                                          <p:attrName>style.visibility</p:attrName>
                                        </p:attrNameLst>
                                      </p:cBhvr>
                                      <p:to>
                                        <p:strVal val="visible"/>
                                      </p:to>
                                    </p:set>
                                    <p:animEffect transition="in" filter="checkerboard(across)">
                                      <p:cBhvr>
                                        <p:cTn id="140" dur="500"/>
                                        <p:tgtEl>
                                          <p:spTgt spid="32"/>
                                        </p:tgtEl>
                                      </p:cBhvr>
                                    </p:animEffect>
                                  </p:childTnLst>
                                </p:cTn>
                              </p:par>
                            </p:childTnLst>
                          </p:cTn>
                        </p:par>
                      </p:childTnLst>
                    </p:cTn>
                  </p:par>
                  <p:par>
                    <p:cTn id="141" fill="hold">
                      <p:stCondLst>
                        <p:cond delay="indefinite"/>
                      </p:stCondLst>
                      <p:childTnLst>
                        <p:par>
                          <p:cTn id="142" fill="hold">
                            <p:stCondLst>
                              <p:cond delay="0"/>
                            </p:stCondLst>
                            <p:childTnLst>
                              <p:par>
                                <p:cTn id="143" presetID="5" presetClass="entr" presetSubtype="10" fill="hold" grpId="0" nodeType="clickEffect">
                                  <p:stCondLst>
                                    <p:cond delay="0"/>
                                  </p:stCondLst>
                                  <p:childTnLst>
                                    <p:set>
                                      <p:cBhvr>
                                        <p:cTn id="144" dur="1" fill="hold">
                                          <p:stCondLst>
                                            <p:cond delay="0"/>
                                          </p:stCondLst>
                                        </p:cTn>
                                        <p:tgtEl>
                                          <p:spTgt spid="33"/>
                                        </p:tgtEl>
                                        <p:attrNameLst>
                                          <p:attrName>style.visibility</p:attrName>
                                        </p:attrNameLst>
                                      </p:cBhvr>
                                      <p:to>
                                        <p:strVal val="visible"/>
                                      </p:to>
                                    </p:set>
                                    <p:animEffect transition="in" filter="checkerboard(across)">
                                      <p:cBhvr>
                                        <p:cTn id="145" dur="500"/>
                                        <p:tgtEl>
                                          <p:spTgt spid="33"/>
                                        </p:tgtEl>
                                      </p:cBhvr>
                                    </p:animEffect>
                                  </p:childTnLst>
                                </p:cTn>
                              </p:par>
                            </p:childTnLst>
                          </p:cTn>
                        </p:par>
                      </p:childTnLst>
                    </p:cTn>
                  </p:par>
                  <p:par>
                    <p:cTn id="146" fill="hold">
                      <p:stCondLst>
                        <p:cond delay="indefinite"/>
                      </p:stCondLst>
                      <p:childTnLst>
                        <p:par>
                          <p:cTn id="147" fill="hold">
                            <p:stCondLst>
                              <p:cond delay="0"/>
                            </p:stCondLst>
                            <p:childTnLst>
                              <p:par>
                                <p:cTn id="148" presetID="5" presetClass="entr" presetSubtype="10" fill="hold" grpId="0"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checkerboard(across)">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2"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1+#ppt_w/2"/>
                                          </p:val>
                                        </p:tav>
                                        <p:tav tm="100000">
                                          <p:val>
                                            <p:strVal val="#ppt_x"/>
                                          </p:val>
                                        </p:tav>
                                      </p:tavLst>
                                    </p:anim>
                                    <p:anim calcmode="lin" valueType="num">
                                      <p:cBhvr additive="base">
                                        <p:cTn id="15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5" presetClass="entr" presetSubtype="10" fill="hold" grpId="0"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checkerboard(across)">
                                      <p:cBhvr>
                                        <p:cTn id="161" dur="50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5" presetClass="entr" presetSubtype="10" fill="hold" grpId="0"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checkerboard(across)">
                                      <p:cBhvr>
                                        <p:cTn id="166" dur="500"/>
                                        <p:tgtEl>
                                          <p:spTgt spid="36"/>
                                        </p:tgtEl>
                                      </p:cBhvr>
                                    </p:animEffect>
                                  </p:childTnLst>
                                </p:cTn>
                              </p:par>
                            </p:childTnLst>
                          </p:cTn>
                        </p:par>
                      </p:childTnLst>
                    </p:cTn>
                  </p:par>
                  <p:par>
                    <p:cTn id="167" fill="hold">
                      <p:stCondLst>
                        <p:cond delay="indefinite"/>
                      </p:stCondLst>
                      <p:childTnLst>
                        <p:par>
                          <p:cTn id="168" fill="hold">
                            <p:stCondLst>
                              <p:cond delay="0"/>
                            </p:stCondLst>
                            <p:childTnLst>
                              <p:par>
                                <p:cTn id="169" presetID="5" presetClass="entr" presetSubtype="10" fill="hold" grpId="0" nodeType="clickEffect">
                                  <p:stCondLst>
                                    <p:cond delay="0"/>
                                  </p:stCondLst>
                                  <p:childTnLst>
                                    <p:set>
                                      <p:cBhvr>
                                        <p:cTn id="170" dur="1" fill="hold">
                                          <p:stCondLst>
                                            <p:cond delay="0"/>
                                          </p:stCondLst>
                                        </p:cTn>
                                        <p:tgtEl>
                                          <p:spTgt spid="48"/>
                                        </p:tgtEl>
                                        <p:attrNameLst>
                                          <p:attrName>style.visibility</p:attrName>
                                        </p:attrNameLst>
                                      </p:cBhvr>
                                      <p:to>
                                        <p:strVal val="visible"/>
                                      </p:to>
                                    </p:set>
                                    <p:animEffect transition="in" filter="checkerboard(across)">
                                      <p:cBhvr>
                                        <p:cTn id="171" dur="500"/>
                                        <p:tgtEl>
                                          <p:spTgt spid="48"/>
                                        </p:tgtEl>
                                      </p:cBhvr>
                                    </p:animEffect>
                                  </p:childTnLst>
                                </p:cTn>
                              </p:par>
                            </p:childTnLst>
                          </p:cTn>
                        </p:par>
                      </p:childTnLst>
                    </p:cTn>
                  </p:par>
                  <p:par>
                    <p:cTn id="172" fill="hold">
                      <p:stCondLst>
                        <p:cond delay="indefinite"/>
                      </p:stCondLst>
                      <p:childTnLst>
                        <p:par>
                          <p:cTn id="173" fill="hold">
                            <p:stCondLst>
                              <p:cond delay="0"/>
                            </p:stCondLst>
                            <p:childTnLst>
                              <p:par>
                                <p:cTn id="174" presetID="2" presetClass="entr" presetSubtype="2" fill="hold" grpId="0" nodeType="clickEffect">
                                  <p:stCondLst>
                                    <p:cond delay="0"/>
                                  </p:stCondLst>
                                  <p:childTnLst>
                                    <p:set>
                                      <p:cBhvr>
                                        <p:cTn id="175" dur="1" fill="hold">
                                          <p:stCondLst>
                                            <p:cond delay="0"/>
                                          </p:stCondLst>
                                        </p:cTn>
                                        <p:tgtEl>
                                          <p:spTgt spid="49"/>
                                        </p:tgtEl>
                                        <p:attrNameLst>
                                          <p:attrName>style.visibility</p:attrName>
                                        </p:attrNameLst>
                                      </p:cBhvr>
                                      <p:to>
                                        <p:strVal val="visible"/>
                                      </p:to>
                                    </p:set>
                                    <p:anim calcmode="lin" valueType="num">
                                      <p:cBhvr additive="base">
                                        <p:cTn id="176" dur="500" fill="hold"/>
                                        <p:tgtEl>
                                          <p:spTgt spid="49"/>
                                        </p:tgtEl>
                                        <p:attrNameLst>
                                          <p:attrName>ppt_x</p:attrName>
                                        </p:attrNameLst>
                                      </p:cBhvr>
                                      <p:tavLst>
                                        <p:tav tm="0">
                                          <p:val>
                                            <p:strVal val="1+#ppt_w/2"/>
                                          </p:val>
                                        </p:tav>
                                        <p:tav tm="100000">
                                          <p:val>
                                            <p:strVal val="#ppt_x"/>
                                          </p:val>
                                        </p:tav>
                                      </p:tavLst>
                                    </p:anim>
                                    <p:anim calcmode="lin" valueType="num">
                                      <p:cBhvr additive="base">
                                        <p:cTn id="177"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5" presetClass="entr" presetSubtype="10" fill="hold" grpId="0" nodeType="clickEffect">
                                  <p:stCondLst>
                                    <p:cond delay="0"/>
                                  </p:stCondLst>
                                  <p:childTnLst>
                                    <p:set>
                                      <p:cBhvr>
                                        <p:cTn id="181" dur="1" fill="hold">
                                          <p:stCondLst>
                                            <p:cond delay="0"/>
                                          </p:stCondLst>
                                        </p:cTn>
                                        <p:tgtEl>
                                          <p:spTgt spid="50"/>
                                        </p:tgtEl>
                                        <p:attrNameLst>
                                          <p:attrName>style.visibility</p:attrName>
                                        </p:attrNameLst>
                                      </p:cBhvr>
                                      <p:to>
                                        <p:strVal val="visible"/>
                                      </p:to>
                                    </p:set>
                                    <p:animEffect transition="in" filter="checkerboard(across)">
                                      <p:cBhvr>
                                        <p:cTn id="182" dur="500"/>
                                        <p:tgtEl>
                                          <p:spTgt spid="50"/>
                                        </p:tgtEl>
                                      </p:cBhvr>
                                    </p:animEffect>
                                  </p:childTnLst>
                                </p:cTn>
                              </p:par>
                            </p:childTnLst>
                          </p:cTn>
                        </p:par>
                      </p:childTnLst>
                    </p:cTn>
                  </p:par>
                  <p:par>
                    <p:cTn id="183" fill="hold">
                      <p:stCondLst>
                        <p:cond delay="indefinite"/>
                      </p:stCondLst>
                      <p:childTnLst>
                        <p:par>
                          <p:cTn id="184" fill="hold">
                            <p:stCondLst>
                              <p:cond delay="0"/>
                            </p:stCondLst>
                            <p:childTnLst>
                              <p:par>
                                <p:cTn id="185" presetID="5" presetClass="entr" presetSubtype="10" fill="hold" grpId="0" nodeType="clickEffect">
                                  <p:stCondLst>
                                    <p:cond delay="0"/>
                                  </p:stCondLst>
                                  <p:childTnLst>
                                    <p:set>
                                      <p:cBhvr>
                                        <p:cTn id="186" dur="1" fill="hold">
                                          <p:stCondLst>
                                            <p:cond delay="0"/>
                                          </p:stCondLst>
                                        </p:cTn>
                                        <p:tgtEl>
                                          <p:spTgt spid="51"/>
                                        </p:tgtEl>
                                        <p:attrNameLst>
                                          <p:attrName>style.visibility</p:attrName>
                                        </p:attrNameLst>
                                      </p:cBhvr>
                                      <p:to>
                                        <p:strVal val="visible"/>
                                      </p:to>
                                    </p:set>
                                    <p:animEffect transition="in" filter="checkerboard(across)">
                                      <p:cBhvr>
                                        <p:cTn id="187" dur="500"/>
                                        <p:tgtEl>
                                          <p:spTgt spid="51"/>
                                        </p:tgtEl>
                                      </p:cBhvr>
                                    </p:animEffect>
                                  </p:childTnLst>
                                </p:cTn>
                              </p:par>
                            </p:childTnLst>
                          </p:cTn>
                        </p:par>
                      </p:childTnLst>
                    </p:cTn>
                  </p:par>
                  <p:par>
                    <p:cTn id="188" fill="hold">
                      <p:stCondLst>
                        <p:cond delay="indefinite"/>
                      </p:stCondLst>
                      <p:childTnLst>
                        <p:par>
                          <p:cTn id="189" fill="hold">
                            <p:stCondLst>
                              <p:cond delay="0"/>
                            </p:stCondLst>
                            <p:childTnLst>
                              <p:par>
                                <p:cTn id="190" presetID="5" presetClass="entr" presetSubtype="10" fill="hold" grpId="0" nodeType="clickEffect">
                                  <p:stCondLst>
                                    <p:cond delay="0"/>
                                  </p:stCondLst>
                                  <p:childTnLst>
                                    <p:set>
                                      <p:cBhvr>
                                        <p:cTn id="191" dur="1" fill="hold">
                                          <p:stCondLst>
                                            <p:cond delay="0"/>
                                          </p:stCondLst>
                                        </p:cTn>
                                        <p:tgtEl>
                                          <p:spTgt spid="52"/>
                                        </p:tgtEl>
                                        <p:attrNameLst>
                                          <p:attrName>style.visibility</p:attrName>
                                        </p:attrNameLst>
                                      </p:cBhvr>
                                      <p:to>
                                        <p:strVal val="visible"/>
                                      </p:to>
                                    </p:set>
                                    <p:animEffect transition="in" filter="checkerboard(across)">
                                      <p:cBhvr>
                                        <p:cTn id="192" dur="500"/>
                                        <p:tgtEl>
                                          <p:spTgt spid="52"/>
                                        </p:tgtEl>
                                      </p:cBhvr>
                                    </p:animEffect>
                                  </p:childTnLst>
                                </p:cTn>
                              </p:par>
                            </p:childTnLst>
                          </p:cTn>
                        </p:par>
                      </p:childTnLst>
                    </p:cTn>
                  </p:par>
                  <p:par>
                    <p:cTn id="193" fill="hold">
                      <p:stCondLst>
                        <p:cond delay="indefinite"/>
                      </p:stCondLst>
                      <p:childTnLst>
                        <p:par>
                          <p:cTn id="194" fill="hold">
                            <p:stCondLst>
                              <p:cond delay="0"/>
                            </p:stCondLst>
                            <p:childTnLst>
                              <p:par>
                                <p:cTn id="195" presetID="5" presetClass="entr" presetSubtype="10" fill="hold" grpId="0" nodeType="clickEffect">
                                  <p:stCondLst>
                                    <p:cond delay="0"/>
                                  </p:stCondLst>
                                  <p:childTnLst>
                                    <p:set>
                                      <p:cBhvr>
                                        <p:cTn id="196" dur="1" fill="hold">
                                          <p:stCondLst>
                                            <p:cond delay="0"/>
                                          </p:stCondLst>
                                        </p:cTn>
                                        <p:tgtEl>
                                          <p:spTgt spid="62588"/>
                                        </p:tgtEl>
                                        <p:attrNameLst>
                                          <p:attrName>style.visibility</p:attrName>
                                        </p:attrNameLst>
                                      </p:cBhvr>
                                      <p:to>
                                        <p:strVal val="visible"/>
                                      </p:to>
                                    </p:set>
                                    <p:animEffect transition="in" filter="checkerboard(across)">
                                      <p:cBhvr>
                                        <p:cTn id="197" dur="500"/>
                                        <p:tgtEl>
                                          <p:spTgt spid="62588"/>
                                        </p:tgtEl>
                                      </p:cBhvr>
                                    </p:animEffect>
                                  </p:childTnLst>
                                </p:cTn>
                              </p:par>
                              <p:par>
                                <p:cTn id="198" presetID="5" presetClass="entr" presetSubtype="10" fill="hold" grpId="0" nodeType="withEffect">
                                  <p:stCondLst>
                                    <p:cond delay="0"/>
                                  </p:stCondLst>
                                  <p:childTnLst>
                                    <p:set>
                                      <p:cBhvr>
                                        <p:cTn id="199" dur="1" fill="hold">
                                          <p:stCondLst>
                                            <p:cond delay="0"/>
                                          </p:stCondLst>
                                        </p:cTn>
                                        <p:tgtEl>
                                          <p:spTgt spid="62587"/>
                                        </p:tgtEl>
                                        <p:attrNameLst>
                                          <p:attrName>style.visibility</p:attrName>
                                        </p:attrNameLst>
                                      </p:cBhvr>
                                      <p:to>
                                        <p:strVal val="visible"/>
                                      </p:to>
                                    </p:set>
                                    <p:animEffect transition="in" filter="checkerboard(across)">
                                      <p:cBhvr>
                                        <p:cTn id="200" dur="500"/>
                                        <p:tgtEl>
                                          <p:spTgt spid="62587"/>
                                        </p:tgtEl>
                                      </p:cBhvr>
                                    </p:animEffect>
                                  </p:childTnLst>
                                </p:cTn>
                              </p:par>
                              <p:par>
                                <p:cTn id="201" presetID="5" presetClass="entr" presetSubtype="10" fill="hold" grpId="0" nodeType="withEffect">
                                  <p:stCondLst>
                                    <p:cond delay="0"/>
                                  </p:stCondLst>
                                  <p:childTnLst>
                                    <p:set>
                                      <p:cBhvr>
                                        <p:cTn id="202" dur="1" fill="hold">
                                          <p:stCondLst>
                                            <p:cond delay="0"/>
                                          </p:stCondLst>
                                        </p:cTn>
                                        <p:tgtEl>
                                          <p:spTgt spid="62585"/>
                                        </p:tgtEl>
                                        <p:attrNameLst>
                                          <p:attrName>style.visibility</p:attrName>
                                        </p:attrNameLst>
                                      </p:cBhvr>
                                      <p:to>
                                        <p:strVal val="visible"/>
                                      </p:to>
                                    </p:set>
                                    <p:animEffect transition="in" filter="checkerboard(across)">
                                      <p:cBhvr>
                                        <p:cTn id="203" dur="500"/>
                                        <p:tgtEl>
                                          <p:spTgt spid="62585"/>
                                        </p:tgtEl>
                                      </p:cBhvr>
                                    </p:animEffect>
                                  </p:childTnLst>
                                </p:cTn>
                              </p:par>
                              <p:par>
                                <p:cTn id="204" presetID="5" presetClass="entr" presetSubtype="10" fill="hold" grpId="0" nodeType="withEffect">
                                  <p:stCondLst>
                                    <p:cond delay="0"/>
                                  </p:stCondLst>
                                  <p:childTnLst>
                                    <p:set>
                                      <p:cBhvr>
                                        <p:cTn id="205" dur="1" fill="hold">
                                          <p:stCondLst>
                                            <p:cond delay="0"/>
                                          </p:stCondLst>
                                        </p:cTn>
                                        <p:tgtEl>
                                          <p:spTgt spid="62586"/>
                                        </p:tgtEl>
                                        <p:attrNameLst>
                                          <p:attrName>style.visibility</p:attrName>
                                        </p:attrNameLst>
                                      </p:cBhvr>
                                      <p:to>
                                        <p:strVal val="visible"/>
                                      </p:to>
                                    </p:set>
                                    <p:animEffect transition="in" filter="checkerboard(across)">
                                      <p:cBhvr>
                                        <p:cTn id="206" dur="500"/>
                                        <p:tgtEl>
                                          <p:spTgt spid="6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84" grpId="0" animBg="1"/>
      <p:bldP spid="62585" grpId="0"/>
      <p:bldP spid="62586" grpId="0"/>
      <p:bldP spid="62587" grpId="0" animBg="1"/>
      <p:bldP spid="62588"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defRPr/>
            </a:pPr>
            <a:r>
              <a:rPr lang="en-US" smtClean="0">
                <a:solidFill>
                  <a:schemeClr val="tx2">
                    <a:lumMod val="75000"/>
                  </a:schemeClr>
                </a:solidFill>
              </a:rPr>
              <a:t>What Internet Protocol ?</a:t>
            </a:r>
            <a:endParaRPr lang="en-US" dirty="0">
              <a:solidFill>
                <a:schemeClr val="tx2">
                  <a:lumMod val="75000"/>
                </a:schemeClr>
              </a:solidFill>
            </a:endParaRPr>
          </a:p>
        </p:txBody>
      </p:sp>
      <p:sp>
        <p:nvSpPr>
          <p:cNvPr id="8" name="Content Placeholder 7"/>
          <p:cNvSpPr>
            <a:spLocks noGrp="1"/>
          </p:cNvSpPr>
          <p:nvPr>
            <p:ph idx="1"/>
          </p:nvPr>
        </p:nvSpPr>
        <p:spPr/>
        <p:txBody>
          <a:bodyPr/>
          <a:lstStyle/>
          <a:p>
            <a:pPr algn="just"/>
            <a:r>
              <a:rPr lang="en-US" smtClean="0"/>
              <a:t>The Internet Protocol (IP) is the principal communications protocol used for network packets across an internetwork using the Internet Protocol Suite. Responsible for routing packets across network boundaries, it is the primary protocol that establishes the Internet.</a:t>
            </a:r>
          </a:p>
          <a:p>
            <a:pPr algn="just"/>
            <a:r>
              <a:rPr lang="en-US" smtClean="0"/>
              <a:t>IPv4 – 32 bits – 9/1981 by IETF (RFC – 791)</a:t>
            </a:r>
          </a:p>
          <a:p>
            <a:pPr algn="just"/>
            <a:r>
              <a:rPr lang="en-US" smtClean="0"/>
              <a:t>IPv6 – 128 bits</a:t>
            </a:r>
          </a:p>
          <a:p>
            <a:pPr algn="just">
              <a:buNone/>
            </a:pPr>
            <a:endParaRPr lang="en-US" smtClean="0"/>
          </a:p>
          <a:p>
            <a:pPr algn="just"/>
            <a:endParaRPr lang="en-US" smtClean="0"/>
          </a:p>
          <a:p>
            <a:pPr algn="just"/>
            <a:endParaRPr lang="en-US"/>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2</a:t>
            </a:fld>
            <a:endParaRPr lang="en-US"/>
          </a:p>
        </p:txBody>
      </p:sp>
    </p:spTree>
    <p:extLst>
      <p:ext uri="{BB962C8B-B14F-4D97-AF65-F5344CB8AC3E}">
        <p14:creationId xmlns:p14="http://schemas.microsoft.com/office/powerpoint/2010/main" val="306057195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title"/>
          </p:nvPr>
        </p:nvSpPr>
        <p:spPr>
          <a:xfrm>
            <a:off x="0" y="685800"/>
            <a:ext cx="9144000" cy="685800"/>
          </a:xfrm>
        </p:spPr>
        <p:txBody>
          <a:bodyPr>
            <a:normAutofit/>
          </a:bodyPr>
          <a:lstStyle/>
          <a:p>
            <a:pPr eaLnBrk="1" fontAlgn="auto" hangingPunct="1">
              <a:spcAft>
                <a:spcPts val="0"/>
              </a:spcAft>
              <a:defRPr/>
            </a:pPr>
            <a:r>
              <a:rPr lang="en-US" b="1" smtClean="0"/>
              <a:t>Convert Binary to Decimal</a:t>
            </a:r>
          </a:p>
        </p:txBody>
      </p:sp>
      <p:sp>
        <p:nvSpPr>
          <p:cNvPr id="83971" name="Rectangle 2"/>
          <p:cNvSpPr>
            <a:spLocks noGrp="1" noChangeArrowheads="1"/>
          </p:cNvSpPr>
          <p:nvPr>
            <p:ph type="body" sz="half" idx="1"/>
          </p:nvPr>
        </p:nvSpPr>
        <p:spPr>
          <a:xfrm>
            <a:off x="609600" y="1524000"/>
            <a:ext cx="8229600" cy="4953000"/>
          </a:xfrm>
          <a:ln>
            <a:noFill/>
          </a:ln>
        </p:spPr>
        <p:txBody>
          <a:bodyPr/>
          <a:lstStyle/>
          <a:p>
            <a:r>
              <a:rPr lang="en-US" smtClean="0"/>
              <a:t>Method 1: Guest weights to binary numbers, increasing from right to left; first weight is 0.</a:t>
            </a:r>
          </a:p>
          <a:p>
            <a:pPr>
              <a:buNone/>
            </a:pPr>
            <a:endParaRPr lang="en-US" smtClean="0">
              <a:latin typeface="Arial" charset="0"/>
              <a:cs typeface="Arial" charset="0"/>
            </a:endParaRPr>
          </a:p>
          <a:p>
            <a:pPr>
              <a:buNone/>
            </a:pPr>
            <a:endParaRPr lang="en-US" smtClean="0">
              <a:latin typeface="Arial" charset="0"/>
              <a:cs typeface="Arial" charset="0"/>
            </a:endParaRPr>
          </a:p>
          <a:p>
            <a:pPr lvl="1" eaLnBrk="1" hangingPunct="1">
              <a:spcBef>
                <a:spcPct val="0"/>
              </a:spcBef>
              <a:spcAft>
                <a:spcPct val="10000"/>
              </a:spcAft>
            </a:pPr>
            <a:r>
              <a:rPr lang="en-US" smtClean="0">
                <a:latin typeface="Arial" charset="0"/>
                <a:cs typeface="Arial" charset="0"/>
              </a:rPr>
              <a:t>Example: </a:t>
            </a:r>
          </a:p>
          <a:p>
            <a:pPr lvl="1" eaLnBrk="1" hangingPunct="1">
              <a:spcBef>
                <a:spcPct val="0"/>
              </a:spcBef>
              <a:spcAft>
                <a:spcPct val="10000"/>
              </a:spcAft>
              <a:buNone/>
            </a:pPr>
            <a:endParaRPr lang="en-US" sz="4000" smtClean="0">
              <a:latin typeface="Arial" charset="0"/>
              <a:cs typeface="Arial" charset="0"/>
            </a:endParaRPr>
          </a:p>
          <a:p>
            <a:pPr lvl="1" eaLnBrk="1" hangingPunct="1">
              <a:spcBef>
                <a:spcPct val="0"/>
              </a:spcBef>
              <a:spcAft>
                <a:spcPct val="10000"/>
              </a:spcAft>
              <a:buNone/>
            </a:pPr>
            <a:r>
              <a:rPr lang="en-US" sz="4000" b="1" smtClean="0">
                <a:latin typeface="Arial" charset="0"/>
                <a:cs typeface="Arial" charset="0"/>
              </a:rPr>
              <a:t>1 1 0 1 1 0 0 </a:t>
            </a:r>
            <a:r>
              <a:rPr lang="en-US" sz="4000" baseline="-25000" smtClean="0">
                <a:latin typeface="Arial" charset="0"/>
                <a:cs typeface="Arial" charset="0"/>
              </a:rPr>
              <a:t>(2) </a:t>
            </a:r>
            <a:r>
              <a:rPr lang="en-US" sz="4000" smtClean="0">
                <a:latin typeface="Arial" charset="0"/>
                <a:cs typeface="Arial" charset="0"/>
              </a:rPr>
              <a:t>= 2</a:t>
            </a:r>
            <a:r>
              <a:rPr lang="en-US" sz="4000" baseline="30000" smtClean="0">
                <a:latin typeface="Arial" charset="0"/>
                <a:cs typeface="Arial" charset="0"/>
              </a:rPr>
              <a:t>6</a:t>
            </a:r>
            <a:r>
              <a:rPr lang="en-US" sz="4000" smtClean="0">
                <a:latin typeface="Arial" charset="0"/>
                <a:cs typeface="Arial" charset="0"/>
              </a:rPr>
              <a:t>+2</a:t>
            </a:r>
            <a:r>
              <a:rPr lang="en-US" sz="4000" baseline="30000" smtClean="0">
                <a:latin typeface="Arial" charset="0"/>
                <a:cs typeface="Arial" charset="0"/>
              </a:rPr>
              <a:t>5</a:t>
            </a:r>
            <a:r>
              <a:rPr lang="en-US" sz="4000" smtClean="0">
                <a:latin typeface="Arial" charset="0"/>
                <a:cs typeface="Arial" charset="0"/>
              </a:rPr>
              <a:t>+2</a:t>
            </a:r>
            <a:r>
              <a:rPr lang="en-US" sz="4000" baseline="30000" smtClean="0">
                <a:latin typeface="Arial" charset="0"/>
                <a:cs typeface="Arial" charset="0"/>
              </a:rPr>
              <a:t>3</a:t>
            </a:r>
            <a:r>
              <a:rPr lang="en-US" sz="4000" smtClean="0">
                <a:latin typeface="Arial" charset="0"/>
                <a:cs typeface="Arial" charset="0"/>
              </a:rPr>
              <a:t>+2</a:t>
            </a:r>
            <a:r>
              <a:rPr lang="en-US" sz="4000" baseline="30000" smtClean="0">
                <a:latin typeface="Arial" charset="0"/>
                <a:cs typeface="Arial" charset="0"/>
              </a:rPr>
              <a:t>2</a:t>
            </a:r>
            <a:r>
              <a:rPr lang="en-US" sz="4000" smtClean="0">
                <a:latin typeface="Arial" charset="0"/>
                <a:cs typeface="Arial" charset="0"/>
              </a:rPr>
              <a:t>					  = 108</a:t>
            </a:r>
            <a:r>
              <a:rPr lang="en-US" sz="4000" baseline="-25000" smtClean="0">
                <a:latin typeface="Arial" charset="0"/>
                <a:cs typeface="Arial" charset="0"/>
              </a:rPr>
              <a:t>(10)</a:t>
            </a:r>
            <a:endParaRPr lang="en-US" smtClean="0">
              <a:latin typeface="Arial" charset="0"/>
              <a:cs typeface="Arial" charset="0"/>
            </a:endParaRPr>
          </a:p>
          <a:p>
            <a:pPr eaLnBrk="1" hangingPunct="1"/>
            <a:endParaRPr lang="en-US" smtClean="0">
              <a:latin typeface="Arial" charset="0"/>
              <a:cs typeface="Arial" charset="0"/>
            </a:endParaRPr>
          </a:p>
        </p:txBody>
      </p:sp>
      <p:sp>
        <p:nvSpPr>
          <p:cNvPr id="83972" name="Text Box 4"/>
          <p:cNvSpPr txBox="1">
            <a:spLocks noChangeArrowheads="1"/>
          </p:cNvSpPr>
          <p:nvPr/>
        </p:nvSpPr>
        <p:spPr bwMode="auto">
          <a:xfrm>
            <a:off x="1066800" y="3962400"/>
            <a:ext cx="3352800" cy="646331"/>
          </a:xfrm>
          <a:prstGeom prst="rect">
            <a:avLst/>
          </a:prstGeom>
          <a:noFill/>
          <a:ln w="9525">
            <a:noFill/>
            <a:miter lim="800000"/>
            <a:headEnd/>
            <a:tailEnd/>
          </a:ln>
        </p:spPr>
        <p:txBody>
          <a:bodyPr wrap="square">
            <a:spAutoFit/>
          </a:bodyPr>
          <a:lstStyle/>
          <a:p>
            <a:pPr>
              <a:spcBef>
                <a:spcPct val="50000"/>
              </a:spcBef>
            </a:pPr>
            <a:r>
              <a:rPr lang="en-US" sz="35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6 </a:t>
            </a:r>
            <a:r>
              <a:rPr lang="en-US" sz="35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5 4  3 2 1  0</a:t>
            </a:r>
            <a:endParaRPr lang="en-US" sz="35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3973" name="AutoShape 5"/>
          <p:cNvSpPr>
            <a:spLocks noChangeArrowheads="1"/>
          </p:cNvSpPr>
          <p:nvPr/>
        </p:nvSpPr>
        <p:spPr bwMode="auto">
          <a:xfrm>
            <a:off x="5029200" y="2895600"/>
            <a:ext cx="2667000" cy="609600"/>
          </a:xfrm>
          <a:prstGeom prst="wedgeRectCallout">
            <a:avLst>
              <a:gd name="adj1" fmla="val -91724"/>
              <a:gd name="adj2" fmla="val 164010"/>
            </a:avLst>
          </a:prstGeom>
          <a:ln>
            <a:headEnd/>
            <a:tailEnd/>
          </a:ln>
        </p:spPr>
        <p:style>
          <a:lnRef idx="1">
            <a:schemeClr val="accent2"/>
          </a:lnRef>
          <a:fillRef idx="3">
            <a:schemeClr val="accent2"/>
          </a:fillRef>
          <a:effectRef idx="2">
            <a:schemeClr val="accent2"/>
          </a:effectRef>
          <a:fontRef idx="minor">
            <a:schemeClr val="lt1"/>
          </a:fontRef>
        </p:style>
        <p:txBody>
          <a:bodyPr/>
          <a:lstStyle/>
          <a:p>
            <a:pPr algn="ctr"/>
            <a:r>
              <a:rPr lang="en-US" smtClean="0"/>
              <a:t>The weights</a:t>
            </a:r>
            <a:endParaRPr lang="en-US"/>
          </a:p>
        </p:txBody>
      </p:sp>
      <p:sp>
        <p:nvSpPr>
          <p:cNvPr id="83975" name="Slide Number Placeholder 6"/>
          <p:cNvSpPr>
            <a:spLocks noGrp="1"/>
          </p:cNvSpPr>
          <p:nvPr>
            <p:ph type="sldNum" sz="quarter" idx="12"/>
          </p:nvPr>
        </p:nvSpPr>
        <p:spPr bwMode="auto">
          <a:ln>
            <a:round/>
            <a:headEnd/>
            <a:tailEnd/>
          </a:ln>
        </p:spPr>
        <p:txBody>
          <a:bodyPr>
            <a:normAutofit fontScale="85000" lnSpcReduction="20000"/>
          </a:bodyPr>
          <a:lstStyle/>
          <a:p>
            <a:fld id="{180F516E-A293-4A98-A444-0B7E0A4F3621}" type="slidenum">
              <a:rPr lang="x-none" smtClean="0"/>
              <a:pPr/>
              <a:t>20</a:t>
            </a:fld>
            <a:endParaRPr lang="en-US" smtClean="0"/>
          </a:p>
        </p:txBody>
      </p:sp>
    </p:spTree>
    <p:extLst>
      <p:ext uri="{BB962C8B-B14F-4D97-AF65-F5344CB8AC3E}">
        <p14:creationId xmlns:p14="http://schemas.microsoft.com/office/powerpoint/2010/main" val="664807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73"/>
                                        </p:tgtEl>
                                        <p:attrNameLst>
                                          <p:attrName>style.visibility</p:attrName>
                                        </p:attrNameLst>
                                      </p:cBhvr>
                                      <p:to>
                                        <p:strVal val="visible"/>
                                      </p:to>
                                    </p:set>
                                    <p:animEffect transition="in" filter="blinds(horizontal)">
                                      <p:cBhvr>
                                        <p:cTn id="7" dur="500"/>
                                        <p:tgtEl>
                                          <p:spTgt spid="83973"/>
                                        </p:tgtEl>
                                      </p:cBhvr>
                                    </p:animEffect>
                                  </p:childTnLst>
                                </p:cTn>
                              </p:par>
                              <p:par>
                                <p:cTn id="8" presetID="8" presetClass="entr" presetSubtype="16" fill="hold" grpId="0" nodeType="withEffect">
                                  <p:stCondLst>
                                    <p:cond delay="0"/>
                                  </p:stCondLst>
                                  <p:iterate type="wd">
                                    <p:tmPct val="15000"/>
                                  </p:iterate>
                                  <p:childTnLst>
                                    <p:set>
                                      <p:cBhvr>
                                        <p:cTn id="9" dur="1" fill="hold">
                                          <p:stCondLst>
                                            <p:cond delay="0"/>
                                          </p:stCondLst>
                                        </p:cTn>
                                        <p:tgtEl>
                                          <p:spTgt spid="83972">
                                            <p:txEl>
                                              <p:pRg st="0" end="0"/>
                                            </p:txEl>
                                          </p:spTgt>
                                        </p:tgtEl>
                                        <p:attrNameLst>
                                          <p:attrName>style.visibility</p:attrName>
                                        </p:attrNameLst>
                                      </p:cBhvr>
                                      <p:to>
                                        <p:strVal val="visible"/>
                                      </p:to>
                                    </p:set>
                                    <p:animEffect transition="in" filter="diamond(in)">
                                      <p:cBhvr>
                                        <p:cTn id="10" dur="2000"/>
                                        <p:tgtEl>
                                          <p:spTgt spid="839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build="p" bldLvl="5"/>
      <p:bldP spid="839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title"/>
          </p:nvPr>
        </p:nvSpPr>
        <p:spPr>
          <a:xfrm>
            <a:off x="0" y="685800"/>
            <a:ext cx="9144000" cy="685800"/>
          </a:xfrm>
        </p:spPr>
        <p:txBody>
          <a:bodyPr>
            <a:normAutofit/>
          </a:bodyPr>
          <a:lstStyle/>
          <a:p>
            <a:pPr eaLnBrk="1" fontAlgn="auto" hangingPunct="1">
              <a:spcAft>
                <a:spcPts val="0"/>
              </a:spcAft>
              <a:defRPr/>
            </a:pPr>
            <a:r>
              <a:rPr lang="en-US" b="1" smtClean="0"/>
              <a:t>Convert Binary to Decimal</a:t>
            </a:r>
          </a:p>
        </p:txBody>
      </p:sp>
      <p:sp>
        <p:nvSpPr>
          <p:cNvPr id="83971" name="Rectangle 2"/>
          <p:cNvSpPr>
            <a:spLocks noGrp="1" noChangeArrowheads="1"/>
          </p:cNvSpPr>
          <p:nvPr>
            <p:ph type="body" sz="half" idx="1"/>
          </p:nvPr>
        </p:nvSpPr>
        <p:spPr>
          <a:xfrm>
            <a:off x="609600" y="1524000"/>
            <a:ext cx="8229600" cy="4953000"/>
          </a:xfrm>
          <a:ln>
            <a:noFill/>
          </a:ln>
        </p:spPr>
        <p:txBody>
          <a:bodyPr>
            <a:normAutofit/>
          </a:bodyPr>
          <a:lstStyle/>
          <a:p>
            <a:r>
              <a:rPr lang="en-US" smtClean="0"/>
              <a:t>Method 2:</a:t>
            </a:r>
          </a:p>
          <a:p>
            <a:pPr lvl="1" eaLnBrk="1" hangingPunct="1">
              <a:spcBef>
                <a:spcPct val="0"/>
              </a:spcBef>
              <a:spcAft>
                <a:spcPct val="10000"/>
              </a:spcAft>
            </a:pPr>
            <a:r>
              <a:rPr lang="en-US" smtClean="0">
                <a:latin typeface="Arial" charset="0"/>
                <a:cs typeface="Arial" charset="0"/>
              </a:rPr>
              <a:t>Example: </a:t>
            </a:r>
          </a:p>
          <a:p>
            <a:pPr lvl="1" eaLnBrk="1" hangingPunct="1">
              <a:spcBef>
                <a:spcPct val="0"/>
              </a:spcBef>
              <a:spcAft>
                <a:spcPct val="10000"/>
              </a:spcAft>
              <a:buNone/>
            </a:pPr>
            <a:endParaRPr lang="en-US" sz="4000" smtClean="0">
              <a:latin typeface="Arial" charset="0"/>
              <a:cs typeface="Arial" charset="0"/>
            </a:endParaRPr>
          </a:p>
          <a:p>
            <a:pPr lvl="1" eaLnBrk="1" hangingPunct="1">
              <a:spcBef>
                <a:spcPct val="0"/>
              </a:spcBef>
              <a:spcAft>
                <a:spcPct val="10000"/>
              </a:spcAft>
              <a:buNone/>
            </a:pPr>
            <a:endParaRPr lang="en-US" sz="4000" b="1" smtClean="0">
              <a:latin typeface="Arial" charset="0"/>
              <a:cs typeface="Arial" charset="0"/>
            </a:endParaRPr>
          </a:p>
          <a:p>
            <a:pPr lvl="1" eaLnBrk="1" hangingPunct="1">
              <a:spcBef>
                <a:spcPct val="0"/>
              </a:spcBef>
              <a:spcAft>
                <a:spcPct val="10000"/>
              </a:spcAft>
              <a:buNone/>
            </a:pPr>
            <a:endParaRPr lang="en-US" sz="4000" b="1" smtClean="0">
              <a:latin typeface="Arial" charset="0"/>
              <a:cs typeface="Arial" charset="0"/>
            </a:endParaRPr>
          </a:p>
          <a:p>
            <a:pPr lvl="1" eaLnBrk="1" hangingPunct="1">
              <a:spcBef>
                <a:spcPct val="0"/>
              </a:spcBef>
              <a:spcAft>
                <a:spcPct val="10000"/>
              </a:spcAft>
              <a:buNone/>
            </a:pPr>
            <a:endParaRPr lang="en-US" sz="4000" b="1" smtClean="0">
              <a:latin typeface="Arial" charset="0"/>
              <a:cs typeface="Arial" charset="0"/>
            </a:endParaRPr>
          </a:p>
          <a:p>
            <a:pPr lvl="1" eaLnBrk="1" hangingPunct="1">
              <a:spcBef>
                <a:spcPct val="0"/>
              </a:spcBef>
              <a:spcAft>
                <a:spcPct val="10000"/>
              </a:spcAft>
              <a:buNone/>
            </a:pPr>
            <a:r>
              <a:rPr lang="en-US" sz="4000" b="1" smtClean="0">
                <a:latin typeface="Arial" charset="0"/>
                <a:cs typeface="Arial" charset="0"/>
              </a:rPr>
              <a:t>01 1 0 1 1 0 0 </a:t>
            </a:r>
            <a:r>
              <a:rPr lang="en-US" sz="4000" baseline="-25000" smtClean="0">
                <a:latin typeface="Arial" charset="0"/>
                <a:cs typeface="Arial" charset="0"/>
              </a:rPr>
              <a:t>(2) </a:t>
            </a:r>
            <a:r>
              <a:rPr lang="en-US" sz="4000" smtClean="0">
                <a:latin typeface="Arial" charset="0"/>
                <a:cs typeface="Arial" charset="0"/>
              </a:rPr>
              <a:t>= 64+32+8+4					  = 108</a:t>
            </a:r>
            <a:r>
              <a:rPr lang="en-US" sz="4000" baseline="-25000" smtClean="0">
                <a:latin typeface="Arial" charset="0"/>
                <a:cs typeface="Arial" charset="0"/>
              </a:rPr>
              <a:t>(10)</a:t>
            </a:r>
            <a:endParaRPr lang="en-US" smtClean="0">
              <a:latin typeface="Arial" charset="0"/>
              <a:cs typeface="Arial" charset="0"/>
            </a:endParaRPr>
          </a:p>
          <a:p>
            <a:pPr eaLnBrk="1" hangingPunct="1"/>
            <a:endParaRPr lang="en-US" smtClean="0">
              <a:latin typeface="Arial" charset="0"/>
              <a:cs typeface="Arial" charset="0"/>
            </a:endParaRPr>
          </a:p>
        </p:txBody>
      </p:sp>
      <p:sp>
        <p:nvSpPr>
          <p:cNvPr id="83975" name="Slide Number Placeholder 6"/>
          <p:cNvSpPr>
            <a:spLocks noGrp="1"/>
          </p:cNvSpPr>
          <p:nvPr>
            <p:ph type="sldNum" sz="quarter" idx="12"/>
          </p:nvPr>
        </p:nvSpPr>
        <p:spPr bwMode="auto">
          <a:ln>
            <a:round/>
            <a:headEnd/>
            <a:tailEnd/>
          </a:ln>
        </p:spPr>
        <p:txBody>
          <a:bodyPr>
            <a:normAutofit fontScale="85000" lnSpcReduction="20000"/>
          </a:bodyPr>
          <a:lstStyle/>
          <a:p>
            <a:fld id="{180F516E-A293-4A98-A444-0B7E0A4F3621}" type="slidenum">
              <a:rPr lang="x-none" smtClean="0"/>
              <a:pPr/>
              <a:t>21</a:t>
            </a:fld>
            <a:endParaRPr lang="en-US" smtClean="0"/>
          </a:p>
        </p:txBody>
      </p:sp>
      <p:grpSp>
        <p:nvGrpSpPr>
          <p:cNvPr id="16" name="Group 15"/>
          <p:cNvGrpSpPr/>
          <p:nvPr/>
        </p:nvGrpSpPr>
        <p:grpSpPr>
          <a:xfrm>
            <a:off x="1981200" y="4114800"/>
            <a:ext cx="6400800" cy="630942"/>
            <a:chOff x="1295400" y="3352800"/>
            <a:chExt cx="7924800" cy="630942"/>
          </a:xfrm>
        </p:grpSpPr>
        <p:sp>
          <p:nvSpPr>
            <p:cNvPr id="17" name="Text Box 4"/>
            <p:cNvSpPr txBox="1">
              <a:spLocks noChangeArrowheads="1"/>
            </p:cNvSpPr>
            <p:nvPr/>
          </p:nvSpPr>
          <p:spPr bwMode="auto">
            <a:xfrm>
              <a:off x="12954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8" name="Text Box 4"/>
            <p:cNvSpPr txBox="1">
              <a:spLocks noChangeArrowheads="1"/>
            </p:cNvSpPr>
            <p:nvPr/>
          </p:nvSpPr>
          <p:spPr bwMode="auto">
            <a:xfrm>
              <a:off x="22860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9" name="Text Box 4"/>
            <p:cNvSpPr txBox="1">
              <a:spLocks noChangeArrowheads="1"/>
            </p:cNvSpPr>
            <p:nvPr/>
          </p:nvSpPr>
          <p:spPr bwMode="auto">
            <a:xfrm>
              <a:off x="32766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20" name="Text Box 4"/>
            <p:cNvSpPr txBox="1">
              <a:spLocks noChangeArrowheads="1"/>
            </p:cNvSpPr>
            <p:nvPr/>
          </p:nvSpPr>
          <p:spPr bwMode="auto">
            <a:xfrm>
              <a:off x="42672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21" name="Text Box 4"/>
            <p:cNvSpPr txBox="1">
              <a:spLocks noChangeArrowheads="1"/>
            </p:cNvSpPr>
            <p:nvPr/>
          </p:nvSpPr>
          <p:spPr bwMode="auto">
            <a:xfrm>
              <a:off x="52578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22" name="Text Box 4"/>
            <p:cNvSpPr txBox="1">
              <a:spLocks noChangeArrowheads="1"/>
            </p:cNvSpPr>
            <p:nvPr/>
          </p:nvSpPr>
          <p:spPr bwMode="auto">
            <a:xfrm>
              <a:off x="62484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23" name="Text Box 4"/>
            <p:cNvSpPr txBox="1">
              <a:spLocks noChangeArrowheads="1"/>
            </p:cNvSpPr>
            <p:nvPr/>
          </p:nvSpPr>
          <p:spPr bwMode="auto">
            <a:xfrm>
              <a:off x="72390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24" name="Text Box 4"/>
            <p:cNvSpPr txBox="1">
              <a:spLocks noChangeArrowheads="1"/>
            </p:cNvSpPr>
            <p:nvPr/>
          </p:nvSpPr>
          <p:spPr bwMode="auto">
            <a:xfrm>
              <a:off x="82296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grpSp>
      <p:sp>
        <p:nvSpPr>
          <p:cNvPr id="25" name="Rectangle 24"/>
          <p:cNvSpPr/>
          <p:nvPr/>
        </p:nvSpPr>
        <p:spPr>
          <a:xfrm>
            <a:off x="838200" y="4114800"/>
            <a:ext cx="914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Bit</a:t>
            </a:r>
            <a:endParaRPr lang="en-US"/>
          </a:p>
        </p:txBody>
      </p:sp>
      <p:grpSp>
        <p:nvGrpSpPr>
          <p:cNvPr id="15" name="Group 14"/>
          <p:cNvGrpSpPr/>
          <p:nvPr/>
        </p:nvGrpSpPr>
        <p:grpSpPr>
          <a:xfrm>
            <a:off x="1981200" y="2667000"/>
            <a:ext cx="6400800" cy="523220"/>
            <a:chOff x="1295400" y="3352800"/>
            <a:chExt cx="7924800" cy="523220"/>
          </a:xfrm>
        </p:grpSpPr>
        <p:sp>
          <p:nvSpPr>
            <p:cNvPr id="83972" name="Text Box 4"/>
            <p:cNvSpPr txBox="1">
              <a:spLocks noChangeArrowheads="1"/>
            </p:cNvSpPr>
            <p:nvPr/>
          </p:nvSpPr>
          <p:spPr bwMode="auto">
            <a:xfrm>
              <a:off x="1295400" y="3352800"/>
              <a:ext cx="990600"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pPr>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128</a:t>
              </a:r>
              <a:endParaRPr lang="en-US"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Text Box 4"/>
            <p:cNvSpPr txBox="1">
              <a:spLocks noChangeArrowheads="1"/>
            </p:cNvSpPr>
            <p:nvPr/>
          </p:nvSpPr>
          <p:spPr bwMode="auto">
            <a:xfrm>
              <a:off x="2286000" y="3352800"/>
              <a:ext cx="990600"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64</a:t>
              </a:r>
              <a:endParaRPr lang="en-US"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9" name="Text Box 4"/>
            <p:cNvSpPr txBox="1">
              <a:spLocks noChangeArrowheads="1"/>
            </p:cNvSpPr>
            <p:nvPr/>
          </p:nvSpPr>
          <p:spPr bwMode="auto">
            <a:xfrm>
              <a:off x="3276600" y="3352800"/>
              <a:ext cx="990600"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a:t>
              </a:r>
              <a:endParaRPr lang="en-US"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0" name="Text Box 4"/>
            <p:cNvSpPr txBox="1">
              <a:spLocks noChangeArrowheads="1"/>
            </p:cNvSpPr>
            <p:nvPr/>
          </p:nvSpPr>
          <p:spPr bwMode="auto">
            <a:xfrm>
              <a:off x="4267200" y="3352800"/>
              <a:ext cx="990600"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16</a:t>
              </a:r>
              <a:endParaRPr lang="en-US"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2" name="Text Box 4"/>
            <p:cNvSpPr txBox="1">
              <a:spLocks noChangeArrowheads="1"/>
            </p:cNvSpPr>
            <p:nvPr/>
          </p:nvSpPr>
          <p:spPr bwMode="auto">
            <a:xfrm>
              <a:off x="6248400" y="3352800"/>
              <a:ext cx="990600"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endParaRPr lang="en-US"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3" name="Text Box 4"/>
            <p:cNvSpPr txBox="1">
              <a:spLocks noChangeArrowheads="1"/>
            </p:cNvSpPr>
            <p:nvPr/>
          </p:nvSpPr>
          <p:spPr bwMode="auto">
            <a:xfrm>
              <a:off x="7239000" y="3352800"/>
              <a:ext cx="990600"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endParaRPr lang="en-US"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4" name="Text Box 4"/>
            <p:cNvSpPr txBox="1">
              <a:spLocks noChangeArrowheads="1"/>
            </p:cNvSpPr>
            <p:nvPr/>
          </p:nvSpPr>
          <p:spPr bwMode="auto">
            <a:xfrm>
              <a:off x="8229600" y="3352800"/>
              <a:ext cx="990600"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endParaRPr lang="en-US"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1" name="Text Box 4"/>
            <p:cNvSpPr txBox="1">
              <a:spLocks noChangeArrowheads="1"/>
            </p:cNvSpPr>
            <p:nvPr/>
          </p:nvSpPr>
          <p:spPr bwMode="auto">
            <a:xfrm>
              <a:off x="5257800" y="3352800"/>
              <a:ext cx="990600"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280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8</a:t>
              </a:r>
              <a:endParaRPr lang="en-US" sz="280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sp>
        <p:nvSpPr>
          <p:cNvPr id="26" name="Rectangle 25"/>
          <p:cNvSpPr/>
          <p:nvPr/>
        </p:nvSpPr>
        <p:spPr>
          <a:xfrm>
            <a:off x="838200" y="2667000"/>
            <a:ext cx="914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Value</a:t>
            </a:r>
            <a:endParaRPr lang="en-US"/>
          </a:p>
        </p:txBody>
      </p:sp>
      <p:sp>
        <p:nvSpPr>
          <p:cNvPr id="27" name="Down Arrow 26"/>
          <p:cNvSpPr/>
          <p:nvPr/>
        </p:nvSpPr>
        <p:spPr>
          <a:xfrm rot="10800000">
            <a:off x="3124200" y="32004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rot="10800000">
            <a:off x="3886200" y="32004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rot="10800000">
            <a:off x="5486400" y="32004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0800000">
            <a:off x="6248400" y="32004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542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checkerboard(across)">
                                      <p:cBhvr>
                                        <p:cTn id="7" dur="500"/>
                                        <p:tgtEl>
                                          <p:spTgt spid="83971">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3971">
                                            <p:txEl>
                                              <p:pRg st="1" end="1"/>
                                            </p:txEl>
                                          </p:spTgt>
                                        </p:tgtEl>
                                        <p:attrNameLst>
                                          <p:attrName>style.visibility</p:attrName>
                                        </p:attrNameLst>
                                      </p:cBhvr>
                                      <p:to>
                                        <p:strVal val="visible"/>
                                      </p:to>
                                    </p:set>
                                    <p:animEffect transition="in" filter="checkerboard(across)">
                                      <p:cBhvr>
                                        <p:cTn id="10" dur="500"/>
                                        <p:tgtEl>
                                          <p:spTgt spid="8397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checkerboard(across)">
                                      <p:cBhvr>
                                        <p:cTn id="15" dur="500"/>
                                        <p:tgtEl>
                                          <p:spTgt spid="25"/>
                                        </p:tgtEl>
                                      </p:cBhvr>
                                    </p:animEffect>
                                  </p:childTnLst>
                                </p:cTn>
                              </p:par>
                              <p:par>
                                <p:cTn id="16" presetID="5" presetClass="entr" presetSubtype="1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heckerboard(across)">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checkerboard(across)">
                                      <p:cBhvr>
                                        <p:cTn id="23" dur="500"/>
                                        <p:tgtEl>
                                          <p:spTgt spid="26"/>
                                        </p:tgtEl>
                                      </p:cBhvr>
                                    </p:animEffect>
                                  </p:childTnLst>
                                </p:cTn>
                              </p:par>
                              <p:par>
                                <p:cTn id="24" presetID="5"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checkerboard(across)">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checkerboard(across)">
                                      <p:cBhvr>
                                        <p:cTn id="31" dur="500"/>
                                        <p:tgtEl>
                                          <p:spTgt spid="27"/>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checkerboard(across)">
                                      <p:cBhvr>
                                        <p:cTn id="34" dur="500"/>
                                        <p:tgtEl>
                                          <p:spTgt spid="28"/>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heckerboard(across)">
                                      <p:cBhvr>
                                        <p:cTn id="37" dur="500"/>
                                        <p:tgtEl>
                                          <p:spTgt spid="29"/>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checkerboard(across)">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83971">
                                            <p:txEl>
                                              <p:pRg st="6" end="6"/>
                                            </p:txEl>
                                          </p:spTgt>
                                        </p:tgtEl>
                                        <p:attrNameLst>
                                          <p:attrName>style.visibility</p:attrName>
                                        </p:attrNameLst>
                                      </p:cBhvr>
                                      <p:to>
                                        <p:strVal val="visible"/>
                                      </p:to>
                                    </p:set>
                                    <p:animEffect transition="in" filter="checkerboard(across)">
                                      <p:cBhvr>
                                        <p:cTn id="45" dur="500"/>
                                        <p:tgtEl>
                                          <p:spTgt spid="839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P spid="25" grpId="0" animBg="1"/>
      <p:bldP spid="26" grpId="0" animBg="1"/>
      <p:bldP spid="27" grpId="0" animBg="1"/>
      <p:bldP spid="28" grpId="0" animBg="1"/>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title"/>
          </p:nvPr>
        </p:nvSpPr>
        <p:spPr>
          <a:xfrm>
            <a:off x="0" y="685800"/>
            <a:ext cx="9144000" cy="685800"/>
          </a:xfrm>
        </p:spPr>
        <p:txBody>
          <a:bodyPr>
            <a:normAutofit/>
          </a:bodyPr>
          <a:lstStyle/>
          <a:p>
            <a:pPr eaLnBrk="1" fontAlgn="auto" hangingPunct="1">
              <a:spcAft>
                <a:spcPts val="0"/>
              </a:spcAft>
              <a:defRPr/>
            </a:pPr>
            <a:r>
              <a:rPr lang="en-US" b="1" smtClean="0"/>
              <a:t>Convert Binary to Decimal</a:t>
            </a:r>
          </a:p>
        </p:txBody>
      </p:sp>
      <p:sp>
        <p:nvSpPr>
          <p:cNvPr id="83971" name="Rectangle 2"/>
          <p:cNvSpPr>
            <a:spLocks noGrp="1" noChangeArrowheads="1"/>
          </p:cNvSpPr>
          <p:nvPr>
            <p:ph type="body" sz="half" idx="1"/>
          </p:nvPr>
        </p:nvSpPr>
        <p:spPr>
          <a:xfrm>
            <a:off x="609600" y="1524000"/>
            <a:ext cx="8229600" cy="4953000"/>
          </a:xfrm>
          <a:ln>
            <a:noFill/>
          </a:ln>
        </p:spPr>
        <p:txBody>
          <a:bodyPr>
            <a:normAutofit/>
          </a:bodyPr>
          <a:lstStyle/>
          <a:p>
            <a:r>
              <a:rPr lang="en-US" smtClean="0"/>
              <a:t>Method 3: If bit 0, then we use (2 * previous value), if bit 1, we use (2 * previous value + 1)</a:t>
            </a:r>
          </a:p>
          <a:p>
            <a:pPr lvl="1" eaLnBrk="1" hangingPunct="1">
              <a:spcBef>
                <a:spcPct val="0"/>
              </a:spcBef>
              <a:spcAft>
                <a:spcPct val="10000"/>
              </a:spcAft>
            </a:pPr>
            <a:r>
              <a:rPr lang="en-US" smtClean="0">
                <a:latin typeface="Arial" charset="0"/>
                <a:cs typeface="Arial" charset="0"/>
              </a:rPr>
              <a:t>Example: </a:t>
            </a:r>
          </a:p>
          <a:p>
            <a:pPr lvl="1" eaLnBrk="1" hangingPunct="1">
              <a:spcBef>
                <a:spcPct val="0"/>
              </a:spcBef>
              <a:spcAft>
                <a:spcPct val="10000"/>
              </a:spcAft>
              <a:buNone/>
            </a:pPr>
            <a:endParaRPr lang="en-US" sz="4000" smtClean="0">
              <a:latin typeface="Arial" charset="0"/>
              <a:cs typeface="Arial" charset="0"/>
            </a:endParaRPr>
          </a:p>
          <a:p>
            <a:pPr lvl="1" eaLnBrk="1" hangingPunct="1">
              <a:spcBef>
                <a:spcPct val="0"/>
              </a:spcBef>
              <a:spcAft>
                <a:spcPct val="10000"/>
              </a:spcAft>
              <a:buNone/>
            </a:pPr>
            <a:endParaRPr lang="en-US" sz="4000" b="1" smtClean="0">
              <a:latin typeface="Arial" charset="0"/>
              <a:cs typeface="Arial" charset="0"/>
            </a:endParaRPr>
          </a:p>
          <a:p>
            <a:pPr lvl="1" eaLnBrk="1" hangingPunct="1">
              <a:spcBef>
                <a:spcPct val="0"/>
              </a:spcBef>
              <a:spcAft>
                <a:spcPct val="10000"/>
              </a:spcAft>
              <a:buNone/>
            </a:pPr>
            <a:endParaRPr lang="en-US" sz="4000" b="1" smtClean="0">
              <a:latin typeface="Arial" charset="0"/>
              <a:cs typeface="Arial" charset="0"/>
            </a:endParaRPr>
          </a:p>
          <a:p>
            <a:pPr lvl="1" eaLnBrk="1" hangingPunct="1">
              <a:spcBef>
                <a:spcPct val="0"/>
              </a:spcBef>
              <a:spcAft>
                <a:spcPct val="10000"/>
              </a:spcAft>
              <a:buNone/>
            </a:pPr>
            <a:endParaRPr lang="en-US" sz="4000" b="1" smtClean="0">
              <a:latin typeface="Arial" charset="0"/>
              <a:cs typeface="Arial" charset="0"/>
            </a:endParaRPr>
          </a:p>
          <a:p>
            <a:pPr lvl="1" eaLnBrk="1" hangingPunct="1">
              <a:spcBef>
                <a:spcPct val="0"/>
              </a:spcBef>
              <a:spcAft>
                <a:spcPct val="10000"/>
              </a:spcAft>
              <a:buNone/>
            </a:pPr>
            <a:r>
              <a:rPr lang="en-US" sz="4000" b="1" smtClean="0">
                <a:latin typeface="Arial" charset="0"/>
                <a:cs typeface="Arial" charset="0"/>
              </a:rPr>
              <a:t>01 1 0 1 1 0 0 </a:t>
            </a:r>
            <a:r>
              <a:rPr lang="en-US" sz="4000" baseline="-25000" smtClean="0">
                <a:latin typeface="Arial" charset="0"/>
                <a:cs typeface="Arial" charset="0"/>
              </a:rPr>
              <a:t>(2) </a:t>
            </a:r>
            <a:r>
              <a:rPr lang="en-US" sz="4000" smtClean="0">
                <a:latin typeface="Arial" charset="0"/>
                <a:cs typeface="Arial" charset="0"/>
              </a:rPr>
              <a:t>= 2*54 = 108</a:t>
            </a:r>
            <a:r>
              <a:rPr lang="en-US" sz="4000" baseline="-25000" smtClean="0">
                <a:latin typeface="Arial" charset="0"/>
                <a:cs typeface="Arial" charset="0"/>
              </a:rPr>
              <a:t>(10)</a:t>
            </a:r>
            <a:endParaRPr lang="en-US" smtClean="0">
              <a:latin typeface="Arial" charset="0"/>
              <a:cs typeface="Arial" charset="0"/>
            </a:endParaRPr>
          </a:p>
          <a:p>
            <a:pPr eaLnBrk="1" hangingPunct="1"/>
            <a:endParaRPr lang="en-US" smtClean="0">
              <a:latin typeface="Arial" charset="0"/>
              <a:cs typeface="Arial" charset="0"/>
            </a:endParaRPr>
          </a:p>
        </p:txBody>
      </p:sp>
      <p:sp>
        <p:nvSpPr>
          <p:cNvPr id="83975" name="Slide Number Placeholder 6"/>
          <p:cNvSpPr>
            <a:spLocks noGrp="1"/>
          </p:cNvSpPr>
          <p:nvPr>
            <p:ph type="sldNum" sz="quarter" idx="12"/>
          </p:nvPr>
        </p:nvSpPr>
        <p:spPr bwMode="auto">
          <a:ln>
            <a:round/>
            <a:headEnd/>
            <a:tailEnd/>
          </a:ln>
        </p:spPr>
        <p:txBody>
          <a:bodyPr>
            <a:normAutofit fontScale="85000" lnSpcReduction="20000"/>
          </a:bodyPr>
          <a:lstStyle/>
          <a:p>
            <a:fld id="{180F516E-A293-4A98-A444-0B7E0A4F3621}" type="slidenum">
              <a:rPr lang="x-none" smtClean="0"/>
              <a:pPr/>
              <a:t>22</a:t>
            </a:fld>
            <a:endParaRPr lang="en-US" smtClean="0"/>
          </a:p>
        </p:txBody>
      </p:sp>
      <p:grpSp>
        <p:nvGrpSpPr>
          <p:cNvPr id="2" name="Group 15"/>
          <p:cNvGrpSpPr/>
          <p:nvPr/>
        </p:nvGrpSpPr>
        <p:grpSpPr>
          <a:xfrm>
            <a:off x="1524000" y="4648200"/>
            <a:ext cx="7543800" cy="630942"/>
            <a:chOff x="1295400" y="3352800"/>
            <a:chExt cx="7924800" cy="630942"/>
          </a:xfrm>
        </p:grpSpPr>
        <p:sp>
          <p:nvSpPr>
            <p:cNvPr id="17" name="Text Box 4"/>
            <p:cNvSpPr txBox="1">
              <a:spLocks noChangeArrowheads="1"/>
            </p:cNvSpPr>
            <p:nvPr/>
          </p:nvSpPr>
          <p:spPr bwMode="auto">
            <a:xfrm>
              <a:off x="12954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8" name="Text Box 4"/>
            <p:cNvSpPr txBox="1">
              <a:spLocks noChangeArrowheads="1"/>
            </p:cNvSpPr>
            <p:nvPr/>
          </p:nvSpPr>
          <p:spPr bwMode="auto">
            <a:xfrm>
              <a:off x="22860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9" name="Text Box 4"/>
            <p:cNvSpPr txBox="1">
              <a:spLocks noChangeArrowheads="1"/>
            </p:cNvSpPr>
            <p:nvPr/>
          </p:nvSpPr>
          <p:spPr bwMode="auto">
            <a:xfrm>
              <a:off x="32766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20" name="Text Box 4"/>
            <p:cNvSpPr txBox="1">
              <a:spLocks noChangeArrowheads="1"/>
            </p:cNvSpPr>
            <p:nvPr/>
          </p:nvSpPr>
          <p:spPr bwMode="auto">
            <a:xfrm>
              <a:off x="42672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21" name="Text Box 4"/>
            <p:cNvSpPr txBox="1">
              <a:spLocks noChangeArrowheads="1"/>
            </p:cNvSpPr>
            <p:nvPr/>
          </p:nvSpPr>
          <p:spPr bwMode="auto">
            <a:xfrm>
              <a:off x="52578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22" name="Text Box 4"/>
            <p:cNvSpPr txBox="1">
              <a:spLocks noChangeArrowheads="1"/>
            </p:cNvSpPr>
            <p:nvPr/>
          </p:nvSpPr>
          <p:spPr bwMode="auto">
            <a:xfrm>
              <a:off x="62484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23" name="Text Box 4"/>
            <p:cNvSpPr txBox="1">
              <a:spLocks noChangeArrowheads="1"/>
            </p:cNvSpPr>
            <p:nvPr/>
          </p:nvSpPr>
          <p:spPr bwMode="auto">
            <a:xfrm>
              <a:off x="72390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24" name="Text Box 4"/>
            <p:cNvSpPr txBox="1">
              <a:spLocks noChangeArrowheads="1"/>
            </p:cNvSpPr>
            <p:nvPr/>
          </p:nvSpPr>
          <p:spPr bwMode="auto">
            <a:xfrm>
              <a:off x="8229600" y="3352800"/>
              <a:ext cx="990600"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grpSp>
      <p:sp>
        <p:nvSpPr>
          <p:cNvPr id="25" name="Rectangle 24"/>
          <p:cNvSpPr/>
          <p:nvPr/>
        </p:nvSpPr>
        <p:spPr>
          <a:xfrm>
            <a:off x="609600" y="4648200"/>
            <a:ext cx="685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Bit</a:t>
            </a:r>
            <a:endParaRPr lang="en-US"/>
          </a:p>
        </p:txBody>
      </p:sp>
      <p:grpSp>
        <p:nvGrpSpPr>
          <p:cNvPr id="44" name="Group 43"/>
          <p:cNvGrpSpPr/>
          <p:nvPr/>
        </p:nvGrpSpPr>
        <p:grpSpPr>
          <a:xfrm>
            <a:off x="1447800" y="3200400"/>
            <a:ext cx="7620000" cy="461665"/>
            <a:chOff x="1447800" y="3200400"/>
            <a:chExt cx="7620000" cy="461665"/>
          </a:xfrm>
        </p:grpSpPr>
        <p:sp>
          <p:nvSpPr>
            <p:cNvPr id="83972" name="Text Box 4"/>
            <p:cNvSpPr txBox="1">
              <a:spLocks noChangeArrowheads="1"/>
            </p:cNvSpPr>
            <p:nvPr/>
          </p:nvSpPr>
          <p:spPr bwMode="auto">
            <a:xfrm>
              <a:off x="1447800" y="3200400"/>
              <a:ext cx="7620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pP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Text Box 4"/>
            <p:cNvSpPr txBox="1">
              <a:spLocks noChangeArrowheads="1"/>
            </p:cNvSpPr>
            <p:nvPr/>
          </p:nvSpPr>
          <p:spPr bwMode="auto">
            <a:xfrm>
              <a:off x="2209800" y="3200400"/>
              <a:ext cx="9525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9" name="Text Box 4"/>
            <p:cNvSpPr txBox="1">
              <a:spLocks noChangeArrowheads="1"/>
            </p:cNvSpPr>
            <p:nvPr/>
          </p:nvSpPr>
          <p:spPr bwMode="auto">
            <a:xfrm>
              <a:off x="3200400" y="3200400"/>
              <a:ext cx="11049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0" name="Text Box 4"/>
            <p:cNvSpPr txBox="1">
              <a:spLocks noChangeArrowheads="1"/>
            </p:cNvSpPr>
            <p:nvPr/>
          </p:nvSpPr>
          <p:spPr bwMode="auto">
            <a:xfrm>
              <a:off x="4305300" y="3200400"/>
              <a:ext cx="8001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2" name="Text Box 4"/>
            <p:cNvSpPr txBox="1">
              <a:spLocks noChangeArrowheads="1"/>
            </p:cNvSpPr>
            <p:nvPr/>
          </p:nvSpPr>
          <p:spPr bwMode="auto">
            <a:xfrm>
              <a:off x="6210300" y="3200400"/>
              <a:ext cx="11049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3" name="Text Box 4"/>
            <p:cNvSpPr txBox="1">
              <a:spLocks noChangeArrowheads="1"/>
            </p:cNvSpPr>
            <p:nvPr/>
          </p:nvSpPr>
          <p:spPr bwMode="auto">
            <a:xfrm>
              <a:off x="7315200" y="3200400"/>
              <a:ext cx="8763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4" name="Text Box 4"/>
            <p:cNvSpPr txBox="1">
              <a:spLocks noChangeArrowheads="1"/>
            </p:cNvSpPr>
            <p:nvPr/>
          </p:nvSpPr>
          <p:spPr bwMode="auto">
            <a:xfrm>
              <a:off x="8229600" y="3200400"/>
              <a:ext cx="8382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1" name="Text Box 4"/>
            <p:cNvSpPr txBox="1">
              <a:spLocks noChangeArrowheads="1"/>
            </p:cNvSpPr>
            <p:nvPr/>
          </p:nvSpPr>
          <p:spPr bwMode="auto">
            <a:xfrm>
              <a:off x="5105400" y="3200400"/>
              <a:ext cx="10668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sp>
        <p:nvSpPr>
          <p:cNvPr id="26" name="Rectangle 25"/>
          <p:cNvSpPr/>
          <p:nvPr/>
        </p:nvSpPr>
        <p:spPr>
          <a:xfrm>
            <a:off x="533400" y="3200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mtClean="0"/>
              <a:t>Value</a:t>
            </a:r>
            <a:endParaRPr lang="en-US" sz="1800"/>
          </a:p>
        </p:txBody>
      </p:sp>
      <p:sp>
        <p:nvSpPr>
          <p:cNvPr id="27" name="Down Arrow 26"/>
          <p:cNvSpPr/>
          <p:nvPr/>
        </p:nvSpPr>
        <p:spPr>
          <a:xfrm rot="10800000">
            <a:off x="2971800" y="37338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rot="10800000">
            <a:off x="3810000" y="37338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rot="10800000">
            <a:off x="5486400" y="37338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0800000">
            <a:off x="6629400" y="37338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p:cNvSpPr/>
          <p:nvPr/>
        </p:nvSpPr>
        <p:spPr>
          <a:xfrm rot="10800000">
            <a:off x="1828800" y="37338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p:cNvSpPr/>
          <p:nvPr/>
        </p:nvSpPr>
        <p:spPr>
          <a:xfrm rot="10800000">
            <a:off x="8534400" y="37338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p:cNvSpPr/>
          <p:nvPr/>
        </p:nvSpPr>
        <p:spPr>
          <a:xfrm rot="10800000">
            <a:off x="7620000" y="37338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rot="10800000">
            <a:off x="4800600" y="3733800"/>
            <a:ext cx="152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Box 4"/>
          <p:cNvSpPr txBox="1">
            <a:spLocks noChangeArrowheads="1"/>
          </p:cNvSpPr>
          <p:nvPr/>
        </p:nvSpPr>
        <p:spPr bwMode="auto">
          <a:xfrm>
            <a:off x="1524000" y="4648200"/>
            <a:ext cx="942975"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7" name="Text Box 4"/>
          <p:cNvSpPr txBox="1">
            <a:spLocks noChangeArrowheads="1"/>
          </p:cNvSpPr>
          <p:nvPr/>
        </p:nvSpPr>
        <p:spPr bwMode="auto">
          <a:xfrm>
            <a:off x="2466975" y="4648200"/>
            <a:ext cx="942975"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8" name="Text Box 4"/>
          <p:cNvSpPr txBox="1">
            <a:spLocks noChangeArrowheads="1"/>
          </p:cNvSpPr>
          <p:nvPr/>
        </p:nvSpPr>
        <p:spPr bwMode="auto">
          <a:xfrm>
            <a:off x="3409950" y="4648200"/>
            <a:ext cx="942975"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9" name="Text Box 4"/>
          <p:cNvSpPr txBox="1">
            <a:spLocks noChangeArrowheads="1"/>
          </p:cNvSpPr>
          <p:nvPr/>
        </p:nvSpPr>
        <p:spPr bwMode="auto">
          <a:xfrm>
            <a:off x="4352925" y="4648200"/>
            <a:ext cx="942975"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40" name="Text Box 4"/>
          <p:cNvSpPr txBox="1">
            <a:spLocks noChangeArrowheads="1"/>
          </p:cNvSpPr>
          <p:nvPr/>
        </p:nvSpPr>
        <p:spPr bwMode="auto">
          <a:xfrm>
            <a:off x="5295900" y="4648200"/>
            <a:ext cx="942975"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41" name="Text Box 4"/>
          <p:cNvSpPr txBox="1">
            <a:spLocks noChangeArrowheads="1"/>
          </p:cNvSpPr>
          <p:nvPr/>
        </p:nvSpPr>
        <p:spPr bwMode="auto">
          <a:xfrm>
            <a:off x="6238875" y="4648200"/>
            <a:ext cx="942975"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42" name="Text Box 4"/>
          <p:cNvSpPr txBox="1">
            <a:spLocks noChangeArrowheads="1"/>
          </p:cNvSpPr>
          <p:nvPr/>
        </p:nvSpPr>
        <p:spPr bwMode="auto">
          <a:xfrm>
            <a:off x="7181850" y="4648200"/>
            <a:ext cx="942975"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43" name="Text Box 4"/>
          <p:cNvSpPr txBox="1">
            <a:spLocks noChangeArrowheads="1"/>
          </p:cNvSpPr>
          <p:nvPr/>
        </p:nvSpPr>
        <p:spPr bwMode="auto">
          <a:xfrm>
            <a:off x="8124825" y="4648200"/>
            <a:ext cx="942975" cy="63094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35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0</a:t>
            </a:r>
            <a:endParaRPr lang="en-US" sz="35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46" name="Text Box 4"/>
          <p:cNvSpPr txBox="1">
            <a:spLocks noChangeArrowheads="1"/>
          </p:cNvSpPr>
          <p:nvPr/>
        </p:nvSpPr>
        <p:spPr bwMode="auto">
          <a:xfrm>
            <a:off x="1447800" y="3200400"/>
            <a:ext cx="7620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pPr>
            <a:r>
              <a:rPr lang="en-US"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2*0</a:t>
            </a: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7" name="Text Box 4"/>
          <p:cNvSpPr txBox="1">
            <a:spLocks noChangeArrowheads="1"/>
          </p:cNvSpPr>
          <p:nvPr/>
        </p:nvSpPr>
        <p:spPr bwMode="auto">
          <a:xfrm>
            <a:off x="2209800" y="3200400"/>
            <a:ext cx="9525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2*0+1</a:t>
            </a: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8" name="Text Box 4"/>
          <p:cNvSpPr txBox="1">
            <a:spLocks noChangeArrowheads="1"/>
          </p:cNvSpPr>
          <p:nvPr/>
        </p:nvSpPr>
        <p:spPr bwMode="auto">
          <a:xfrm>
            <a:off x="3200400" y="3200400"/>
            <a:ext cx="11049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2*1 +1</a:t>
            </a: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9" name="Text Box 4"/>
          <p:cNvSpPr txBox="1">
            <a:spLocks noChangeArrowheads="1"/>
          </p:cNvSpPr>
          <p:nvPr/>
        </p:nvSpPr>
        <p:spPr bwMode="auto">
          <a:xfrm>
            <a:off x="4305300" y="3200400"/>
            <a:ext cx="8001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2*3</a:t>
            </a: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0" name="Text Box 4"/>
          <p:cNvSpPr txBox="1">
            <a:spLocks noChangeArrowheads="1"/>
          </p:cNvSpPr>
          <p:nvPr/>
        </p:nvSpPr>
        <p:spPr bwMode="auto">
          <a:xfrm>
            <a:off x="6210300" y="3200400"/>
            <a:ext cx="11049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2*13+1</a:t>
            </a: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1" name="Text Box 4"/>
          <p:cNvSpPr txBox="1">
            <a:spLocks noChangeArrowheads="1"/>
          </p:cNvSpPr>
          <p:nvPr/>
        </p:nvSpPr>
        <p:spPr bwMode="auto">
          <a:xfrm>
            <a:off x="7315200" y="3200400"/>
            <a:ext cx="8763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2*27</a:t>
            </a: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2" name="Text Box 4"/>
          <p:cNvSpPr txBox="1">
            <a:spLocks noChangeArrowheads="1"/>
          </p:cNvSpPr>
          <p:nvPr/>
        </p:nvSpPr>
        <p:spPr bwMode="auto">
          <a:xfrm>
            <a:off x="8229600" y="3200400"/>
            <a:ext cx="8382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2*54</a:t>
            </a: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3" name="Text Box 4"/>
          <p:cNvSpPr txBox="1">
            <a:spLocks noChangeArrowheads="1"/>
          </p:cNvSpPr>
          <p:nvPr/>
        </p:nvSpPr>
        <p:spPr bwMode="auto">
          <a:xfrm>
            <a:off x="5105400" y="3200400"/>
            <a:ext cx="1066800" cy="46166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2*6+1</a:t>
            </a:r>
            <a:endParaRPr lang="en-US">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611315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checkerboard(across)">
                                      <p:cBhvr>
                                        <p:cTn id="7" dur="500"/>
                                        <p:tgtEl>
                                          <p:spTgt spid="83971">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3971">
                                            <p:txEl>
                                              <p:pRg st="1" end="1"/>
                                            </p:txEl>
                                          </p:spTgt>
                                        </p:tgtEl>
                                        <p:attrNameLst>
                                          <p:attrName>style.visibility</p:attrName>
                                        </p:attrNameLst>
                                      </p:cBhvr>
                                      <p:to>
                                        <p:strVal val="visible"/>
                                      </p:to>
                                    </p:set>
                                    <p:animEffect transition="in" filter="checkerboard(across)">
                                      <p:cBhvr>
                                        <p:cTn id="10" dur="500"/>
                                        <p:tgtEl>
                                          <p:spTgt spid="8397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grpId="0" nodeType="clickEffect">
                                  <p:stCondLst>
                                    <p:cond delay="0"/>
                                  </p:stCondLst>
                                  <p:childTnLst>
                                    <p:animClr clrSpc="rgb" dir="cw">
                                      <p:cBhvr>
                                        <p:cTn id="14" dur="500" fill="hold"/>
                                        <p:tgtEl>
                                          <p:spTgt spid="36"/>
                                        </p:tgtEl>
                                        <p:attrNameLst>
                                          <p:attrName>fillcolor</p:attrName>
                                        </p:attrNameLst>
                                      </p:cBhvr>
                                      <p:to>
                                        <a:schemeClr val="accent2"/>
                                      </p:to>
                                    </p:animClr>
                                    <p:set>
                                      <p:cBhvr>
                                        <p:cTn id="15" dur="500" fill="hold"/>
                                        <p:tgtEl>
                                          <p:spTgt spid="36"/>
                                        </p:tgtEl>
                                        <p:attrNameLst>
                                          <p:attrName>fill.type</p:attrName>
                                        </p:attrNameLst>
                                      </p:cBhvr>
                                      <p:to>
                                        <p:strVal val="solid"/>
                                      </p:to>
                                    </p:set>
                                    <p:set>
                                      <p:cBhvr>
                                        <p:cTn id="16" dur="500" fill="hold"/>
                                        <p:tgtEl>
                                          <p:spTgt spid="36"/>
                                        </p:tgtEl>
                                        <p:attrNameLst>
                                          <p:attrName>fill.on</p:attrName>
                                        </p:attrNameLst>
                                      </p:cBhvr>
                                      <p:to>
                                        <p:strVal val="true"/>
                                      </p:to>
                                    </p:set>
                                  </p:childTnLst>
                                </p:cTn>
                              </p:par>
                              <p:par>
                                <p:cTn id="17" presetID="2" presetClass="entr" presetSubtype="4"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5" presetClass="entr" presetSubtype="1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checkerboard(across)">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500" fill="hold"/>
                                        <p:tgtEl>
                                          <p:spTgt spid="37"/>
                                        </p:tgtEl>
                                        <p:attrNameLst>
                                          <p:attrName>fillcolor</p:attrName>
                                        </p:attrNameLst>
                                      </p:cBhvr>
                                      <p:to>
                                        <a:schemeClr val="accent2"/>
                                      </p:to>
                                    </p:animClr>
                                    <p:set>
                                      <p:cBhvr>
                                        <p:cTn id="28" dur="500" fill="hold"/>
                                        <p:tgtEl>
                                          <p:spTgt spid="37"/>
                                        </p:tgtEl>
                                        <p:attrNameLst>
                                          <p:attrName>fill.type</p:attrName>
                                        </p:attrNameLst>
                                      </p:cBhvr>
                                      <p:to>
                                        <p:strVal val="solid"/>
                                      </p:to>
                                    </p:set>
                                    <p:set>
                                      <p:cBhvr>
                                        <p:cTn id="29" dur="500" fill="hold"/>
                                        <p:tgtEl>
                                          <p:spTgt spid="37"/>
                                        </p:tgtEl>
                                        <p:attrNameLst>
                                          <p:attrName>fill.on</p:attrName>
                                        </p:attrNameLst>
                                      </p:cBhvr>
                                      <p:to>
                                        <p:strVal val="true"/>
                                      </p:to>
                                    </p:set>
                                  </p:childTnLst>
                                </p:cTn>
                              </p:par>
                              <p:par>
                                <p:cTn id="30" presetID="2" presetClass="entr" presetSubtype="4"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ppt_x"/>
                                          </p:val>
                                        </p:tav>
                                        <p:tav tm="100000">
                                          <p:val>
                                            <p:strVal val="#ppt_x"/>
                                          </p:val>
                                        </p:tav>
                                      </p:tavLst>
                                    </p:anim>
                                    <p:anim calcmode="lin" valueType="num">
                                      <p:cBhvr additive="base">
                                        <p:cTn id="33" dur="500" fill="hold"/>
                                        <p:tgtEl>
                                          <p:spTgt spid="27"/>
                                        </p:tgtEl>
                                        <p:attrNameLst>
                                          <p:attrName>ppt_y</p:attrName>
                                        </p:attrNameLst>
                                      </p:cBhvr>
                                      <p:tavLst>
                                        <p:tav tm="0">
                                          <p:val>
                                            <p:strVal val="1+#ppt_h/2"/>
                                          </p:val>
                                        </p:tav>
                                        <p:tav tm="100000">
                                          <p:val>
                                            <p:strVal val="#ppt_y"/>
                                          </p:val>
                                        </p:tav>
                                      </p:tavLst>
                                    </p:anim>
                                  </p:childTnLst>
                                </p:cTn>
                              </p:par>
                              <p:par>
                                <p:cTn id="34" presetID="5" presetClass="entr" presetSubtype="1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checkerboard(across)">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500" fill="hold"/>
                                        <p:tgtEl>
                                          <p:spTgt spid="38"/>
                                        </p:tgtEl>
                                        <p:attrNameLst>
                                          <p:attrName>fillcolor</p:attrName>
                                        </p:attrNameLst>
                                      </p:cBhvr>
                                      <p:to>
                                        <a:schemeClr val="accent2"/>
                                      </p:to>
                                    </p:animClr>
                                    <p:set>
                                      <p:cBhvr>
                                        <p:cTn id="41" dur="500" fill="hold"/>
                                        <p:tgtEl>
                                          <p:spTgt spid="38"/>
                                        </p:tgtEl>
                                        <p:attrNameLst>
                                          <p:attrName>fill.type</p:attrName>
                                        </p:attrNameLst>
                                      </p:cBhvr>
                                      <p:to>
                                        <p:strVal val="solid"/>
                                      </p:to>
                                    </p:set>
                                    <p:set>
                                      <p:cBhvr>
                                        <p:cTn id="42" dur="500" fill="hold"/>
                                        <p:tgtEl>
                                          <p:spTgt spid="38"/>
                                        </p:tgtEl>
                                        <p:attrNameLst>
                                          <p:attrName>fill.on</p:attrName>
                                        </p:attrNameLst>
                                      </p:cBhvr>
                                      <p:to>
                                        <p:strVal val="true"/>
                                      </p:to>
                                    </p:set>
                                  </p:childTnLst>
                                </p:cTn>
                              </p:par>
                              <p:par>
                                <p:cTn id="43" presetID="2" presetClass="entr" presetSubtype="4"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5" presetClass="entr" presetSubtype="1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checkerboard(across)">
                                      <p:cBhvr>
                                        <p:cTn id="49" dur="500"/>
                                        <p:tgtEl>
                                          <p:spTgt spid="4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mph" presetSubtype="2" fill="hold" nodeType="clickEffect">
                                  <p:stCondLst>
                                    <p:cond delay="0"/>
                                  </p:stCondLst>
                                  <p:childTnLst>
                                    <p:animClr clrSpc="rgb" dir="cw">
                                      <p:cBhvr>
                                        <p:cTn id="53" dur="500" fill="hold"/>
                                        <p:tgtEl>
                                          <p:spTgt spid="39"/>
                                        </p:tgtEl>
                                        <p:attrNameLst>
                                          <p:attrName>fillcolor</p:attrName>
                                        </p:attrNameLst>
                                      </p:cBhvr>
                                      <p:to>
                                        <a:schemeClr val="accent2"/>
                                      </p:to>
                                    </p:animClr>
                                    <p:set>
                                      <p:cBhvr>
                                        <p:cTn id="54" dur="500" fill="hold"/>
                                        <p:tgtEl>
                                          <p:spTgt spid="39"/>
                                        </p:tgtEl>
                                        <p:attrNameLst>
                                          <p:attrName>fill.type</p:attrName>
                                        </p:attrNameLst>
                                      </p:cBhvr>
                                      <p:to>
                                        <p:strVal val="solid"/>
                                      </p:to>
                                    </p:set>
                                    <p:set>
                                      <p:cBhvr>
                                        <p:cTn id="55" dur="500" fill="hold"/>
                                        <p:tgtEl>
                                          <p:spTgt spid="39"/>
                                        </p:tgtEl>
                                        <p:attrNameLst>
                                          <p:attrName>fill.on</p:attrName>
                                        </p:attrNameLst>
                                      </p:cBhvr>
                                      <p:to>
                                        <p:strVal val="true"/>
                                      </p:to>
                                    </p:set>
                                  </p:childTnLst>
                                </p:cTn>
                              </p:par>
                              <p:par>
                                <p:cTn id="56" presetID="2" presetClass="entr" presetSubtype="4"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ppt_x"/>
                                          </p:val>
                                        </p:tav>
                                        <p:tav tm="100000">
                                          <p:val>
                                            <p:strVal val="#ppt_x"/>
                                          </p:val>
                                        </p:tav>
                                      </p:tavLst>
                                    </p:anim>
                                    <p:anim calcmode="lin" valueType="num">
                                      <p:cBhvr additive="base">
                                        <p:cTn id="59" dur="500" fill="hold"/>
                                        <p:tgtEl>
                                          <p:spTgt spid="34"/>
                                        </p:tgtEl>
                                        <p:attrNameLst>
                                          <p:attrName>ppt_y</p:attrName>
                                        </p:attrNameLst>
                                      </p:cBhvr>
                                      <p:tavLst>
                                        <p:tav tm="0">
                                          <p:val>
                                            <p:strVal val="1+#ppt_h/2"/>
                                          </p:val>
                                        </p:tav>
                                        <p:tav tm="100000">
                                          <p:val>
                                            <p:strVal val="#ppt_y"/>
                                          </p:val>
                                        </p:tav>
                                      </p:tavLst>
                                    </p:anim>
                                  </p:childTnLst>
                                </p:cTn>
                              </p:par>
                              <p:par>
                                <p:cTn id="60" presetID="5" presetClass="entr" presetSubtype="1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checkerboard(across)">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500" fill="hold"/>
                                        <p:tgtEl>
                                          <p:spTgt spid="40"/>
                                        </p:tgtEl>
                                        <p:attrNameLst>
                                          <p:attrName>fillcolor</p:attrName>
                                        </p:attrNameLst>
                                      </p:cBhvr>
                                      <p:to>
                                        <a:schemeClr val="accent2"/>
                                      </p:to>
                                    </p:animClr>
                                    <p:set>
                                      <p:cBhvr>
                                        <p:cTn id="67" dur="500" fill="hold"/>
                                        <p:tgtEl>
                                          <p:spTgt spid="40"/>
                                        </p:tgtEl>
                                        <p:attrNameLst>
                                          <p:attrName>fill.type</p:attrName>
                                        </p:attrNameLst>
                                      </p:cBhvr>
                                      <p:to>
                                        <p:strVal val="solid"/>
                                      </p:to>
                                    </p:set>
                                    <p:set>
                                      <p:cBhvr>
                                        <p:cTn id="68" dur="500" fill="hold"/>
                                        <p:tgtEl>
                                          <p:spTgt spid="40"/>
                                        </p:tgtEl>
                                        <p:attrNameLst>
                                          <p:attrName>fill.on</p:attrName>
                                        </p:attrNameLst>
                                      </p:cBhvr>
                                      <p:to>
                                        <p:strVal val="true"/>
                                      </p:to>
                                    </p:set>
                                  </p:childTnLst>
                                </p:cTn>
                              </p:par>
                              <p:par>
                                <p:cTn id="69" presetID="2" presetClass="entr" presetSubtype="4"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ppt_x"/>
                                          </p:val>
                                        </p:tav>
                                        <p:tav tm="100000">
                                          <p:val>
                                            <p:strVal val="#ppt_x"/>
                                          </p:val>
                                        </p:tav>
                                      </p:tavLst>
                                    </p:anim>
                                    <p:anim calcmode="lin" valueType="num">
                                      <p:cBhvr additive="base">
                                        <p:cTn id="72" dur="500" fill="hold"/>
                                        <p:tgtEl>
                                          <p:spTgt spid="29"/>
                                        </p:tgtEl>
                                        <p:attrNameLst>
                                          <p:attrName>ppt_y</p:attrName>
                                        </p:attrNameLst>
                                      </p:cBhvr>
                                      <p:tavLst>
                                        <p:tav tm="0">
                                          <p:val>
                                            <p:strVal val="1+#ppt_h/2"/>
                                          </p:val>
                                        </p:tav>
                                        <p:tav tm="100000">
                                          <p:val>
                                            <p:strVal val="#ppt_y"/>
                                          </p:val>
                                        </p:tav>
                                      </p:tavLst>
                                    </p:anim>
                                  </p:childTnLst>
                                </p:cTn>
                              </p:par>
                              <p:par>
                                <p:cTn id="73" presetID="5" presetClass="entr" presetSubtype="1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checkerboard(across)">
                                      <p:cBhvr>
                                        <p:cTn id="75" dur="500"/>
                                        <p:tgtEl>
                                          <p:spTgt spid="5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mph" presetSubtype="2" fill="hold" nodeType="clickEffect">
                                  <p:stCondLst>
                                    <p:cond delay="0"/>
                                  </p:stCondLst>
                                  <p:childTnLst>
                                    <p:animClr clrSpc="rgb" dir="cw">
                                      <p:cBhvr>
                                        <p:cTn id="79" dur="500" fill="hold"/>
                                        <p:tgtEl>
                                          <p:spTgt spid="41"/>
                                        </p:tgtEl>
                                        <p:attrNameLst>
                                          <p:attrName>fillcolor</p:attrName>
                                        </p:attrNameLst>
                                      </p:cBhvr>
                                      <p:to>
                                        <a:schemeClr val="accent2"/>
                                      </p:to>
                                    </p:animClr>
                                    <p:set>
                                      <p:cBhvr>
                                        <p:cTn id="80" dur="500" fill="hold"/>
                                        <p:tgtEl>
                                          <p:spTgt spid="41"/>
                                        </p:tgtEl>
                                        <p:attrNameLst>
                                          <p:attrName>fill.type</p:attrName>
                                        </p:attrNameLst>
                                      </p:cBhvr>
                                      <p:to>
                                        <p:strVal val="solid"/>
                                      </p:to>
                                    </p:set>
                                    <p:set>
                                      <p:cBhvr>
                                        <p:cTn id="81" dur="500" fill="hold"/>
                                        <p:tgtEl>
                                          <p:spTgt spid="41"/>
                                        </p:tgtEl>
                                        <p:attrNameLst>
                                          <p:attrName>fill.on</p:attrName>
                                        </p:attrNameLst>
                                      </p:cBhvr>
                                      <p:to>
                                        <p:strVal val="true"/>
                                      </p:to>
                                    </p:set>
                                  </p:childTnLst>
                                </p:cTn>
                              </p:par>
                              <p:par>
                                <p:cTn id="82" presetID="2" presetClass="entr" presetSubtype="4"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500" fill="hold"/>
                                        <p:tgtEl>
                                          <p:spTgt spid="30"/>
                                        </p:tgtEl>
                                        <p:attrNameLst>
                                          <p:attrName>ppt_x</p:attrName>
                                        </p:attrNameLst>
                                      </p:cBhvr>
                                      <p:tavLst>
                                        <p:tav tm="0">
                                          <p:val>
                                            <p:strVal val="#ppt_x"/>
                                          </p:val>
                                        </p:tav>
                                        <p:tav tm="100000">
                                          <p:val>
                                            <p:strVal val="#ppt_x"/>
                                          </p:val>
                                        </p:tav>
                                      </p:tavLst>
                                    </p:anim>
                                    <p:anim calcmode="lin" valueType="num">
                                      <p:cBhvr additive="base">
                                        <p:cTn id="85" dur="500" fill="hold"/>
                                        <p:tgtEl>
                                          <p:spTgt spid="30"/>
                                        </p:tgtEl>
                                        <p:attrNameLst>
                                          <p:attrName>ppt_y</p:attrName>
                                        </p:attrNameLst>
                                      </p:cBhvr>
                                      <p:tavLst>
                                        <p:tav tm="0">
                                          <p:val>
                                            <p:strVal val="1+#ppt_h/2"/>
                                          </p:val>
                                        </p:tav>
                                        <p:tav tm="100000">
                                          <p:val>
                                            <p:strVal val="#ppt_y"/>
                                          </p:val>
                                        </p:tav>
                                      </p:tavLst>
                                    </p:anim>
                                  </p:childTnLst>
                                </p:cTn>
                              </p:par>
                              <p:par>
                                <p:cTn id="86" presetID="5" presetClass="entr" presetSubtype="10"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checkerboard(across)">
                                      <p:cBhvr>
                                        <p:cTn id="88" dur="500"/>
                                        <p:tgtEl>
                                          <p:spTgt spid="5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mph" presetSubtype="2" fill="hold" nodeType="clickEffect">
                                  <p:stCondLst>
                                    <p:cond delay="0"/>
                                  </p:stCondLst>
                                  <p:childTnLst>
                                    <p:animClr clrSpc="rgb" dir="cw">
                                      <p:cBhvr>
                                        <p:cTn id="92" dur="500" fill="hold"/>
                                        <p:tgtEl>
                                          <p:spTgt spid="42"/>
                                        </p:tgtEl>
                                        <p:attrNameLst>
                                          <p:attrName>fillcolor</p:attrName>
                                        </p:attrNameLst>
                                      </p:cBhvr>
                                      <p:to>
                                        <a:schemeClr val="accent2"/>
                                      </p:to>
                                    </p:animClr>
                                    <p:set>
                                      <p:cBhvr>
                                        <p:cTn id="93" dur="500" fill="hold"/>
                                        <p:tgtEl>
                                          <p:spTgt spid="42"/>
                                        </p:tgtEl>
                                        <p:attrNameLst>
                                          <p:attrName>fill.type</p:attrName>
                                        </p:attrNameLst>
                                      </p:cBhvr>
                                      <p:to>
                                        <p:strVal val="solid"/>
                                      </p:to>
                                    </p:set>
                                    <p:set>
                                      <p:cBhvr>
                                        <p:cTn id="94" dur="500" fill="hold"/>
                                        <p:tgtEl>
                                          <p:spTgt spid="42"/>
                                        </p:tgtEl>
                                        <p:attrNameLst>
                                          <p:attrName>fill.on</p:attrName>
                                        </p:attrNameLst>
                                      </p:cBhvr>
                                      <p:to>
                                        <p:strVal val="true"/>
                                      </p:to>
                                    </p:set>
                                  </p:childTnLst>
                                </p:cTn>
                              </p:par>
                              <p:par>
                                <p:cTn id="95" presetID="2" presetClass="entr" presetSubtype="4"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additive="base">
                                        <p:cTn id="97" dur="500" fill="hold"/>
                                        <p:tgtEl>
                                          <p:spTgt spid="33"/>
                                        </p:tgtEl>
                                        <p:attrNameLst>
                                          <p:attrName>ppt_x</p:attrName>
                                        </p:attrNameLst>
                                      </p:cBhvr>
                                      <p:tavLst>
                                        <p:tav tm="0">
                                          <p:val>
                                            <p:strVal val="#ppt_x"/>
                                          </p:val>
                                        </p:tav>
                                        <p:tav tm="100000">
                                          <p:val>
                                            <p:strVal val="#ppt_x"/>
                                          </p:val>
                                        </p:tav>
                                      </p:tavLst>
                                    </p:anim>
                                    <p:anim calcmode="lin" valueType="num">
                                      <p:cBhvr additive="base">
                                        <p:cTn id="98" dur="500" fill="hold"/>
                                        <p:tgtEl>
                                          <p:spTgt spid="33"/>
                                        </p:tgtEl>
                                        <p:attrNameLst>
                                          <p:attrName>ppt_y</p:attrName>
                                        </p:attrNameLst>
                                      </p:cBhvr>
                                      <p:tavLst>
                                        <p:tav tm="0">
                                          <p:val>
                                            <p:strVal val="1+#ppt_h/2"/>
                                          </p:val>
                                        </p:tav>
                                        <p:tav tm="100000">
                                          <p:val>
                                            <p:strVal val="#ppt_y"/>
                                          </p:val>
                                        </p:tav>
                                      </p:tavLst>
                                    </p:anim>
                                  </p:childTnLst>
                                </p:cTn>
                              </p:par>
                              <p:par>
                                <p:cTn id="99" presetID="5" presetClass="entr" presetSubtype="10"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checkerboard(across)">
                                      <p:cBhvr>
                                        <p:cTn id="101" dur="500"/>
                                        <p:tgtEl>
                                          <p:spTgt spid="51"/>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mph" presetSubtype="2" fill="hold" nodeType="clickEffect">
                                  <p:stCondLst>
                                    <p:cond delay="0"/>
                                  </p:stCondLst>
                                  <p:childTnLst>
                                    <p:animClr clrSpc="rgb" dir="cw">
                                      <p:cBhvr>
                                        <p:cTn id="105" dur="500" fill="hold"/>
                                        <p:tgtEl>
                                          <p:spTgt spid="43"/>
                                        </p:tgtEl>
                                        <p:attrNameLst>
                                          <p:attrName>fillcolor</p:attrName>
                                        </p:attrNameLst>
                                      </p:cBhvr>
                                      <p:to>
                                        <a:schemeClr val="accent2"/>
                                      </p:to>
                                    </p:animClr>
                                    <p:set>
                                      <p:cBhvr>
                                        <p:cTn id="106" dur="500" fill="hold"/>
                                        <p:tgtEl>
                                          <p:spTgt spid="43"/>
                                        </p:tgtEl>
                                        <p:attrNameLst>
                                          <p:attrName>fill.type</p:attrName>
                                        </p:attrNameLst>
                                      </p:cBhvr>
                                      <p:to>
                                        <p:strVal val="solid"/>
                                      </p:to>
                                    </p:set>
                                    <p:set>
                                      <p:cBhvr>
                                        <p:cTn id="107" dur="500" fill="hold"/>
                                        <p:tgtEl>
                                          <p:spTgt spid="43"/>
                                        </p:tgtEl>
                                        <p:attrNameLst>
                                          <p:attrName>fill.on</p:attrName>
                                        </p:attrNameLst>
                                      </p:cBhvr>
                                      <p:to>
                                        <p:strVal val="true"/>
                                      </p:to>
                                    </p:set>
                                  </p:childTnLst>
                                </p:cTn>
                              </p:par>
                              <p:par>
                                <p:cTn id="108" presetID="2" presetClass="entr" presetSubtype="4" fill="hold" grpId="0" nodeType="with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additive="base">
                                        <p:cTn id="110" dur="500" fill="hold"/>
                                        <p:tgtEl>
                                          <p:spTgt spid="32"/>
                                        </p:tgtEl>
                                        <p:attrNameLst>
                                          <p:attrName>ppt_x</p:attrName>
                                        </p:attrNameLst>
                                      </p:cBhvr>
                                      <p:tavLst>
                                        <p:tav tm="0">
                                          <p:val>
                                            <p:strVal val="#ppt_x"/>
                                          </p:val>
                                        </p:tav>
                                        <p:tav tm="100000">
                                          <p:val>
                                            <p:strVal val="#ppt_x"/>
                                          </p:val>
                                        </p:tav>
                                      </p:tavLst>
                                    </p:anim>
                                    <p:anim calcmode="lin" valueType="num">
                                      <p:cBhvr additive="base">
                                        <p:cTn id="111" dur="500" fill="hold"/>
                                        <p:tgtEl>
                                          <p:spTgt spid="32"/>
                                        </p:tgtEl>
                                        <p:attrNameLst>
                                          <p:attrName>ppt_y</p:attrName>
                                        </p:attrNameLst>
                                      </p:cBhvr>
                                      <p:tavLst>
                                        <p:tav tm="0">
                                          <p:val>
                                            <p:strVal val="1+#ppt_h/2"/>
                                          </p:val>
                                        </p:tav>
                                        <p:tav tm="100000">
                                          <p:val>
                                            <p:strVal val="#ppt_y"/>
                                          </p:val>
                                        </p:tav>
                                      </p:tavLst>
                                    </p:anim>
                                  </p:childTnLst>
                                </p:cTn>
                              </p:par>
                              <p:par>
                                <p:cTn id="112" presetID="5" presetClass="entr" presetSubtype="10" fill="hold" grpId="0"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checkerboard(across)">
                                      <p:cBhvr>
                                        <p:cTn id="114" dur="500"/>
                                        <p:tgtEl>
                                          <p:spTgt spid="52"/>
                                        </p:tgtEl>
                                      </p:cBhvr>
                                    </p:animEffect>
                                  </p:childTnLst>
                                </p:cTn>
                              </p:par>
                            </p:childTnLst>
                          </p:cTn>
                        </p:par>
                      </p:childTnLst>
                    </p:cTn>
                  </p:par>
                  <p:par>
                    <p:cTn id="115" fill="hold">
                      <p:stCondLst>
                        <p:cond delay="indefinite"/>
                      </p:stCondLst>
                      <p:childTnLst>
                        <p:par>
                          <p:cTn id="116" fill="hold">
                            <p:stCondLst>
                              <p:cond delay="0"/>
                            </p:stCondLst>
                            <p:childTnLst>
                              <p:par>
                                <p:cTn id="117" presetID="5" presetClass="entr" presetSubtype="10" fill="hold" grpId="0" nodeType="clickEffect">
                                  <p:stCondLst>
                                    <p:cond delay="0"/>
                                  </p:stCondLst>
                                  <p:childTnLst>
                                    <p:set>
                                      <p:cBhvr>
                                        <p:cTn id="118" dur="1" fill="hold">
                                          <p:stCondLst>
                                            <p:cond delay="0"/>
                                          </p:stCondLst>
                                        </p:cTn>
                                        <p:tgtEl>
                                          <p:spTgt spid="83971">
                                            <p:txEl>
                                              <p:pRg st="6" end="6"/>
                                            </p:txEl>
                                          </p:spTgt>
                                        </p:tgtEl>
                                        <p:attrNameLst>
                                          <p:attrName>style.visibility</p:attrName>
                                        </p:attrNameLst>
                                      </p:cBhvr>
                                      <p:to>
                                        <p:strVal val="visible"/>
                                      </p:to>
                                    </p:set>
                                    <p:animEffect transition="in" filter="checkerboard(across)">
                                      <p:cBhvr>
                                        <p:cTn id="119" dur="500"/>
                                        <p:tgtEl>
                                          <p:spTgt spid="839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P spid="27" grpId="0" animBg="1"/>
      <p:bldP spid="28" grpId="0" animBg="1"/>
      <p:bldP spid="29" grpId="0" animBg="1"/>
      <p:bldP spid="30" grpId="0" animBg="1"/>
      <p:bldP spid="31" grpId="0" animBg="1"/>
      <p:bldP spid="32" grpId="0" animBg="1"/>
      <p:bldP spid="33" grpId="0" animBg="1"/>
      <p:bldP spid="34" grpId="0" animBg="1"/>
      <p:bldP spid="36" grpId="0" animBg="1"/>
      <p:bldP spid="46" grpId="0" animBg="1"/>
      <p:bldP spid="47" grpId="0" animBg="1"/>
      <p:bldP spid="48" grpId="0" animBg="1"/>
      <p:bldP spid="49" grpId="0" animBg="1"/>
      <p:bldP spid="50" grpId="0" animBg="1"/>
      <p:bldP spid="51" grpId="0" animBg="1"/>
      <p:bldP spid="52" grpId="0" animBg="1"/>
      <p:bldP spid="5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a:bodyPr>
          <a:lstStyle/>
          <a:p>
            <a:pPr eaLnBrk="1" fontAlgn="auto" hangingPunct="1">
              <a:spcAft>
                <a:spcPts val="0"/>
              </a:spcAft>
              <a:defRPr/>
            </a:pPr>
            <a:r>
              <a:rPr lang="en-US" b="1" smtClean="0"/>
              <a:t>Exercies</a:t>
            </a:r>
          </a:p>
        </p:txBody>
      </p:sp>
      <p:sp>
        <p:nvSpPr>
          <p:cNvPr id="54" name="Content Placeholder 53"/>
          <p:cNvSpPr>
            <a:spLocks noGrp="1"/>
          </p:cNvSpPr>
          <p:nvPr>
            <p:ph idx="1"/>
          </p:nvPr>
        </p:nvSpPr>
        <p:spPr/>
        <p:txBody>
          <a:bodyPr>
            <a:normAutofit lnSpcReduction="10000"/>
          </a:bodyPr>
          <a:lstStyle/>
          <a:p>
            <a:r>
              <a:rPr lang="en-US" smtClean="0"/>
              <a:t>Convert Decimal to Binary</a:t>
            </a:r>
          </a:p>
          <a:p>
            <a:pPr lvl="1"/>
            <a:r>
              <a:rPr lang="en-US" smtClean="0"/>
              <a:t>192</a:t>
            </a:r>
          </a:p>
          <a:p>
            <a:pPr lvl="1"/>
            <a:r>
              <a:rPr lang="en-US" smtClean="0"/>
              <a:t>203</a:t>
            </a:r>
          </a:p>
          <a:p>
            <a:pPr lvl="1"/>
            <a:r>
              <a:rPr lang="en-US" smtClean="0"/>
              <a:t>168</a:t>
            </a:r>
          </a:p>
          <a:p>
            <a:pPr lvl="1"/>
            <a:r>
              <a:rPr lang="en-US" smtClean="0"/>
              <a:t>240</a:t>
            </a:r>
          </a:p>
          <a:p>
            <a:pPr lvl="1"/>
            <a:r>
              <a:rPr lang="en-US" smtClean="0"/>
              <a:t>250</a:t>
            </a:r>
          </a:p>
          <a:p>
            <a:r>
              <a:rPr lang="en-US" smtClean="0"/>
              <a:t>Convert Binary to Decimal</a:t>
            </a:r>
          </a:p>
          <a:p>
            <a:pPr lvl="1"/>
            <a:r>
              <a:rPr lang="en-US" smtClean="0"/>
              <a:t>10111011 </a:t>
            </a:r>
          </a:p>
          <a:p>
            <a:pPr lvl="1"/>
            <a:r>
              <a:rPr lang="en-US" smtClean="0"/>
              <a:t>10111101 </a:t>
            </a:r>
          </a:p>
          <a:p>
            <a:pPr lvl="1"/>
            <a:r>
              <a:rPr lang="en-US" smtClean="0"/>
              <a:t>11000110 </a:t>
            </a:r>
            <a:endParaRPr lang="en-US"/>
          </a:p>
        </p:txBody>
      </p:sp>
      <p:grpSp>
        <p:nvGrpSpPr>
          <p:cNvPr id="2" name="Group 60"/>
          <p:cNvGrpSpPr/>
          <p:nvPr/>
        </p:nvGrpSpPr>
        <p:grpSpPr>
          <a:xfrm>
            <a:off x="2133600" y="1981200"/>
            <a:ext cx="5029200" cy="533400"/>
            <a:chOff x="2133600" y="1981200"/>
            <a:chExt cx="5029200" cy="533400"/>
          </a:xfrm>
        </p:grpSpPr>
        <p:sp>
          <p:nvSpPr>
            <p:cNvPr id="55" name="Rectangle 54"/>
            <p:cNvSpPr/>
            <p:nvPr/>
          </p:nvSpPr>
          <p:spPr>
            <a:xfrm>
              <a:off x="4038600" y="1981200"/>
              <a:ext cx="31242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smtClean="0"/>
                <a:t>11000000</a:t>
              </a:r>
              <a:endParaRPr lang="en-US" sz="3600"/>
            </a:p>
          </p:txBody>
        </p:sp>
        <p:sp>
          <p:nvSpPr>
            <p:cNvPr id="56" name="Right Arrow 55"/>
            <p:cNvSpPr/>
            <p:nvPr/>
          </p:nvSpPr>
          <p:spPr>
            <a:xfrm>
              <a:off x="2133600" y="2133600"/>
              <a:ext cx="1828800" cy="2286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3" name="Group 61"/>
          <p:cNvGrpSpPr/>
          <p:nvPr/>
        </p:nvGrpSpPr>
        <p:grpSpPr>
          <a:xfrm>
            <a:off x="2133600" y="2438400"/>
            <a:ext cx="5029200" cy="533400"/>
            <a:chOff x="2133600" y="1981200"/>
            <a:chExt cx="5029200" cy="533400"/>
          </a:xfrm>
        </p:grpSpPr>
        <p:sp>
          <p:nvSpPr>
            <p:cNvPr id="63" name="Rectangle 62"/>
            <p:cNvSpPr/>
            <p:nvPr/>
          </p:nvSpPr>
          <p:spPr>
            <a:xfrm>
              <a:off x="4038600" y="1981200"/>
              <a:ext cx="31242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smtClean="0"/>
                <a:t>11001011</a:t>
              </a:r>
              <a:endParaRPr lang="en-US" sz="3600"/>
            </a:p>
          </p:txBody>
        </p:sp>
        <p:sp>
          <p:nvSpPr>
            <p:cNvPr id="64" name="Right Arrow 63"/>
            <p:cNvSpPr/>
            <p:nvPr/>
          </p:nvSpPr>
          <p:spPr>
            <a:xfrm>
              <a:off x="2133600" y="2133600"/>
              <a:ext cx="1828800" cy="2286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4" name="Group 64"/>
          <p:cNvGrpSpPr/>
          <p:nvPr/>
        </p:nvGrpSpPr>
        <p:grpSpPr>
          <a:xfrm>
            <a:off x="2133600" y="2819400"/>
            <a:ext cx="5029200" cy="533400"/>
            <a:chOff x="2133600" y="1981200"/>
            <a:chExt cx="5029200" cy="533400"/>
          </a:xfrm>
        </p:grpSpPr>
        <p:sp>
          <p:nvSpPr>
            <p:cNvPr id="66" name="Rectangle 65"/>
            <p:cNvSpPr/>
            <p:nvPr/>
          </p:nvSpPr>
          <p:spPr>
            <a:xfrm>
              <a:off x="4038600" y="1981200"/>
              <a:ext cx="31242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smtClean="0"/>
                <a:t>10101000</a:t>
              </a:r>
              <a:endParaRPr lang="en-US" sz="3600"/>
            </a:p>
          </p:txBody>
        </p:sp>
        <p:sp>
          <p:nvSpPr>
            <p:cNvPr id="67" name="Right Arrow 66"/>
            <p:cNvSpPr/>
            <p:nvPr/>
          </p:nvSpPr>
          <p:spPr>
            <a:xfrm>
              <a:off x="2133600" y="2133600"/>
              <a:ext cx="1828800" cy="2286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5" name="Group 67"/>
          <p:cNvGrpSpPr/>
          <p:nvPr/>
        </p:nvGrpSpPr>
        <p:grpSpPr>
          <a:xfrm>
            <a:off x="2133600" y="3352800"/>
            <a:ext cx="5029200" cy="533400"/>
            <a:chOff x="2133600" y="1981200"/>
            <a:chExt cx="5029200" cy="533400"/>
          </a:xfrm>
        </p:grpSpPr>
        <p:sp>
          <p:nvSpPr>
            <p:cNvPr id="69" name="Rectangle 68"/>
            <p:cNvSpPr/>
            <p:nvPr/>
          </p:nvSpPr>
          <p:spPr>
            <a:xfrm>
              <a:off x="4038600" y="1981200"/>
              <a:ext cx="31242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smtClean="0"/>
                <a:t>11110000</a:t>
              </a:r>
              <a:endParaRPr lang="en-US" sz="3600"/>
            </a:p>
          </p:txBody>
        </p:sp>
        <p:sp>
          <p:nvSpPr>
            <p:cNvPr id="70" name="Right Arrow 69"/>
            <p:cNvSpPr/>
            <p:nvPr/>
          </p:nvSpPr>
          <p:spPr>
            <a:xfrm>
              <a:off x="2133600" y="2133600"/>
              <a:ext cx="1828800" cy="2286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6" name="Group 70"/>
          <p:cNvGrpSpPr/>
          <p:nvPr/>
        </p:nvGrpSpPr>
        <p:grpSpPr>
          <a:xfrm>
            <a:off x="2133600" y="3810000"/>
            <a:ext cx="5029200" cy="533400"/>
            <a:chOff x="2133600" y="1981200"/>
            <a:chExt cx="5029200" cy="533400"/>
          </a:xfrm>
        </p:grpSpPr>
        <p:sp>
          <p:nvSpPr>
            <p:cNvPr id="72" name="Rectangle 71"/>
            <p:cNvSpPr/>
            <p:nvPr/>
          </p:nvSpPr>
          <p:spPr>
            <a:xfrm>
              <a:off x="4038600" y="1981200"/>
              <a:ext cx="31242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smtClean="0"/>
                <a:t>11111010</a:t>
              </a:r>
              <a:endParaRPr lang="en-US" sz="3600"/>
            </a:p>
          </p:txBody>
        </p:sp>
        <p:sp>
          <p:nvSpPr>
            <p:cNvPr id="73" name="Right Arrow 72"/>
            <p:cNvSpPr/>
            <p:nvPr/>
          </p:nvSpPr>
          <p:spPr>
            <a:xfrm>
              <a:off x="2133600" y="2133600"/>
              <a:ext cx="1828800" cy="2286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7" name="Group 73"/>
          <p:cNvGrpSpPr/>
          <p:nvPr/>
        </p:nvGrpSpPr>
        <p:grpSpPr>
          <a:xfrm>
            <a:off x="2819400" y="4641304"/>
            <a:ext cx="5029200" cy="533400"/>
            <a:chOff x="2133600" y="1981200"/>
            <a:chExt cx="5029200" cy="533400"/>
          </a:xfrm>
        </p:grpSpPr>
        <p:sp>
          <p:nvSpPr>
            <p:cNvPr id="75" name="Rectangle 74"/>
            <p:cNvSpPr/>
            <p:nvPr/>
          </p:nvSpPr>
          <p:spPr>
            <a:xfrm>
              <a:off x="4038600" y="1981200"/>
              <a:ext cx="31242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smtClean="0"/>
                <a:t>187</a:t>
              </a:r>
              <a:endParaRPr lang="en-US" sz="3600"/>
            </a:p>
          </p:txBody>
        </p:sp>
        <p:sp>
          <p:nvSpPr>
            <p:cNvPr id="76" name="Right Arrow 75"/>
            <p:cNvSpPr/>
            <p:nvPr/>
          </p:nvSpPr>
          <p:spPr>
            <a:xfrm>
              <a:off x="2133600" y="2133600"/>
              <a:ext cx="1828800" cy="2286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8" name="Group 76"/>
          <p:cNvGrpSpPr/>
          <p:nvPr/>
        </p:nvGrpSpPr>
        <p:grpSpPr>
          <a:xfrm>
            <a:off x="2819400" y="5174704"/>
            <a:ext cx="5029200" cy="533400"/>
            <a:chOff x="2133600" y="1981200"/>
            <a:chExt cx="5029200" cy="533400"/>
          </a:xfrm>
        </p:grpSpPr>
        <p:sp>
          <p:nvSpPr>
            <p:cNvPr id="78" name="Rectangle 77"/>
            <p:cNvSpPr/>
            <p:nvPr/>
          </p:nvSpPr>
          <p:spPr>
            <a:xfrm>
              <a:off x="4038600" y="1981200"/>
              <a:ext cx="31242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smtClean="0"/>
                <a:t>189</a:t>
              </a:r>
              <a:endParaRPr lang="en-US" sz="3600"/>
            </a:p>
          </p:txBody>
        </p:sp>
        <p:sp>
          <p:nvSpPr>
            <p:cNvPr id="79" name="Right Arrow 78"/>
            <p:cNvSpPr/>
            <p:nvPr/>
          </p:nvSpPr>
          <p:spPr>
            <a:xfrm>
              <a:off x="2133600" y="2133600"/>
              <a:ext cx="1828800" cy="2286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9" name="Group 79"/>
          <p:cNvGrpSpPr/>
          <p:nvPr/>
        </p:nvGrpSpPr>
        <p:grpSpPr>
          <a:xfrm>
            <a:off x="2819400" y="5631904"/>
            <a:ext cx="5029200" cy="533400"/>
            <a:chOff x="2133600" y="1981200"/>
            <a:chExt cx="5029200" cy="533400"/>
          </a:xfrm>
        </p:grpSpPr>
        <p:sp>
          <p:nvSpPr>
            <p:cNvPr id="81" name="Rectangle 80"/>
            <p:cNvSpPr/>
            <p:nvPr/>
          </p:nvSpPr>
          <p:spPr>
            <a:xfrm>
              <a:off x="4038600" y="1981200"/>
              <a:ext cx="3124200" cy="533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smtClean="0"/>
                <a:t>198</a:t>
              </a:r>
              <a:endParaRPr lang="en-US" sz="3600"/>
            </a:p>
          </p:txBody>
        </p:sp>
        <p:sp>
          <p:nvSpPr>
            <p:cNvPr id="82" name="Right Arrow 81"/>
            <p:cNvSpPr/>
            <p:nvPr/>
          </p:nvSpPr>
          <p:spPr>
            <a:xfrm>
              <a:off x="2133600" y="2133600"/>
              <a:ext cx="1828800" cy="22860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7889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amond(in)">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amond(in)">
                                      <p:cBhvr>
                                        <p:cTn id="2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amond(in)">
                                      <p:cBhvr>
                                        <p:cTn id="3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amond(in)">
                                      <p:cBhvr>
                                        <p:cTn id="3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diamond(in)">
                                      <p:cBhvr>
                                        <p:cTn id="4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685800" y="1600200"/>
            <a:ext cx="3657600" cy="4876800"/>
          </a:xfrm>
          <a:prstGeom prst="rect">
            <a:avLst/>
          </a:prstGeom>
          <a:noFill/>
          <a:ln w="76200">
            <a:noFill/>
            <a:miter lim="800000"/>
            <a:headEnd/>
            <a:tailEnd/>
          </a:ln>
        </p:spPr>
        <p:txBody>
          <a:bodyPr wrap="none" anchor="ctr"/>
          <a:lstStyle/>
          <a:p>
            <a:r>
              <a:rPr lang="en-US" sz="3200" smtClean="0"/>
              <a:t>1. 0</a:t>
            </a:r>
          </a:p>
          <a:p>
            <a:r>
              <a:rPr lang="en-US" sz="3200" smtClean="0"/>
              <a:t>2. 6</a:t>
            </a:r>
          </a:p>
          <a:p>
            <a:r>
              <a:rPr lang="en-US" sz="3200" smtClean="0"/>
              <a:t>3. 14</a:t>
            </a:r>
          </a:p>
          <a:p>
            <a:r>
              <a:rPr lang="en-US" sz="3200" smtClean="0"/>
              <a:t>4. 25</a:t>
            </a:r>
          </a:p>
          <a:p>
            <a:r>
              <a:rPr lang="en-US" sz="3200" smtClean="0"/>
              <a:t>5. 49</a:t>
            </a:r>
          </a:p>
          <a:p>
            <a:r>
              <a:rPr lang="en-US" sz="3200" smtClean="0"/>
              <a:t>6. 63</a:t>
            </a:r>
          </a:p>
          <a:p>
            <a:r>
              <a:rPr lang="en-US" sz="3200" smtClean="0"/>
              <a:t>7. 98</a:t>
            </a:r>
          </a:p>
          <a:p>
            <a:r>
              <a:rPr lang="en-US" sz="3200" smtClean="0"/>
              <a:t>8. 107</a:t>
            </a:r>
          </a:p>
          <a:p>
            <a:r>
              <a:rPr lang="en-US" sz="3200" smtClean="0"/>
              <a:t>9. 122</a:t>
            </a:r>
          </a:p>
          <a:p>
            <a:r>
              <a:rPr lang="en-US" sz="3200" smtClean="0"/>
              <a:t>10. 136</a:t>
            </a:r>
          </a:p>
        </p:txBody>
      </p:sp>
      <p:sp>
        <p:nvSpPr>
          <p:cNvPr id="59406" name="Rectangle 2"/>
          <p:cNvSpPr>
            <a:spLocks noGrp="1" noChangeArrowheads="1"/>
          </p:cNvSpPr>
          <p:nvPr>
            <p:ph type="title"/>
          </p:nvPr>
        </p:nvSpPr>
        <p:spPr>
          <a:xfrm>
            <a:off x="0" y="699868"/>
            <a:ext cx="9144000" cy="639762"/>
          </a:xfrm>
        </p:spPr>
        <p:txBody>
          <a:bodyPr>
            <a:normAutofit/>
          </a:bodyPr>
          <a:lstStyle/>
          <a:p>
            <a:r>
              <a:rPr lang="en-US" sz="2800" dirty="0" smtClean="0">
                <a:solidFill>
                  <a:schemeClr val="tx2">
                    <a:lumMod val="75000"/>
                  </a:schemeClr>
                </a:solidFill>
              </a:rPr>
              <a:t>Exercises</a:t>
            </a:r>
            <a:r>
              <a:rPr lang="en-US" sz="2800" smtClean="0">
                <a:solidFill>
                  <a:schemeClr val="tx2">
                    <a:lumMod val="75000"/>
                  </a:schemeClr>
                </a:solidFill>
              </a:rPr>
              <a:t>: </a:t>
            </a:r>
            <a:r>
              <a:rPr lang="en-US" sz="2800" smtClean="0"/>
              <a:t>Convert these decimal numbers to binary:</a:t>
            </a:r>
            <a:endParaRPr lang="en-US" sz="2800" dirty="0" smtClean="0">
              <a:solidFill>
                <a:schemeClr val="tx2">
                  <a:lumMod val="75000"/>
                </a:schemeClr>
              </a:solidFill>
            </a:endParaRPr>
          </a:p>
        </p:txBody>
      </p:sp>
      <p:sp>
        <p:nvSpPr>
          <p:cNvPr id="15" name="Slide Number Placeholder 14"/>
          <p:cNvSpPr>
            <a:spLocks noGrp="1"/>
          </p:cNvSpPr>
          <p:nvPr>
            <p:ph type="sldNum" sz="quarter" idx="12"/>
          </p:nvPr>
        </p:nvSpPr>
        <p:spPr/>
        <p:txBody>
          <a:bodyPr>
            <a:normAutofit fontScale="85000" lnSpcReduction="20000"/>
          </a:bodyPr>
          <a:lstStyle/>
          <a:p>
            <a:fld id="{04CED84C-2EA6-462B-8029-C57D5BAC3218}" type="slidenum">
              <a:rPr lang="en-US" smtClean="0"/>
              <a:pPr/>
              <a:t>24</a:t>
            </a:fld>
            <a:endParaRPr lang="en-US"/>
          </a:p>
        </p:txBody>
      </p:sp>
      <p:sp>
        <p:nvSpPr>
          <p:cNvPr id="17" name="Rectangle 3"/>
          <p:cNvSpPr>
            <a:spLocks noChangeArrowheads="1"/>
          </p:cNvSpPr>
          <p:nvPr/>
        </p:nvSpPr>
        <p:spPr bwMode="auto">
          <a:xfrm>
            <a:off x="5181600" y="1524000"/>
            <a:ext cx="3962400" cy="4876800"/>
          </a:xfrm>
          <a:prstGeom prst="rect">
            <a:avLst/>
          </a:prstGeom>
          <a:noFill/>
          <a:ln w="76200">
            <a:noFill/>
            <a:miter lim="800000"/>
            <a:headEnd/>
            <a:tailEnd/>
          </a:ln>
        </p:spPr>
        <p:txBody>
          <a:bodyPr wrap="none" anchor="ctr"/>
          <a:lstStyle/>
          <a:p>
            <a:r>
              <a:rPr lang="en-US" sz="3600" smtClean="0"/>
              <a:t>11. 163</a:t>
            </a:r>
          </a:p>
          <a:p>
            <a:r>
              <a:rPr lang="en-US" sz="3600" smtClean="0"/>
              <a:t>12. 200</a:t>
            </a:r>
          </a:p>
          <a:p>
            <a:r>
              <a:rPr lang="en-US" sz="3600" smtClean="0"/>
              <a:t>13. 219</a:t>
            </a:r>
          </a:p>
          <a:p>
            <a:r>
              <a:rPr lang="en-US" sz="3600" smtClean="0"/>
              <a:t>14. 243</a:t>
            </a:r>
          </a:p>
          <a:p>
            <a:r>
              <a:rPr lang="en-US" sz="3600" smtClean="0"/>
              <a:t>15. 253</a:t>
            </a:r>
          </a:p>
          <a:p>
            <a:r>
              <a:rPr lang="en-US" sz="3600" smtClean="0"/>
              <a:t>16. 256</a:t>
            </a:r>
          </a:p>
          <a:p>
            <a:r>
              <a:rPr lang="en-US" sz="3600" smtClean="0"/>
              <a:t>17. 285</a:t>
            </a:r>
          </a:p>
          <a:p>
            <a:r>
              <a:rPr lang="en-US" sz="3600" smtClean="0"/>
              <a:t>18. 302</a:t>
            </a:r>
          </a:p>
          <a:p>
            <a:r>
              <a:rPr lang="en-US" sz="3600" smtClean="0"/>
              <a:t>19. 483</a:t>
            </a:r>
            <a:endParaRPr lang="en-US" sz="360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409214341"/>
      </p:ext>
    </p:extLst>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762000" y="1600200"/>
            <a:ext cx="3657600" cy="4876800"/>
          </a:xfrm>
          <a:prstGeom prst="rect">
            <a:avLst/>
          </a:prstGeom>
          <a:noFill/>
          <a:ln w="76200">
            <a:noFill/>
            <a:miter lim="800000"/>
            <a:headEnd/>
            <a:tailEnd/>
          </a:ln>
        </p:spPr>
        <p:txBody>
          <a:bodyPr wrap="none" anchor="ctr"/>
          <a:lstStyle/>
          <a:p>
            <a:r>
              <a:rPr lang="en-US" sz="3600" smtClean="0"/>
              <a:t>20. 00110011</a:t>
            </a:r>
          </a:p>
          <a:p>
            <a:r>
              <a:rPr lang="en-US" sz="3600" smtClean="0"/>
              <a:t>21. 00000000</a:t>
            </a:r>
          </a:p>
          <a:p>
            <a:r>
              <a:rPr lang="en-US" sz="3600" smtClean="0"/>
              <a:t>22. 11111111</a:t>
            </a:r>
          </a:p>
          <a:p>
            <a:r>
              <a:rPr lang="en-US" sz="3600" smtClean="0"/>
              <a:t>23. 11100011</a:t>
            </a:r>
          </a:p>
          <a:p>
            <a:r>
              <a:rPr lang="en-US" sz="3600" smtClean="0"/>
              <a:t>24. 00001111</a:t>
            </a:r>
          </a:p>
          <a:p>
            <a:r>
              <a:rPr lang="en-US" sz="3600" smtClean="0"/>
              <a:t>25. 11111100</a:t>
            </a:r>
          </a:p>
          <a:p>
            <a:r>
              <a:rPr lang="en-US" sz="3600" smtClean="0"/>
              <a:t>26. 01010111</a:t>
            </a:r>
          </a:p>
          <a:p>
            <a:r>
              <a:rPr lang="en-US" sz="3600" smtClean="0"/>
              <a:t>27. 00000110</a:t>
            </a:r>
          </a:p>
        </p:txBody>
      </p:sp>
      <p:sp>
        <p:nvSpPr>
          <p:cNvPr id="59406" name="Rectangle 2"/>
          <p:cNvSpPr>
            <a:spLocks noGrp="1" noChangeArrowheads="1"/>
          </p:cNvSpPr>
          <p:nvPr>
            <p:ph type="title"/>
          </p:nvPr>
        </p:nvSpPr>
        <p:spPr>
          <a:xfrm>
            <a:off x="0" y="699868"/>
            <a:ext cx="9144000" cy="639762"/>
          </a:xfrm>
        </p:spPr>
        <p:txBody>
          <a:bodyPr>
            <a:normAutofit/>
          </a:bodyPr>
          <a:lstStyle/>
          <a:p>
            <a:r>
              <a:rPr lang="en-US" sz="2800" dirty="0" smtClean="0">
                <a:solidFill>
                  <a:schemeClr val="tx2">
                    <a:lumMod val="75000"/>
                  </a:schemeClr>
                </a:solidFill>
              </a:rPr>
              <a:t>Exercises</a:t>
            </a:r>
            <a:r>
              <a:rPr lang="en-US" sz="2800" smtClean="0">
                <a:solidFill>
                  <a:schemeClr val="tx2">
                    <a:lumMod val="75000"/>
                  </a:schemeClr>
                </a:solidFill>
              </a:rPr>
              <a:t>: </a:t>
            </a:r>
            <a:r>
              <a:rPr lang="en-US" sz="2800" smtClean="0"/>
              <a:t>Convert these binary numbers to decimal:</a:t>
            </a:r>
            <a:endParaRPr lang="en-US" sz="2800" dirty="0" smtClean="0">
              <a:solidFill>
                <a:schemeClr val="tx2">
                  <a:lumMod val="75000"/>
                </a:schemeClr>
              </a:solidFill>
            </a:endParaRPr>
          </a:p>
        </p:txBody>
      </p:sp>
      <p:sp>
        <p:nvSpPr>
          <p:cNvPr id="15" name="Slide Number Placeholder 14"/>
          <p:cNvSpPr>
            <a:spLocks noGrp="1"/>
          </p:cNvSpPr>
          <p:nvPr>
            <p:ph type="sldNum" sz="quarter" idx="12"/>
          </p:nvPr>
        </p:nvSpPr>
        <p:spPr/>
        <p:txBody>
          <a:bodyPr>
            <a:normAutofit fontScale="85000" lnSpcReduction="20000"/>
          </a:bodyPr>
          <a:lstStyle/>
          <a:p>
            <a:fld id="{04CED84C-2EA6-462B-8029-C57D5BAC3218}" type="slidenum">
              <a:rPr lang="en-US" smtClean="0"/>
              <a:pPr/>
              <a:t>25</a:t>
            </a:fld>
            <a:endParaRPr lang="en-US"/>
          </a:p>
        </p:txBody>
      </p:sp>
      <p:sp>
        <p:nvSpPr>
          <p:cNvPr id="17" name="Rectangle 3"/>
          <p:cNvSpPr>
            <a:spLocks noChangeArrowheads="1"/>
          </p:cNvSpPr>
          <p:nvPr/>
        </p:nvSpPr>
        <p:spPr bwMode="auto">
          <a:xfrm>
            <a:off x="4876800" y="1524000"/>
            <a:ext cx="3962400" cy="4876800"/>
          </a:xfrm>
          <a:prstGeom prst="rect">
            <a:avLst/>
          </a:prstGeom>
          <a:noFill/>
          <a:ln w="76200">
            <a:noFill/>
            <a:miter lim="800000"/>
            <a:headEnd/>
            <a:tailEnd/>
          </a:ln>
        </p:spPr>
        <p:txBody>
          <a:bodyPr wrap="none" anchor="ctr"/>
          <a:lstStyle/>
          <a:p>
            <a:r>
              <a:rPr lang="en-US" sz="4000" smtClean="0"/>
              <a:t>28. 11110000</a:t>
            </a:r>
          </a:p>
          <a:p>
            <a:r>
              <a:rPr lang="en-US" sz="4000" smtClean="0"/>
              <a:t>29. 01100111</a:t>
            </a:r>
          </a:p>
          <a:p>
            <a:r>
              <a:rPr lang="en-US" sz="4000" smtClean="0"/>
              <a:t>30. 11001111</a:t>
            </a:r>
          </a:p>
          <a:p>
            <a:r>
              <a:rPr lang="en-US" sz="4000" smtClean="0"/>
              <a:t>31. 00111101</a:t>
            </a:r>
          </a:p>
          <a:p>
            <a:r>
              <a:rPr lang="en-US" sz="4000" smtClean="0"/>
              <a:t>32. 11100001</a:t>
            </a:r>
          </a:p>
          <a:p>
            <a:r>
              <a:rPr lang="en-US" sz="4000" smtClean="0"/>
              <a:t>33. 10011110</a:t>
            </a:r>
          </a:p>
          <a:p>
            <a:r>
              <a:rPr lang="en-US" sz="4000" smtClean="0"/>
              <a:t>34. 100000000</a:t>
            </a:r>
          </a:p>
        </p:txBody>
      </p:sp>
    </p:spTree>
    <p:extLst>
      <p:ext uri="{BB962C8B-B14F-4D97-AF65-F5344CB8AC3E}">
        <p14:creationId xmlns:p14="http://schemas.microsoft.com/office/powerpoint/2010/main" val="4276311249"/>
      </p:ext>
    </p:extLst>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14300" y="382710"/>
            <a:ext cx="9144000" cy="838200"/>
          </a:xfrm>
        </p:spPr>
        <p:txBody>
          <a:bodyPr>
            <a:normAutofit/>
          </a:bodyPr>
          <a:lstStyle/>
          <a:p>
            <a:r>
              <a:rPr lang="en-US" b="1" dirty="0" smtClean="0"/>
              <a:t>Boolean Logical AND/OR operation</a:t>
            </a:r>
            <a:endParaRPr lang="en-US" b="1" dirty="0" smtClean="0">
              <a:latin typeface="Tahoma" pitchFamily="34" charset="0"/>
              <a:cs typeface="Arial" charset="0"/>
            </a:endParaRPr>
          </a:p>
        </p:txBody>
      </p:sp>
      <p:graphicFrame>
        <p:nvGraphicFramePr>
          <p:cNvPr id="60419" name="Group 3"/>
          <p:cNvGraphicFramePr>
            <a:graphicFrameLocks noGrp="1"/>
          </p:cNvGraphicFramePr>
          <p:nvPr/>
        </p:nvGraphicFramePr>
        <p:xfrm>
          <a:off x="914400" y="1981200"/>
          <a:ext cx="7543800" cy="3733800"/>
        </p:xfrm>
        <a:graphic>
          <a:graphicData uri="http://schemas.openxmlformats.org/drawingml/2006/table">
            <a:tbl>
              <a:tblPr/>
              <a:tblGrid>
                <a:gridCol w="1885950"/>
                <a:gridCol w="1885950"/>
                <a:gridCol w="1885950"/>
                <a:gridCol w="1885950"/>
              </a:tblGrid>
              <a:tr h="12594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A</a:t>
                      </a:r>
                      <a:endParaRPr kumimoji="0" lang="en-US" sz="2800" b="0" i="0" u="none" strike="noStrike" cap="none" normalizeH="0" baseline="0" smtClean="0">
                        <a:ln>
                          <a:noFill/>
                        </a:ln>
                        <a:solidFill>
                          <a:schemeClr val="tx1"/>
                        </a:solidFill>
                        <a:effectLst/>
                        <a:latin typeface="Times New Roman"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B</a:t>
                      </a:r>
                      <a:endParaRPr kumimoji="0" lang="en-US" sz="2800" b="0"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A </a:t>
                      </a:r>
                      <a:r>
                        <a:rPr kumimoji="0" lang="en-US" sz="2800" b="1" i="0" u="none" strike="noStrike" cap="none" normalizeH="0" baseline="0" smtClean="0">
                          <a:ln>
                            <a:noFill/>
                          </a:ln>
                          <a:solidFill>
                            <a:srgbClr val="FF0000"/>
                          </a:solidFill>
                          <a:effectLst/>
                          <a:latin typeface="Tahoma" pitchFamily="34" charset="0"/>
                          <a:cs typeface="Tahoma" pitchFamily="34" charset="0"/>
                        </a:rPr>
                        <a:t>and</a:t>
                      </a:r>
                      <a:r>
                        <a:rPr kumimoji="0" lang="en-US" sz="2800" b="1" i="0" u="none" strike="noStrike" cap="none" normalizeH="0" baseline="0" smtClean="0">
                          <a:ln>
                            <a:noFill/>
                          </a:ln>
                          <a:solidFill>
                            <a:schemeClr val="tx1"/>
                          </a:solidFill>
                          <a:effectLst/>
                          <a:latin typeface="Tahoma" pitchFamily="34" charset="0"/>
                          <a:cs typeface="Tahoma" pitchFamily="34" charset="0"/>
                        </a:rPr>
                        <a:t> 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A </a:t>
                      </a:r>
                      <a:r>
                        <a:rPr kumimoji="0" lang="en-US" sz="2800" b="1" i="0" u="none" strike="noStrike" cap="none" normalizeH="0" baseline="0" smtClean="0">
                          <a:ln>
                            <a:noFill/>
                          </a:ln>
                          <a:solidFill>
                            <a:srgbClr val="FF0000"/>
                          </a:solidFill>
                          <a:effectLst/>
                          <a:latin typeface="Tahoma" pitchFamily="34" charset="0"/>
                          <a:cs typeface="Tahoma" pitchFamily="34" charset="0"/>
                        </a:rPr>
                        <a:t>or</a:t>
                      </a:r>
                      <a:r>
                        <a:rPr kumimoji="0" lang="en-US" sz="2800" b="1" i="0" u="none" strike="noStrike" cap="none" normalizeH="0" baseline="0" smtClean="0">
                          <a:ln>
                            <a:noFill/>
                          </a:ln>
                          <a:solidFill>
                            <a:schemeClr val="tx1"/>
                          </a:solidFill>
                          <a:effectLst/>
                          <a:latin typeface="Tahoma" pitchFamily="34" charset="0"/>
                          <a:cs typeface="Tahoma" pitchFamily="34" charset="0"/>
                        </a:rPr>
                        <a:t> B</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247438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0000"/>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70C0"/>
                          </a:solidFill>
                          <a:effectLst/>
                          <a:latin typeface="Tahoma" pitchFamily="34" charset="0"/>
                          <a:cs typeface="Tahoma"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0000"/>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70C0"/>
                          </a:solidFill>
                          <a:effectLst/>
                          <a:latin typeface="Tahoma" pitchFamily="34" charset="0"/>
                          <a:cs typeface="Tahoma" pitchFamily="34" charset="0"/>
                        </a:rPr>
                        <a:t>0</a:t>
                      </a:r>
                      <a:r>
                        <a:rPr kumimoji="0" lang="en-US" sz="28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0000"/>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0</a:t>
                      </a: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70C0"/>
                          </a:solidFill>
                          <a:effectLst/>
                          <a:latin typeface="Tahoma" pitchFamily="34" charset="0"/>
                          <a:cs typeface="Tahoma" pitchFamily="34" charset="0"/>
                        </a:rPr>
                        <a:t>0</a:t>
                      </a:r>
                      <a:endParaRPr kumimoji="0" lang="en-US" sz="2800" b="0" i="0" u="none" strike="noStrike" cap="none" normalizeH="0" baseline="0" smtClean="0">
                        <a:ln>
                          <a:noFill/>
                        </a:ln>
                        <a:solidFill>
                          <a:srgbClr val="0070C0"/>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6037" name="Slide Number Placeholder 4"/>
          <p:cNvSpPr>
            <a:spLocks noGrp="1"/>
          </p:cNvSpPr>
          <p:nvPr>
            <p:ph type="sldNum" sz="quarter" idx="12"/>
          </p:nvPr>
        </p:nvSpPr>
        <p:spPr bwMode="auto">
          <a:ln>
            <a:round/>
            <a:headEnd/>
            <a:tailEnd/>
          </a:ln>
        </p:spPr>
        <p:txBody>
          <a:bodyPr>
            <a:normAutofit fontScale="85000" lnSpcReduction="20000"/>
          </a:bodyPr>
          <a:lstStyle/>
          <a:p>
            <a:fld id="{DE19952F-0F98-4033-A9FA-25B70F3976E6}" type="slidenum">
              <a:rPr lang="x-none" smtClean="0"/>
              <a:pPr/>
              <a:t>26</a:t>
            </a:fld>
            <a:endParaRPr lang="en-US" smtClean="0"/>
          </a:p>
        </p:txBody>
      </p:sp>
    </p:spTree>
    <p:extLst>
      <p:ext uri="{BB962C8B-B14F-4D97-AF65-F5344CB8AC3E}">
        <p14:creationId xmlns:p14="http://schemas.microsoft.com/office/powerpoint/2010/main" val="1369598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smtClean="0">
                <a:solidFill>
                  <a:schemeClr val="tx2">
                    <a:lumMod val="75000"/>
                  </a:schemeClr>
                </a:solidFill>
              </a:rPr>
              <a:t>What S</a:t>
            </a:r>
            <a:r>
              <a:rPr lang="en-US" smtClean="0"/>
              <a:t>ubnet Mask</a:t>
            </a:r>
            <a:r>
              <a:rPr lang="en-US" smtClean="0">
                <a:solidFill>
                  <a:schemeClr val="tx2">
                    <a:lumMod val="75000"/>
                  </a:schemeClr>
                </a:solidFill>
              </a:rPr>
              <a:t>?</a:t>
            </a:r>
            <a:endParaRPr lang="en-US" dirty="0">
              <a:solidFill>
                <a:schemeClr val="tx2">
                  <a:lumMod val="75000"/>
                </a:schemeClr>
              </a:solidFill>
            </a:endParaRPr>
          </a:p>
        </p:txBody>
      </p:sp>
      <p:sp>
        <p:nvSpPr>
          <p:cNvPr id="8" name="Content Placeholder 7"/>
          <p:cNvSpPr>
            <a:spLocks noGrp="1"/>
          </p:cNvSpPr>
          <p:nvPr>
            <p:ph idx="1"/>
          </p:nvPr>
        </p:nvSpPr>
        <p:spPr/>
        <p:txBody>
          <a:bodyPr/>
          <a:lstStyle/>
          <a:p>
            <a:pPr algn="just"/>
            <a:r>
              <a:rPr lang="en-US" smtClean="0"/>
              <a:t>A subnet mask is a special IPv4 number, like </a:t>
            </a:r>
            <a:r>
              <a:rPr lang="en-US" b="1" smtClean="0"/>
              <a:t>255.255.255.0, that along with the IP address, gives us the exact network address.</a:t>
            </a:r>
          </a:p>
          <a:p>
            <a:pPr lvl="1" algn="just"/>
            <a:r>
              <a:rPr lang="en-US" b="1" smtClean="0"/>
              <a:t>All bits of the Network: 1</a:t>
            </a:r>
          </a:p>
          <a:p>
            <a:pPr lvl="1" algn="just"/>
            <a:r>
              <a:rPr lang="en-US" b="1" smtClean="0"/>
              <a:t>All bits of the Host : 0</a:t>
            </a:r>
          </a:p>
          <a:p>
            <a:pPr lvl="1" algn="just">
              <a:buNone/>
            </a:pPr>
            <a:endParaRPr lang="en-US" b="1" smtClean="0"/>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27</a:t>
            </a:fld>
            <a:endParaRPr lang="en-US"/>
          </a:p>
        </p:txBody>
      </p:sp>
    </p:spTree>
    <p:extLst>
      <p:ext uri="{BB962C8B-B14F-4D97-AF65-F5344CB8AC3E}">
        <p14:creationId xmlns:p14="http://schemas.microsoft.com/office/powerpoint/2010/main" val="957001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92652" y="332691"/>
            <a:ext cx="9144000" cy="990600"/>
          </a:xfrm>
        </p:spPr>
        <p:txBody>
          <a:bodyPr>
            <a:normAutofit/>
          </a:bodyPr>
          <a:lstStyle/>
          <a:p>
            <a:pPr>
              <a:defRPr/>
            </a:pPr>
            <a:r>
              <a:rPr lang="en-US" dirty="0" smtClean="0"/>
              <a:t>Why do we need subnet masks?</a:t>
            </a:r>
            <a:endParaRPr lang="en-US" dirty="0">
              <a:solidFill>
                <a:schemeClr val="tx2">
                  <a:lumMod val="75000"/>
                </a:schemeClr>
              </a:solidFill>
            </a:endParaRPr>
          </a:p>
        </p:txBody>
      </p:sp>
      <p:sp>
        <p:nvSpPr>
          <p:cNvPr id="8" name="Content Placeholder 7"/>
          <p:cNvSpPr>
            <a:spLocks noGrp="1"/>
          </p:cNvSpPr>
          <p:nvPr>
            <p:ph idx="1"/>
          </p:nvPr>
        </p:nvSpPr>
        <p:spPr>
          <a:xfrm>
            <a:off x="609600" y="1676400"/>
            <a:ext cx="8382000" cy="533400"/>
          </a:xfrm>
        </p:spPr>
        <p:txBody>
          <a:bodyPr/>
          <a:lstStyle/>
          <a:p>
            <a:r>
              <a:rPr lang="en-US" smtClean="0"/>
              <a:t>Example</a:t>
            </a:r>
            <a:endParaRPr lang="en-US"/>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28</a:t>
            </a:fld>
            <a:endParaRPr lang="en-US"/>
          </a:p>
        </p:txBody>
      </p:sp>
      <p:pic>
        <p:nvPicPr>
          <p:cNvPr id="9" name="Picture 8" descr="mail.jpeg"/>
          <p:cNvPicPr>
            <a:picLocks noChangeAspect="1"/>
          </p:cNvPicPr>
          <p:nvPr/>
        </p:nvPicPr>
        <p:blipFill>
          <a:blip r:embed="rId3" cstate="print"/>
          <a:stretch>
            <a:fillRect/>
          </a:stretch>
        </p:blipFill>
        <p:spPr>
          <a:xfrm>
            <a:off x="685800" y="3048000"/>
            <a:ext cx="1409700" cy="1409700"/>
          </a:xfrm>
          <a:prstGeom prst="rect">
            <a:avLst/>
          </a:prstGeom>
        </p:spPr>
      </p:pic>
      <p:pic>
        <p:nvPicPr>
          <p:cNvPr id="10" name="Picture 9" descr="house.jpeg"/>
          <p:cNvPicPr>
            <a:picLocks noChangeAspect="1"/>
          </p:cNvPicPr>
          <p:nvPr/>
        </p:nvPicPr>
        <p:blipFill>
          <a:blip r:embed="rId4" cstate="print"/>
          <a:stretch>
            <a:fillRect/>
          </a:stretch>
        </p:blipFill>
        <p:spPr>
          <a:xfrm>
            <a:off x="5867400" y="1752600"/>
            <a:ext cx="914400" cy="914400"/>
          </a:xfrm>
          <a:prstGeom prst="rect">
            <a:avLst/>
          </a:prstGeom>
        </p:spPr>
      </p:pic>
      <p:pic>
        <p:nvPicPr>
          <p:cNvPr id="11" name="Picture 10" descr="house.jpeg"/>
          <p:cNvPicPr>
            <a:picLocks noChangeAspect="1"/>
          </p:cNvPicPr>
          <p:nvPr/>
        </p:nvPicPr>
        <p:blipFill>
          <a:blip r:embed="rId4" cstate="print"/>
          <a:stretch>
            <a:fillRect/>
          </a:stretch>
        </p:blipFill>
        <p:spPr>
          <a:xfrm>
            <a:off x="5867400" y="2819400"/>
            <a:ext cx="914400" cy="914400"/>
          </a:xfrm>
          <a:prstGeom prst="rect">
            <a:avLst/>
          </a:prstGeom>
        </p:spPr>
      </p:pic>
      <p:pic>
        <p:nvPicPr>
          <p:cNvPr id="12" name="Picture 11" descr="house.jpeg"/>
          <p:cNvPicPr>
            <a:picLocks noChangeAspect="1"/>
          </p:cNvPicPr>
          <p:nvPr/>
        </p:nvPicPr>
        <p:blipFill>
          <a:blip r:embed="rId4" cstate="print"/>
          <a:stretch>
            <a:fillRect/>
          </a:stretch>
        </p:blipFill>
        <p:spPr>
          <a:xfrm>
            <a:off x="5867400" y="3810000"/>
            <a:ext cx="914400" cy="914400"/>
          </a:xfrm>
          <a:prstGeom prst="rect">
            <a:avLst/>
          </a:prstGeom>
        </p:spPr>
      </p:pic>
      <p:sp>
        <p:nvSpPr>
          <p:cNvPr id="13" name="TextBox 12"/>
          <p:cNvSpPr txBox="1"/>
          <p:nvPr/>
        </p:nvSpPr>
        <p:spPr>
          <a:xfrm>
            <a:off x="6858000" y="1828800"/>
            <a:ext cx="2286000" cy="830997"/>
          </a:xfrm>
          <a:prstGeom prst="rect">
            <a:avLst/>
          </a:prstGeom>
          <a:noFill/>
        </p:spPr>
        <p:txBody>
          <a:bodyPr wrap="square" rtlCol="0">
            <a:spAutoFit/>
          </a:bodyPr>
          <a:lstStyle/>
          <a:p>
            <a:r>
              <a:rPr lang="en-US" sz="1600" smtClean="0"/>
              <a:t>Address:95 Thong Nhat,Binh Tho, Thu Duc,HCM</a:t>
            </a:r>
            <a:endParaRPr lang="en-US" sz="1600"/>
          </a:p>
        </p:txBody>
      </p:sp>
      <p:sp>
        <p:nvSpPr>
          <p:cNvPr id="14" name="TextBox 13"/>
          <p:cNvSpPr txBox="1"/>
          <p:nvPr/>
        </p:nvSpPr>
        <p:spPr>
          <a:xfrm>
            <a:off x="6781800" y="2895600"/>
            <a:ext cx="2362200" cy="830997"/>
          </a:xfrm>
          <a:prstGeom prst="rect">
            <a:avLst/>
          </a:prstGeom>
          <a:noFill/>
        </p:spPr>
        <p:txBody>
          <a:bodyPr wrap="square" rtlCol="0">
            <a:spAutoFit/>
          </a:bodyPr>
          <a:lstStyle/>
          <a:p>
            <a:r>
              <a:rPr lang="en-US" sz="1600" smtClean="0"/>
              <a:t>Address:95 Thong Nhat,Vinh Hai, TP. Nha Trang,Khanh Hoa</a:t>
            </a:r>
            <a:endParaRPr lang="en-US" sz="1600"/>
          </a:p>
        </p:txBody>
      </p:sp>
      <p:sp>
        <p:nvSpPr>
          <p:cNvPr id="15" name="TextBox 14"/>
          <p:cNvSpPr txBox="1"/>
          <p:nvPr/>
        </p:nvSpPr>
        <p:spPr>
          <a:xfrm>
            <a:off x="6781800" y="3962400"/>
            <a:ext cx="2362200" cy="830997"/>
          </a:xfrm>
          <a:prstGeom prst="rect">
            <a:avLst/>
          </a:prstGeom>
          <a:noFill/>
        </p:spPr>
        <p:txBody>
          <a:bodyPr wrap="square" rtlCol="0">
            <a:spAutoFit/>
          </a:bodyPr>
          <a:lstStyle/>
          <a:p>
            <a:r>
              <a:rPr lang="en-US" sz="1600" smtClean="0"/>
              <a:t>Address:95 Thong Nhat,Binh Tho, TP. My Tho,Tien Giang</a:t>
            </a:r>
            <a:endParaRPr lang="en-US" sz="1600"/>
          </a:p>
        </p:txBody>
      </p:sp>
      <p:sp>
        <p:nvSpPr>
          <p:cNvPr id="16" name="TextBox 15"/>
          <p:cNvSpPr txBox="1"/>
          <p:nvPr/>
        </p:nvSpPr>
        <p:spPr>
          <a:xfrm>
            <a:off x="609600" y="2514600"/>
            <a:ext cx="2286000" cy="584775"/>
          </a:xfrm>
          <a:prstGeom prst="rect">
            <a:avLst/>
          </a:prstGeom>
          <a:noFill/>
        </p:spPr>
        <p:txBody>
          <a:bodyPr wrap="square" rtlCol="0">
            <a:spAutoFit/>
          </a:bodyPr>
          <a:lstStyle/>
          <a:p>
            <a:r>
              <a:rPr lang="en-US" sz="1600" smtClean="0"/>
              <a:t>Address:95 Thong Nhat</a:t>
            </a:r>
            <a:endParaRPr lang="en-US" sz="1600"/>
          </a:p>
        </p:txBody>
      </p:sp>
      <p:sp>
        <p:nvSpPr>
          <p:cNvPr id="17" name="TextBox 16"/>
          <p:cNvSpPr txBox="1"/>
          <p:nvPr/>
        </p:nvSpPr>
        <p:spPr>
          <a:xfrm>
            <a:off x="533400" y="4267200"/>
            <a:ext cx="2286000" cy="584775"/>
          </a:xfrm>
          <a:prstGeom prst="rect">
            <a:avLst/>
          </a:prstGeom>
          <a:noFill/>
        </p:spPr>
        <p:txBody>
          <a:bodyPr wrap="square" rtlCol="0">
            <a:spAutoFit/>
          </a:bodyPr>
          <a:lstStyle/>
          <a:p>
            <a:r>
              <a:rPr lang="en-US" sz="1600" smtClean="0"/>
              <a:t>Add Location:Binh Tho,Thu Duc,HCM</a:t>
            </a:r>
            <a:endParaRPr lang="en-US" sz="1600"/>
          </a:p>
        </p:txBody>
      </p:sp>
      <p:sp>
        <p:nvSpPr>
          <p:cNvPr id="18" name="Up Arrow 17"/>
          <p:cNvSpPr/>
          <p:nvPr/>
        </p:nvSpPr>
        <p:spPr>
          <a:xfrm rot="2199266">
            <a:off x="486464" y="4622091"/>
            <a:ext cx="1295400" cy="18627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mtClean="0"/>
              <a:t>Subnet Mask</a:t>
            </a:r>
            <a:endParaRPr lang="en-US"/>
          </a:p>
        </p:txBody>
      </p:sp>
      <p:cxnSp>
        <p:nvCxnSpPr>
          <p:cNvPr id="20" name="Straight Arrow Connector 19"/>
          <p:cNvCxnSpPr>
            <a:stCxn id="9" idx="3"/>
            <a:endCxn id="10" idx="1"/>
          </p:cNvCxnSpPr>
          <p:nvPr/>
        </p:nvCxnSpPr>
        <p:spPr>
          <a:xfrm flipV="1">
            <a:off x="2095500" y="2209800"/>
            <a:ext cx="3771900" cy="15430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a:stCxn id="9" idx="3"/>
            <a:endCxn id="11" idx="1"/>
          </p:cNvCxnSpPr>
          <p:nvPr/>
        </p:nvCxnSpPr>
        <p:spPr>
          <a:xfrm flipV="1">
            <a:off x="2095500" y="3276600"/>
            <a:ext cx="3771900" cy="4762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a:stCxn id="9" idx="3"/>
            <a:endCxn id="12" idx="1"/>
          </p:cNvCxnSpPr>
          <p:nvPr/>
        </p:nvCxnSpPr>
        <p:spPr>
          <a:xfrm>
            <a:off x="2095500" y="3752850"/>
            <a:ext cx="3771900" cy="5143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3810000" y="2590800"/>
            <a:ext cx="685800" cy="646331"/>
          </a:xfrm>
          <a:prstGeom prst="rect">
            <a:avLst/>
          </a:prstGeom>
          <a:noFill/>
        </p:spPr>
        <p:txBody>
          <a:bodyPr wrap="square" rtlCol="0">
            <a:spAutoFit/>
          </a:bodyPr>
          <a:lstStyle/>
          <a:p>
            <a:r>
              <a:rPr lang="en-US" sz="3600" smtClean="0">
                <a:solidFill>
                  <a:srgbClr val="FF0000"/>
                </a:solidFill>
              </a:rPr>
              <a:t>X</a:t>
            </a:r>
            <a:endParaRPr lang="en-US" sz="3600">
              <a:solidFill>
                <a:srgbClr val="FF0000"/>
              </a:solidFill>
            </a:endParaRPr>
          </a:p>
        </p:txBody>
      </p:sp>
      <p:sp>
        <p:nvSpPr>
          <p:cNvPr id="29" name="TextBox 28"/>
          <p:cNvSpPr txBox="1"/>
          <p:nvPr/>
        </p:nvSpPr>
        <p:spPr>
          <a:xfrm>
            <a:off x="3810000" y="3163669"/>
            <a:ext cx="685800" cy="646331"/>
          </a:xfrm>
          <a:prstGeom prst="rect">
            <a:avLst/>
          </a:prstGeom>
          <a:noFill/>
        </p:spPr>
        <p:txBody>
          <a:bodyPr wrap="square" rtlCol="0">
            <a:spAutoFit/>
          </a:bodyPr>
          <a:lstStyle/>
          <a:p>
            <a:r>
              <a:rPr lang="en-US" sz="3600" smtClean="0">
                <a:solidFill>
                  <a:srgbClr val="FF0000"/>
                </a:solidFill>
              </a:rPr>
              <a:t>X</a:t>
            </a:r>
            <a:endParaRPr lang="en-US" sz="3600">
              <a:solidFill>
                <a:srgbClr val="FF0000"/>
              </a:solidFill>
            </a:endParaRPr>
          </a:p>
        </p:txBody>
      </p:sp>
      <p:sp>
        <p:nvSpPr>
          <p:cNvPr id="30" name="TextBox 29"/>
          <p:cNvSpPr txBox="1"/>
          <p:nvPr/>
        </p:nvSpPr>
        <p:spPr>
          <a:xfrm>
            <a:off x="3810000" y="3657600"/>
            <a:ext cx="685800" cy="646331"/>
          </a:xfrm>
          <a:prstGeom prst="rect">
            <a:avLst/>
          </a:prstGeom>
          <a:noFill/>
        </p:spPr>
        <p:txBody>
          <a:bodyPr wrap="square" rtlCol="0">
            <a:spAutoFit/>
          </a:bodyPr>
          <a:lstStyle/>
          <a:p>
            <a:r>
              <a:rPr lang="en-US" sz="3600" smtClean="0">
                <a:solidFill>
                  <a:srgbClr val="FF0000"/>
                </a:solidFill>
              </a:rPr>
              <a:t>X</a:t>
            </a:r>
            <a:endParaRPr lang="en-US" sz="3600">
              <a:solidFill>
                <a:srgbClr val="FF0000"/>
              </a:solidFill>
            </a:endParaRPr>
          </a:p>
        </p:txBody>
      </p:sp>
      <p:sp>
        <p:nvSpPr>
          <p:cNvPr id="31" name="TextBox 30"/>
          <p:cNvSpPr txBox="1"/>
          <p:nvPr/>
        </p:nvSpPr>
        <p:spPr>
          <a:xfrm>
            <a:off x="2438400" y="3011269"/>
            <a:ext cx="685800" cy="646331"/>
          </a:xfrm>
          <a:prstGeom prst="rect">
            <a:avLst/>
          </a:prstGeom>
          <a:noFill/>
        </p:spPr>
        <p:txBody>
          <a:bodyPr wrap="square" rtlCol="0">
            <a:spAutoFit/>
          </a:bodyPr>
          <a:lstStyle/>
          <a:p>
            <a:r>
              <a:rPr lang="en-US" sz="3600" smtClean="0">
                <a:solidFill>
                  <a:srgbClr val="00548F"/>
                </a:solidFill>
              </a:rPr>
              <a:t>?</a:t>
            </a:r>
            <a:endParaRPr lang="en-US" sz="3600">
              <a:solidFill>
                <a:srgbClr val="00548F"/>
              </a:solidFill>
            </a:endParaRPr>
          </a:p>
        </p:txBody>
      </p:sp>
      <p:sp>
        <p:nvSpPr>
          <p:cNvPr id="32" name="TextBox 31"/>
          <p:cNvSpPr txBox="1"/>
          <p:nvPr/>
        </p:nvSpPr>
        <p:spPr>
          <a:xfrm>
            <a:off x="3048000" y="3239869"/>
            <a:ext cx="685800" cy="646331"/>
          </a:xfrm>
          <a:prstGeom prst="rect">
            <a:avLst/>
          </a:prstGeom>
          <a:noFill/>
        </p:spPr>
        <p:txBody>
          <a:bodyPr wrap="square" rtlCol="0">
            <a:spAutoFit/>
          </a:bodyPr>
          <a:lstStyle/>
          <a:p>
            <a:r>
              <a:rPr lang="en-US" sz="3600" smtClean="0">
                <a:solidFill>
                  <a:srgbClr val="00548F"/>
                </a:solidFill>
              </a:rPr>
              <a:t>?</a:t>
            </a:r>
            <a:endParaRPr lang="en-US" sz="3600">
              <a:solidFill>
                <a:srgbClr val="00548F"/>
              </a:solidFill>
            </a:endParaRPr>
          </a:p>
        </p:txBody>
      </p:sp>
      <p:sp>
        <p:nvSpPr>
          <p:cNvPr id="33" name="TextBox 32"/>
          <p:cNvSpPr txBox="1"/>
          <p:nvPr/>
        </p:nvSpPr>
        <p:spPr>
          <a:xfrm>
            <a:off x="2895600" y="3773269"/>
            <a:ext cx="685800" cy="646331"/>
          </a:xfrm>
          <a:prstGeom prst="rect">
            <a:avLst/>
          </a:prstGeom>
          <a:noFill/>
        </p:spPr>
        <p:txBody>
          <a:bodyPr wrap="square" rtlCol="0">
            <a:spAutoFit/>
          </a:bodyPr>
          <a:lstStyle/>
          <a:p>
            <a:r>
              <a:rPr lang="en-US" sz="3600" smtClean="0">
                <a:solidFill>
                  <a:srgbClr val="00548F"/>
                </a:solidFill>
              </a:rPr>
              <a:t>?</a:t>
            </a:r>
            <a:endParaRPr lang="en-US" sz="3600">
              <a:solidFill>
                <a:srgbClr val="00548F"/>
              </a:solidFill>
            </a:endParaRPr>
          </a:p>
        </p:txBody>
      </p:sp>
      <p:sp>
        <p:nvSpPr>
          <p:cNvPr id="34" name="TextBox 33"/>
          <p:cNvSpPr txBox="1"/>
          <p:nvPr/>
        </p:nvSpPr>
        <p:spPr>
          <a:xfrm>
            <a:off x="4343400" y="2438400"/>
            <a:ext cx="990600" cy="646331"/>
          </a:xfrm>
          <a:prstGeom prst="rect">
            <a:avLst/>
          </a:prstGeom>
          <a:noFill/>
        </p:spPr>
        <p:txBody>
          <a:bodyPr wrap="square" rtlCol="0">
            <a:spAutoFit/>
          </a:bodyPr>
          <a:lstStyle/>
          <a:p>
            <a:r>
              <a:rPr lang="en-US" sz="3600" smtClean="0">
                <a:solidFill>
                  <a:srgbClr val="00548F"/>
                </a:solidFill>
              </a:rPr>
              <a:t>OK</a:t>
            </a:r>
            <a:endParaRPr lang="en-US" sz="3600">
              <a:solidFill>
                <a:srgbClr val="00548F"/>
              </a:solidFill>
            </a:endParaRPr>
          </a:p>
        </p:txBody>
      </p:sp>
      <p:sp>
        <p:nvSpPr>
          <p:cNvPr id="35" name="TextBox 34"/>
          <p:cNvSpPr txBox="1"/>
          <p:nvPr/>
        </p:nvSpPr>
        <p:spPr>
          <a:xfrm>
            <a:off x="1676400" y="5715000"/>
            <a:ext cx="6858000" cy="707886"/>
          </a:xfrm>
          <a:prstGeom prst="rect">
            <a:avLst/>
          </a:prstGeom>
          <a:noFill/>
        </p:spPr>
        <p:txBody>
          <a:bodyPr wrap="square" rtlCol="0">
            <a:spAutoFit/>
          </a:bodyPr>
          <a:lstStyle/>
          <a:p>
            <a:pPr algn="ctr"/>
            <a:r>
              <a:rPr lang="en-US" sz="2000" b="0" smtClean="0">
                <a:solidFill>
                  <a:srgbClr val="FF0000"/>
                </a:solidFill>
              </a:rPr>
              <a:t>Without a </a:t>
            </a:r>
            <a:r>
              <a:rPr lang="en-US" sz="2000" smtClean="0">
                <a:solidFill>
                  <a:srgbClr val="FF0000"/>
                </a:solidFill>
              </a:rPr>
              <a:t>city name </a:t>
            </a:r>
            <a:r>
              <a:rPr lang="en-US" sz="2000" b="0" smtClean="0">
                <a:solidFill>
                  <a:srgbClr val="FF0000"/>
                </a:solidFill>
              </a:rPr>
              <a:t>and </a:t>
            </a:r>
            <a:r>
              <a:rPr lang="en-US" sz="2000" smtClean="0">
                <a:solidFill>
                  <a:srgbClr val="FF0000"/>
                </a:solidFill>
              </a:rPr>
              <a:t>postal code </a:t>
            </a:r>
            <a:r>
              <a:rPr lang="en-US" sz="2000" b="0" smtClean="0">
                <a:solidFill>
                  <a:srgbClr val="FF0000"/>
                </a:solidFill>
              </a:rPr>
              <a:t>on the envelope,</a:t>
            </a:r>
          </a:p>
          <a:p>
            <a:pPr algn="ctr"/>
            <a:r>
              <a:rPr lang="en-US" sz="2000" b="0" smtClean="0">
                <a:solidFill>
                  <a:srgbClr val="FF0000"/>
                </a:solidFill>
              </a:rPr>
              <a:t>it’s pretty hard for the postman to deliver a package</a:t>
            </a:r>
            <a:endParaRPr lang="en-US" sz="2000" b="0">
              <a:solidFill>
                <a:srgbClr val="FF0000"/>
              </a:solidFill>
            </a:endParaRPr>
          </a:p>
        </p:txBody>
      </p:sp>
    </p:spTree>
    <p:extLst>
      <p:ext uri="{BB962C8B-B14F-4D97-AF65-F5344CB8AC3E}">
        <p14:creationId xmlns:p14="http://schemas.microsoft.com/office/powerpoint/2010/main" val="2972022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amond(i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amond(in)">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amond(in)">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amond(in)">
                                      <p:cBhvr>
                                        <p:cTn id="22" dur="500"/>
                                        <p:tgtEl>
                                          <p:spTgt spid="29"/>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diamond(in)">
                                      <p:cBhvr>
                                        <p:cTn id="25" dur="500"/>
                                        <p:tgtEl>
                                          <p:spTgt spid="28"/>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amond(in)">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amond(in)">
                                      <p:cBhvr>
                                        <p:cTn id="33" dur="20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xit" presetSubtype="10" fill="hold" grpId="1" nodeType="clickEffect">
                                  <p:stCondLst>
                                    <p:cond delay="0"/>
                                  </p:stCondLst>
                                  <p:childTnLst>
                                    <p:animEffect transition="out" filter="checkerboard(across)">
                                      <p:cBhvr>
                                        <p:cTn id="37" dur="500"/>
                                        <p:tgtEl>
                                          <p:spTgt spid="28"/>
                                        </p:tgtEl>
                                      </p:cBhvr>
                                    </p:animEffect>
                                    <p:set>
                                      <p:cBhvr>
                                        <p:cTn id="38" dur="1" fill="hold">
                                          <p:stCondLst>
                                            <p:cond delay="499"/>
                                          </p:stCondLst>
                                        </p:cTn>
                                        <p:tgtEl>
                                          <p:spTgt spid="28"/>
                                        </p:tgtEl>
                                        <p:attrNameLst>
                                          <p:attrName>style.visibility</p:attrName>
                                        </p:attrNameLst>
                                      </p:cBhvr>
                                      <p:to>
                                        <p:strVal val="hidden"/>
                                      </p:to>
                                    </p:set>
                                  </p:childTnLst>
                                </p:cTn>
                              </p:par>
                              <p:par>
                                <p:cTn id="39" presetID="8" presetClass="exit" presetSubtype="16" fill="hold" grpId="1" nodeType="withEffect">
                                  <p:stCondLst>
                                    <p:cond delay="0"/>
                                  </p:stCondLst>
                                  <p:childTnLst>
                                    <p:animEffect transition="out" filter="diamond(in)">
                                      <p:cBhvr>
                                        <p:cTn id="40" dur="500"/>
                                        <p:tgtEl>
                                          <p:spTgt spid="31"/>
                                        </p:tgtEl>
                                      </p:cBhvr>
                                    </p:animEffect>
                                    <p:set>
                                      <p:cBhvr>
                                        <p:cTn id="41" dur="1" fill="hold">
                                          <p:stCondLst>
                                            <p:cond delay="499"/>
                                          </p:stCondLst>
                                        </p:cTn>
                                        <p:tgtEl>
                                          <p:spTgt spid="3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diamond(in)">
                                      <p:cBhvr>
                                        <p:cTn id="46" dur="2000"/>
                                        <p:tgtEl>
                                          <p:spTgt spid="34"/>
                                        </p:tgtEl>
                                      </p:cBhvr>
                                    </p:animEffect>
                                  </p:childTnLst>
                                </p:cTn>
                              </p:par>
                              <p:par>
                                <p:cTn id="47" presetID="4" presetClass="exit" presetSubtype="16" fill="hold" grpId="1" nodeType="withEffect">
                                  <p:stCondLst>
                                    <p:cond delay="0"/>
                                  </p:stCondLst>
                                  <p:childTnLst>
                                    <p:animEffect transition="out" filter="box(in)">
                                      <p:cBhvr>
                                        <p:cTn id="48" dur="500"/>
                                        <p:tgtEl>
                                          <p:spTgt spid="32"/>
                                        </p:tgtEl>
                                      </p:cBhvr>
                                    </p:animEffect>
                                    <p:set>
                                      <p:cBhvr>
                                        <p:cTn id="49" dur="1" fill="hold">
                                          <p:stCondLst>
                                            <p:cond delay="499"/>
                                          </p:stCondLst>
                                        </p:cTn>
                                        <p:tgtEl>
                                          <p:spTgt spid="32"/>
                                        </p:tgtEl>
                                        <p:attrNameLst>
                                          <p:attrName>style.visibility</p:attrName>
                                        </p:attrNameLst>
                                      </p:cBhvr>
                                      <p:to>
                                        <p:strVal val="hidden"/>
                                      </p:to>
                                    </p:set>
                                  </p:childTnLst>
                                </p:cTn>
                              </p:par>
                              <p:par>
                                <p:cTn id="50" presetID="4" presetClass="exit" presetSubtype="16" fill="hold" grpId="1" nodeType="withEffect">
                                  <p:stCondLst>
                                    <p:cond delay="0"/>
                                  </p:stCondLst>
                                  <p:childTnLst>
                                    <p:animEffect transition="out" filter="box(in)">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par>
                                <p:cTn id="53" presetID="4" presetClass="exit" presetSubtype="16" fill="hold" nodeType="withEffect">
                                  <p:stCondLst>
                                    <p:cond delay="0"/>
                                  </p:stCondLst>
                                  <p:childTnLst>
                                    <p:animEffect transition="out" filter="box(in)">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par>
                                <p:cTn id="56" presetID="4" presetClass="exit" presetSubtype="16" fill="hold" nodeType="withEffect">
                                  <p:stCondLst>
                                    <p:cond delay="0"/>
                                  </p:stCondLst>
                                  <p:childTnLst>
                                    <p:animEffect transition="out" filter="box(in)">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4" presetClass="exit" presetSubtype="16" fill="hold" nodeType="withEffect">
                                  <p:stCondLst>
                                    <p:cond delay="0"/>
                                  </p:stCondLst>
                                  <p:childTnLst>
                                    <p:animEffect transition="out" filter="box(in)">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4" presetClass="exit" presetSubtype="16" fill="hold" nodeType="withEffect">
                                  <p:stCondLst>
                                    <p:cond delay="0"/>
                                  </p:stCondLst>
                                  <p:childTnLst>
                                    <p:animEffect transition="out" filter="box(in)">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par>
                                <p:cTn id="65" presetID="4" presetClass="exit" presetSubtype="16" fill="hold" grpId="1" nodeType="withEffect">
                                  <p:stCondLst>
                                    <p:cond delay="0"/>
                                  </p:stCondLst>
                                  <p:childTnLst>
                                    <p:animEffect transition="out" filter="box(in)">
                                      <p:cBhvr>
                                        <p:cTn id="66" dur="500"/>
                                        <p:tgtEl>
                                          <p:spTgt spid="30"/>
                                        </p:tgtEl>
                                      </p:cBhvr>
                                    </p:animEffect>
                                    <p:set>
                                      <p:cBhvr>
                                        <p:cTn id="67" dur="1" fill="hold">
                                          <p:stCondLst>
                                            <p:cond delay="499"/>
                                          </p:stCondLst>
                                        </p:cTn>
                                        <p:tgtEl>
                                          <p:spTgt spid="30"/>
                                        </p:tgtEl>
                                        <p:attrNameLst>
                                          <p:attrName>style.visibility</p:attrName>
                                        </p:attrNameLst>
                                      </p:cBhvr>
                                      <p:to>
                                        <p:strVal val="hidden"/>
                                      </p:to>
                                    </p:set>
                                  </p:childTnLst>
                                </p:cTn>
                              </p:par>
                              <p:par>
                                <p:cTn id="68" presetID="4" presetClass="exit" presetSubtype="16" fill="hold" grpId="1" nodeType="withEffect">
                                  <p:stCondLst>
                                    <p:cond delay="0"/>
                                  </p:stCondLst>
                                  <p:childTnLst>
                                    <p:animEffect transition="out" filter="box(in)">
                                      <p:cBhvr>
                                        <p:cTn id="69" dur="500"/>
                                        <p:tgtEl>
                                          <p:spTgt spid="33"/>
                                        </p:tgtEl>
                                      </p:cBhvr>
                                    </p:animEffect>
                                    <p:set>
                                      <p:cBhvr>
                                        <p:cTn id="70" dur="1" fill="hold">
                                          <p:stCondLst>
                                            <p:cond delay="499"/>
                                          </p:stCondLst>
                                        </p:cTn>
                                        <p:tgtEl>
                                          <p:spTgt spid="33"/>
                                        </p:tgtEl>
                                        <p:attrNameLst>
                                          <p:attrName>style.visibility</p:attrName>
                                        </p:attrNameLst>
                                      </p:cBhvr>
                                      <p:to>
                                        <p:strVal val="hidden"/>
                                      </p:to>
                                    </p:set>
                                  </p:childTnLst>
                                </p:cTn>
                              </p:par>
                              <p:par>
                                <p:cTn id="71" presetID="4" presetClass="exit" presetSubtype="16" fill="hold" grpId="0" nodeType="withEffect">
                                  <p:stCondLst>
                                    <p:cond delay="0"/>
                                  </p:stCondLst>
                                  <p:childTnLst>
                                    <p:animEffect transition="out" filter="box(in)">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4" presetClass="exit" presetSubtype="16" fill="hold" grpId="0" nodeType="withEffect">
                                  <p:stCondLst>
                                    <p:cond delay="0"/>
                                  </p:stCondLst>
                                  <p:childTnLst>
                                    <p:animEffect transition="out" filter="box(in)">
                                      <p:cBhvr>
                                        <p:cTn id="75" dur="500"/>
                                        <p:tgtEl>
                                          <p:spTgt spid="15"/>
                                        </p:tgtEl>
                                      </p:cBhvr>
                                    </p:animEffect>
                                    <p:set>
                                      <p:cBhvr>
                                        <p:cTn id="76" dur="1" fill="hold">
                                          <p:stCondLst>
                                            <p:cond delay="499"/>
                                          </p:stCondLst>
                                        </p:cTn>
                                        <p:tgtEl>
                                          <p:spTgt spid="1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ppt_x"/>
                                          </p:val>
                                        </p:tav>
                                        <p:tav tm="100000">
                                          <p:val>
                                            <p:strVal val="#ppt_x"/>
                                          </p:val>
                                        </p:tav>
                                      </p:tavLst>
                                    </p:anim>
                                    <p:anim calcmode="lin" valueType="num">
                                      <p:cBhvr additive="base">
                                        <p:cTn id="8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1+#ppt_w/2"/>
                                          </p:val>
                                        </p:tav>
                                        <p:tav tm="100000">
                                          <p:val>
                                            <p:strVal val="#ppt_x"/>
                                          </p:val>
                                        </p:tav>
                                      </p:tavLst>
                                    </p:anim>
                                    <p:anim calcmode="lin" valueType="num">
                                      <p:cBhvr additive="base">
                                        <p:cTn id="8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animBg="1"/>
      <p:bldP spid="28" grpId="0"/>
      <p:bldP spid="28" grpId="1"/>
      <p:bldP spid="29" grpId="0"/>
      <p:bldP spid="29" grpId="1"/>
      <p:bldP spid="30" grpId="0"/>
      <p:bldP spid="30" grpId="1"/>
      <p:bldP spid="31" grpId="0"/>
      <p:bldP spid="31" grpId="1"/>
      <p:bldP spid="32" grpId="0"/>
      <p:bldP spid="32" grpId="1"/>
      <p:bldP spid="33" grpId="0"/>
      <p:bldP spid="33" grpId="1"/>
      <p:bldP spid="34" grpId="0"/>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a:xfrm>
            <a:off x="0" y="685800"/>
            <a:ext cx="9144000" cy="685800"/>
          </a:xfrm>
        </p:spPr>
        <p:txBody>
          <a:bodyPr>
            <a:normAutofit/>
          </a:bodyPr>
          <a:lstStyle/>
          <a:p>
            <a:pPr>
              <a:defRPr/>
            </a:pPr>
            <a:r>
              <a:rPr lang="en-US" smtClean="0">
                <a:solidFill>
                  <a:schemeClr val="bg1"/>
                </a:solidFill>
              </a:rPr>
              <a:t>  </a:t>
            </a:r>
            <a:r>
              <a:rPr lang="en-US" smtClean="0">
                <a:solidFill>
                  <a:schemeClr val="tx2">
                    <a:lumMod val="75000"/>
                  </a:schemeClr>
                </a:solidFill>
              </a:rPr>
              <a:t>Default Subnet Mask</a:t>
            </a:r>
            <a:endParaRPr lang="en-US" dirty="0">
              <a:solidFill>
                <a:schemeClr val="tx2">
                  <a:lumMod val="75000"/>
                </a:schemeClr>
              </a:solidFill>
            </a:endParaRPr>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29</a:t>
            </a:fld>
            <a:endParaRPr lang="en-US"/>
          </a:p>
        </p:txBody>
      </p:sp>
      <p:graphicFrame>
        <p:nvGraphicFramePr>
          <p:cNvPr id="8" name="Table 7"/>
          <p:cNvGraphicFramePr>
            <a:graphicFrameLocks noGrp="1"/>
          </p:cNvGraphicFramePr>
          <p:nvPr/>
        </p:nvGraphicFramePr>
        <p:xfrm>
          <a:off x="762000" y="1600200"/>
          <a:ext cx="7848600" cy="4652010"/>
        </p:xfrm>
        <a:graphic>
          <a:graphicData uri="http://schemas.openxmlformats.org/drawingml/2006/table">
            <a:tbl>
              <a:tblPr firstRow="1" bandRow="1">
                <a:tableStyleId>{5C22544A-7EE6-4342-B048-85BDC9FD1C3A}</a:tableStyleId>
              </a:tblPr>
              <a:tblGrid>
                <a:gridCol w="1524000"/>
                <a:gridCol w="2895600"/>
                <a:gridCol w="1981200"/>
                <a:gridCol w="1447800"/>
              </a:tblGrid>
              <a:tr h="1085850">
                <a:tc>
                  <a:txBody>
                    <a:bodyPr/>
                    <a:lstStyle/>
                    <a:p>
                      <a:r>
                        <a:rPr lang="en-US" sz="2400" smtClean="0"/>
                        <a:t>IP address Class</a:t>
                      </a:r>
                      <a:endParaRPr lang="en-US" sz="2400"/>
                    </a:p>
                  </a:txBody>
                  <a:tcPr/>
                </a:tc>
                <a:tc>
                  <a:txBody>
                    <a:bodyPr/>
                    <a:lstStyle/>
                    <a:p>
                      <a:r>
                        <a:rPr lang="en-US" sz="2400" smtClean="0"/>
                        <a:t>Binary Value</a:t>
                      </a:r>
                      <a:endParaRPr lang="en-US" sz="2400"/>
                    </a:p>
                  </a:txBody>
                  <a:tcPr/>
                </a:tc>
                <a:tc>
                  <a:txBody>
                    <a:bodyPr/>
                    <a:lstStyle/>
                    <a:p>
                      <a:r>
                        <a:rPr lang="en-US" sz="2400" smtClean="0"/>
                        <a:t>Decimal</a:t>
                      </a:r>
                      <a:r>
                        <a:rPr lang="en-US" sz="2400" baseline="0" smtClean="0"/>
                        <a:t> Value</a:t>
                      </a:r>
                      <a:endParaRPr lang="en-US" sz="2400"/>
                    </a:p>
                  </a:txBody>
                  <a:tcPr/>
                </a:tc>
                <a:tc>
                  <a:txBody>
                    <a:bodyPr/>
                    <a:lstStyle/>
                    <a:p>
                      <a:r>
                        <a:rPr lang="en-US" sz="2400" b="1" kern="1200" baseline="0" smtClean="0">
                          <a:solidFill>
                            <a:schemeClr val="lt1"/>
                          </a:solidFill>
                          <a:latin typeface="+mn-lt"/>
                          <a:ea typeface="+mn-ea"/>
                          <a:cs typeface="+mn-cs"/>
                        </a:rPr>
                        <a:t> "/" notation</a:t>
                      </a:r>
                      <a:endParaRPr lang="en-US" sz="2400"/>
                    </a:p>
                  </a:txBody>
                  <a:tcPr/>
                </a:tc>
              </a:tr>
              <a:tr h="1085850">
                <a:tc>
                  <a:txBody>
                    <a:bodyPr/>
                    <a:lstStyle/>
                    <a:p>
                      <a:r>
                        <a:rPr lang="en-US" sz="2400" b="1" smtClean="0"/>
                        <a:t>Class A</a:t>
                      </a:r>
                      <a:endParaRPr lang="en-US" sz="2400" b="1"/>
                    </a:p>
                  </a:txBody>
                  <a:tcPr/>
                </a:tc>
                <a:tc>
                  <a:txBody>
                    <a:bodyPr/>
                    <a:lstStyle/>
                    <a:p>
                      <a:r>
                        <a:rPr lang="en-US" sz="2400" b="1" kern="1200" baseline="0" smtClean="0">
                          <a:solidFill>
                            <a:schemeClr val="dk1"/>
                          </a:solidFill>
                          <a:latin typeface="+mn-lt"/>
                          <a:ea typeface="+mn-ea"/>
                          <a:cs typeface="+mn-cs"/>
                        </a:rPr>
                        <a:t>11111111.00000000.00000000.00000000</a:t>
                      </a:r>
                      <a:endParaRPr lang="en-US" sz="2400" b="1"/>
                    </a:p>
                  </a:txBody>
                  <a:tcPr/>
                </a:tc>
                <a:tc>
                  <a:txBody>
                    <a:bodyPr/>
                    <a:lstStyle/>
                    <a:p>
                      <a:r>
                        <a:rPr lang="en-US" sz="2400" b="1" kern="1200" baseline="0" smtClean="0">
                          <a:solidFill>
                            <a:schemeClr val="dk1"/>
                          </a:solidFill>
                          <a:latin typeface="+mn-lt"/>
                          <a:ea typeface="+mn-ea"/>
                          <a:cs typeface="+mn-cs"/>
                        </a:rPr>
                        <a:t>255.0.0.0</a:t>
                      </a:r>
                      <a:endParaRPr lang="en-US" sz="2400" b="1"/>
                    </a:p>
                  </a:txBody>
                  <a:tcPr/>
                </a:tc>
                <a:tc>
                  <a:txBody>
                    <a:bodyPr/>
                    <a:lstStyle/>
                    <a:p>
                      <a:r>
                        <a:rPr lang="en-US" sz="2400" b="1" smtClean="0">
                          <a:solidFill>
                            <a:srgbClr val="FF0000"/>
                          </a:solidFill>
                        </a:rPr>
                        <a:t>/8</a:t>
                      </a:r>
                      <a:endParaRPr lang="en-US" sz="2400" b="1">
                        <a:solidFill>
                          <a:srgbClr val="FF0000"/>
                        </a:solidFill>
                      </a:endParaRPr>
                    </a:p>
                  </a:txBody>
                  <a:tcPr/>
                </a:tc>
              </a:tr>
              <a:tr h="1085850">
                <a:tc>
                  <a:txBody>
                    <a:bodyPr/>
                    <a:lstStyle/>
                    <a:p>
                      <a:r>
                        <a:rPr lang="en-US" sz="2400" b="1" smtClean="0"/>
                        <a:t>Class B</a:t>
                      </a:r>
                      <a:endParaRPr lang="en-US" sz="2400" b="1"/>
                    </a:p>
                  </a:txBody>
                  <a:tcPr/>
                </a:tc>
                <a:tc>
                  <a:txBody>
                    <a:bodyPr/>
                    <a:lstStyle/>
                    <a:p>
                      <a:r>
                        <a:rPr lang="en-US" sz="2400" b="1" kern="1200" baseline="0" smtClean="0">
                          <a:solidFill>
                            <a:schemeClr val="dk1"/>
                          </a:solidFill>
                          <a:latin typeface="+mn-lt"/>
                          <a:ea typeface="+mn-ea"/>
                          <a:cs typeface="+mn-cs"/>
                        </a:rPr>
                        <a:t>11111111.11111111.00000000.00000000</a:t>
                      </a:r>
                      <a:endParaRPr lang="en-US" sz="2400" b="1"/>
                    </a:p>
                  </a:txBody>
                  <a:tcPr/>
                </a:tc>
                <a:tc>
                  <a:txBody>
                    <a:bodyPr/>
                    <a:lstStyle/>
                    <a:p>
                      <a:r>
                        <a:rPr lang="en-US" sz="2400" b="1" kern="1200" baseline="0" smtClean="0">
                          <a:solidFill>
                            <a:schemeClr val="dk1"/>
                          </a:solidFill>
                          <a:latin typeface="+mn-lt"/>
                          <a:ea typeface="+mn-ea"/>
                          <a:cs typeface="+mn-cs"/>
                        </a:rPr>
                        <a:t>255.255.0.0</a:t>
                      </a:r>
                      <a:endParaRPr lang="en-US" sz="2400" b="1"/>
                    </a:p>
                  </a:txBody>
                  <a:tcPr/>
                </a:tc>
                <a:tc>
                  <a:txBody>
                    <a:bodyPr/>
                    <a:lstStyle/>
                    <a:p>
                      <a:r>
                        <a:rPr lang="en-US" sz="2400" b="1" smtClean="0">
                          <a:solidFill>
                            <a:srgbClr val="FF0000"/>
                          </a:solidFill>
                        </a:rPr>
                        <a:t>/16</a:t>
                      </a:r>
                      <a:endParaRPr lang="en-US" sz="2400" b="1">
                        <a:solidFill>
                          <a:srgbClr val="FF0000"/>
                        </a:solidFill>
                      </a:endParaRPr>
                    </a:p>
                  </a:txBody>
                  <a:tcPr/>
                </a:tc>
              </a:tr>
              <a:tr h="1085850">
                <a:tc>
                  <a:txBody>
                    <a:bodyPr/>
                    <a:lstStyle/>
                    <a:p>
                      <a:r>
                        <a:rPr lang="en-US" sz="2400" b="1" smtClean="0"/>
                        <a:t>Class C</a:t>
                      </a:r>
                      <a:endParaRPr lang="en-US" sz="2400" b="1"/>
                    </a:p>
                  </a:txBody>
                  <a:tcPr/>
                </a:tc>
                <a:tc>
                  <a:txBody>
                    <a:bodyPr/>
                    <a:lstStyle/>
                    <a:p>
                      <a:r>
                        <a:rPr lang="en-US" sz="2400" b="1" kern="1200" baseline="0" smtClean="0">
                          <a:solidFill>
                            <a:schemeClr val="dk1"/>
                          </a:solidFill>
                          <a:latin typeface="+mn-lt"/>
                          <a:ea typeface="+mn-ea"/>
                          <a:cs typeface="+mn-cs"/>
                        </a:rPr>
                        <a:t>11111111.11111111.11111111.00000000</a:t>
                      </a:r>
                      <a:endParaRPr lang="en-US" sz="2400" b="1"/>
                    </a:p>
                  </a:txBody>
                  <a:tcPr/>
                </a:tc>
                <a:tc>
                  <a:txBody>
                    <a:bodyPr/>
                    <a:lstStyle/>
                    <a:p>
                      <a:r>
                        <a:rPr lang="en-US" sz="2400" b="1" kern="1200" baseline="0" smtClean="0">
                          <a:solidFill>
                            <a:schemeClr val="dk1"/>
                          </a:solidFill>
                          <a:latin typeface="+mn-lt"/>
                          <a:ea typeface="+mn-ea"/>
                          <a:cs typeface="+mn-cs"/>
                        </a:rPr>
                        <a:t>255.255.255.0</a:t>
                      </a:r>
                      <a:endParaRPr lang="en-US" sz="2400" b="1"/>
                    </a:p>
                  </a:txBody>
                  <a:tcPr/>
                </a:tc>
                <a:tc>
                  <a:txBody>
                    <a:bodyPr/>
                    <a:lstStyle/>
                    <a:p>
                      <a:r>
                        <a:rPr lang="en-US" sz="2400" b="1" smtClean="0">
                          <a:solidFill>
                            <a:srgbClr val="FF0000"/>
                          </a:solidFill>
                        </a:rPr>
                        <a:t>/24</a:t>
                      </a:r>
                      <a:endParaRPr lang="en-US" sz="2400" b="1">
                        <a:solidFill>
                          <a:srgbClr val="FF0000"/>
                        </a:solidFill>
                      </a:endParaRPr>
                    </a:p>
                  </a:txBody>
                  <a:tcPr/>
                </a:tc>
              </a:tr>
            </a:tbl>
          </a:graphicData>
        </a:graphic>
      </p:graphicFrame>
    </p:spTree>
    <p:extLst>
      <p:ext uri="{BB962C8B-B14F-4D97-AF65-F5344CB8AC3E}">
        <p14:creationId xmlns:p14="http://schemas.microsoft.com/office/powerpoint/2010/main" val="393356747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defRPr/>
            </a:pPr>
            <a:r>
              <a:rPr lang="en-US" smtClean="0">
                <a:solidFill>
                  <a:schemeClr val="tx2">
                    <a:lumMod val="75000"/>
                  </a:schemeClr>
                </a:solidFill>
              </a:rPr>
              <a:t>Internet Protocol Characteristics</a:t>
            </a:r>
            <a:endParaRPr lang="en-US" dirty="0">
              <a:solidFill>
                <a:schemeClr val="tx2">
                  <a:lumMod val="75000"/>
                </a:schemeClr>
              </a:solidFill>
            </a:endParaRPr>
          </a:p>
        </p:txBody>
      </p:sp>
      <p:sp>
        <p:nvSpPr>
          <p:cNvPr id="8" name="Content Placeholder 7"/>
          <p:cNvSpPr>
            <a:spLocks noGrp="1"/>
          </p:cNvSpPr>
          <p:nvPr>
            <p:ph idx="1"/>
          </p:nvPr>
        </p:nvSpPr>
        <p:spPr/>
        <p:txBody>
          <a:bodyPr/>
          <a:lstStyle/>
          <a:p>
            <a:r>
              <a:rPr lang="en-US" smtClean="0"/>
              <a:t>Operates at network layer of OSI</a:t>
            </a:r>
          </a:p>
          <a:p>
            <a:r>
              <a:rPr lang="en-US" smtClean="0"/>
              <a:t>Connectionless protocol</a:t>
            </a:r>
          </a:p>
          <a:p>
            <a:r>
              <a:rPr lang="en-US" smtClean="0"/>
              <a:t>Packets treated independently</a:t>
            </a:r>
          </a:p>
          <a:p>
            <a:r>
              <a:rPr lang="en-US" smtClean="0"/>
              <a:t>Hierarchical addressing</a:t>
            </a:r>
          </a:p>
          <a:p>
            <a:pPr marL="0" indent="0" eaLnBrk="0" fontAlgn="base" hangingPunct="0">
              <a:spcBef>
                <a:spcPct val="30000"/>
              </a:spcBef>
              <a:spcAft>
                <a:spcPct val="0"/>
              </a:spcAft>
              <a:defRPr/>
            </a:pPr>
            <a:r>
              <a:rPr lang="en-US" smtClean="0"/>
              <a:t> No data-recovery feature</a:t>
            </a:r>
          </a:p>
          <a:p>
            <a:r>
              <a:rPr lang="en-US" smtClean="0"/>
              <a:t>Best-effort delivery</a:t>
            </a:r>
          </a:p>
          <a:p>
            <a:pPr>
              <a:buNone/>
            </a:pPr>
            <a:endParaRPr lang="en-US" smtClean="0"/>
          </a:p>
          <a:p>
            <a:endParaRPr lang="en-US" smtClean="0"/>
          </a:p>
          <a:p>
            <a:endParaRPr lang="en-US"/>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3</a:t>
            </a:fld>
            <a:endParaRPr lang="en-US"/>
          </a:p>
        </p:txBody>
      </p:sp>
    </p:spTree>
    <p:extLst>
      <p:ext uri="{BB962C8B-B14F-4D97-AF65-F5344CB8AC3E}">
        <p14:creationId xmlns:p14="http://schemas.microsoft.com/office/powerpoint/2010/main" val="3771467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447800"/>
            <a:ext cx="8229600" cy="1295400"/>
          </a:xfrm>
        </p:spPr>
        <p:txBody>
          <a:bodyPr>
            <a:normAutofit lnSpcReduction="10000"/>
          </a:bodyPr>
          <a:lstStyle/>
          <a:p>
            <a:r>
              <a:rPr lang="en-US" b="1" smtClean="0"/>
              <a:t>Example 1: </a:t>
            </a:r>
            <a:r>
              <a:rPr lang="en-US" smtClean="0"/>
              <a:t>Suppose we have an IP address 10011110.00011111.01110110.00011110/16. Network Address?</a:t>
            </a:r>
          </a:p>
          <a:p>
            <a:pPr algn="ctr">
              <a:buNone/>
            </a:pPr>
            <a:endParaRPr lang="en-US" smtClean="0"/>
          </a:p>
        </p:txBody>
      </p:sp>
      <p:grpSp>
        <p:nvGrpSpPr>
          <p:cNvPr id="79" name="Group 78"/>
          <p:cNvGrpSpPr/>
          <p:nvPr/>
        </p:nvGrpSpPr>
        <p:grpSpPr>
          <a:xfrm>
            <a:off x="1371600" y="3429000"/>
            <a:ext cx="3657600" cy="533400"/>
            <a:chOff x="5486400" y="3429000"/>
            <a:chExt cx="3657600" cy="533400"/>
          </a:xfrm>
        </p:grpSpPr>
        <p:sp>
          <p:nvSpPr>
            <p:cNvPr id="71" name="Rectangle 70"/>
            <p:cNvSpPr/>
            <p:nvPr/>
          </p:nvSpPr>
          <p:spPr>
            <a:xfrm>
              <a:off x="54864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72" name="Rectangle 71"/>
            <p:cNvSpPr/>
            <p:nvPr/>
          </p:nvSpPr>
          <p:spPr>
            <a:xfrm>
              <a:off x="59436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73" name="Rectangle 72"/>
            <p:cNvSpPr/>
            <p:nvPr/>
          </p:nvSpPr>
          <p:spPr>
            <a:xfrm>
              <a:off x="64008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74" name="Rectangle 73"/>
            <p:cNvSpPr/>
            <p:nvPr/>
          </p:nvSpPr>
          <p:spPr>
            <a:xfrm>
              <a:off x="68580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75" name="Rectangle 74"/>
            <p:cNvSpPr/>
            <p:nvPr/>
          </p:nvSpPr>
          <p:spPr>
            <a:xfrm>
              <a:off x="73152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76" name="Rectangle 75"/>
            <p:cNvSpPr/>
            <p:nvPr/>
          </p:nvSpPr>
          <p:spPr>
            <a:xfrm>
              <a:off x="77724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77" name="Rectangle 76"/>
            <p:cNvSpPr/>
            <p:nvPr/>
          </p:nvSpPr>
          <p:spPr>
            <a:xfrm>
              <a:off x="83058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78" name="Rectangle 77"/>
            <p:cNvSpPr/>
            <p:nvPr/>
          </p:nvSpPr>
          <p:spPr>
            <a:xfrm>
              <a:off x="87630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grpSp>
      <p:grpSp>
        <p:nvGrpSpPr>
          <p:cNvPr id="70" name="Group 69"/>
          <p:cNvGrpSpPr/>
          <p:nvPr/>
        </p:nvGrpSpPr>
        <p:grpSpPr>
          <a:xfrm>
            <a:off x="1371600" y="2819400"/>
            <a:ext cx="3657600" cy="533400"/>
            <a:chOff x="5486400" y="2819400"/>
            <a:chExt cx="3657600" cy="533400"/>
          </a:xfrm>
        </p:grpSpPr>
        <p:sp>
          <p:nvSpPr>
            <p:cNvPr id="62" name="Rectangle 61"/>
            <p:cNvSpPr/>
            <p:nvPr/>
          </p:nvSpPr>
          <p:spPr>
            <a:xfrm>
              <a:off x="54864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a:t>
              </a:r>
              <a:endParaRPr lang="en-US" sz="2800"/>
            </a:p>
          </p:txBody>
        </p:sp>
        <p:sp>
          <p:nvSpPr>
            <p:cNvPr id="63" name="Rectangle 62"/>
            <p:cNvSpPr/>
            <p:nvPr/>
          </p:nvSpPr>
          <p:spPr>
            <a:xfrm>
              <a:off x="59436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0</a:t>
              </a:r>
              <a:endParaRPr lang="en-US" sz="2800"/>
            </a:p>
          </p:txBody>
        </p:sp>
        <p:sp>
          <p:nvSpPr>
            <p:cNvPr id="64" name="Rectangle 63"/>
            <p:cNvSpPr/>
            <p:nvPr/>
          </p:nvSpPr>
          <p:spPr>
            <a:xfrm>
              <a:off x="64008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0</a:t>
              </a:r>
              <a:endParaRPr lang="en-US" sz="2800"/>
            </a:p>
          </p:txBody>
        </p:sp>
        <p:sp>
          <p:nvSpPr>
            <p:cNvPr id="65" name="Rectangle 64"/>
            <p:cNvSpPr/>
            <p:nvPr/>
          </p:nvSpPr>
          <p:spPr>
            <a:xfrm>
              <a:off x="68580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a:t>
              </a:r>
              <a:endParaRPr lang="en-US" sz="2800"/>
            </a:p>
          </p:txBody>
        </p:sp>
        <p:sp>
          <p:nvSpPr>
            <p:cNvPr id="66" name="Rectangle 65"/>
            <p:cNvSpPr/>
            <p:nvPr/>
          </p:nvSpPr>
          <p:spPr>
            <a:xfrm>
              <a:off x="73152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a:t>
              </a:r>
              <a:endParaRPr lang="en-US" sz="2800"/>
            </a:p>
          </p:txBody>
        </p:sp>
        <p:sp>
          <p:nvSpPr>
            <p:cNvPr id="67" name="Rectangle 66"/>
            <p:cNvSpPr/>
            <p:nvPr/>
          </p:nvSpPr>
          <p:spPr>
            <a:xfrm>
              <a:off x="77724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a:t>
              </a:r>
              <a:endParaRPr lang="en-US" sz="2800"/>
            </a:p>
          </p:txBody>
        </p:sp>
        <p:sp>
          <p:nvSpPr>
            <p:cNvPr id="68" name="Rectangle 67"/>
            <p:cNvSpPr/>
            <p:nvPr/>
          </p:nvSpPr>
          <p:spPr>
            <a:xfrm>
              <a:off x="83058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a:t>
              </a:r>
              <a:endParaRPr lang="en-US" sz="2800"/>
            </a:p>
          </p:txBody>
        </p:sp>
        <p:sp>
          <p:nvSpPr>
            <p:cNvPr id="69" name="Rectangle 68"/>
            <p:cNvSpPr/>
            <p:nvPr/>
          </p:nvSpPr>
          <p:spPr>
            <a:xfrm>
              <a:off x="87630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0</a:t>
              </a:r>
              <a:endParaRPr lang="en-US" sz="2800"/>
            </a:p>
          </p:txBody>
        </p:sp>
      </p:grpSp>
      <p:sp>
        <p:nvSpPr>
          <p:cNvPr id="86018" name="Rectangle 2"/>
          <p:cNvSpPr>
            <a:spLocks noGrp="1" noChangeArrowheads="1"/>
          </p:cNvSpPr>
          <p:nvPr>
            <p:ph type="title"/>
          </p:nvPr>
        </p:nvSpPr>
        <p:spPr/>
        <p:txBody>
          <a:bodyPr>
            <a:normAutofit/>
          </a:bodyPr>
          <a:lstStyle/>
          <a:p>
            <a:r>
              <a:rPr lang="en-US" sz="2800" b="1" smtClean="0"/>
              <a:t>IP Address → Subnet Mask → Network Address</a:t>
            </a:r>
            <a:endParaRPr lang="en-US" sz="2800" b="1" smtClean="0">
              <a:latin typeface="Tahoma" pitchFamily="34" charset="0"/>
              <a:cs typeface="Arial" charset="0"/>
            </a:endParaRPr>
          </a:p>
        </p:txBody>
      </p:sp>
      <p:sp>
        <p:nvSpPr>
          <p:cNvPr id="86037" name="Slide Number Placeholder 4"/>
          <p:cNvSpPr>
            <a:spLocks noGrp="1"/>
          </p:cNvSpPr>
          <p:nvPr>
            <p:ph type="sldNum" sz="quarter" idx="12"/>
          </p:nvPr>
        </p:nvSpPr>
        <p:spPr bwMode="auto">
          <a:ln>
            <a:round/>
            <a:headEnd/>
            <a:tailEnd/>
          </a:ln>
        </p:spPr>
        <p:txBody>
          <a:bodyPr>
            <a:normAutofit fontScale="85000" lnSpcReduction="20000"/>
          </a:bodyPr>
          <a:lstStyle/>
          <a:p>
            <a:fld id="{DE19952F-0F98-4033-A9FA-25B70F3976E6}" type="slidenum">
              <a:rPr lang="x-none" smtClean="0"/>
              <a:pPr/>
              <a:t>30</a:t>
            </a:fld>
            <a:endParaRPr lang="en-US" smtClean="0"/>
          </a:p>
        </p:txBody>
      </p:sp>
      <p:sp>
        <p:nvSpPr>
          <p:cNvPr id="13" name="Down Arrow 12"/>
          <p:cNvSpPr/>
          <p:nvPr/>
        </p:nvSpPr>
        <p:spPr>
          <a:xfrm>
            <a:off x="2819400" y="4876800"/>
            <a:ext cx="353122"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3716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1</a:t>
            </a:r>
            <a:endParaRPr lang="en-US" sz="2800"/>
          </a:p>
        </p:txBody>
      </p:sp>
      <p:cxnSp>
        <p:nvCxnSpPr>
          <p:cNvPr id="26" name="Straight Connector 25"/>
          <p:cNvCxnSpPr/>
          <p:nvPr/>
        </p:nvCxnSpPr>
        <p:spPr>
          <a:xfrm>
            <a:off x="1295400" y="4114800"/>
            <a:ext cx="7848600" cy="0"/>
          </a:xfrm>
          <a:prstGeom prst="line">
            <a:avLst/>
          </a:prstGeom>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533400" y="3200400"/>
            <a:ext cx="76200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AND</a:t>
            </a:r>
            <a:endParaRPr lang="en-US">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7" name="Rectangle 36"/>
          <p:cNvSpPr/>
          <p:nvPr/>
        </p:nvSpPr>
        <p:spPr>
          <a:xfrm>
            <a:off x="18288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0</a:t>
            </a:r>
            <a:endParaRPr lang="en-US" sz="2800"/>
          </a:p>
        </p:txBody>
      </p:sp>
      <p:sp>
        <p:nvSpPr>
          <p:cNvPr id="38" name="Rectangle 37"/>
          <p:cNvSpPr/>
          <p:nvPr/>
        </p:nvSpPr>
        <p:spPr>
          <a:xfrm>
            <a:off x="22860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0</a:t>
            </a:r>
            <a:endParaRPr lang="en-US" sz="2800"/>
          </a:p>
        </p:txBody>
      </p:sp>
      <p:sp>
        <p:nvSpPr>
          <p:cNvPr id="39" name="Rectangle 38"/>
          <p:cNvSpPr/>
          <p:nvPr/>
        </p:nvSpPr>
        <p:spPr>
          <a:xfrm>
            <a:off x="27432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1</a:t>
            </a:r>
            <a:endParaRPr lang="en-US" sz="2800"/>
          </a:p>
        </p:txBody>
      </p:sp>
      <p:sp>
        <p:nvSpPr>
          <p:cNvPr id="40" name="Rectangle 39"/>
          <p:cNvSpPr/>
          <p:nvPr/>
        </p:nvSpPr>
        <p:spPr>
          <a:xfrm>
            <a:off x="32004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1</a:t>
            </a:r>
            <a:endParaRPr lang="en-US" sz="2800"/>
          </a:p>
        </p:txBody>
      </p:sp>
      <p:sp>
        <p:nvSpPr>
          <p:cNvPr id="41" name="Rectangle 40"/>
          <p:cNvSpPr/>
          <p:nvPr/>
        </p:nvSpPr>
        <p:spPr>
          <a:xfrm>
            <a:off x="36576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1</a:t>
            </a:r>
            <a:endParaRPr lang="en-US" sz="2800"/>
          </a:p>
        </p:txBody>
      </p:sp>
      <p:sp>
        <p:nvSpPr>
          <p:cNvPr id="42" name="Rectangle 41"/>
          <p:cNvSpPr/>
          <p:nvPr/>
        </p:nvSpPr>
        <p:spPr>
          <a:xfrm>
            <a:off x="41910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1</a:t>
            </a:r>
            <a:endParaRPr lang="en-US" sz="2800"/>
          </a:p>
        </p:txBody>
      </p:sp>
      <p:sp>
        <p:nvSpPr>
          <p:cNvPr id="43" name="Rectangle 42"/>
          <p:cNvSpPr/>
          <p:nvPr/>
        </p:nvSpPr>
        <p:spPr>
          <a:xfrm>
            <a:off x="46482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0</a:t>
            </a:r>
            <a:endParaRPr lang="en-US" sz="2800"/>
          </a:p>
        </p:txBody>
      </p:sp>
      <p:sp>
        <p:nvSpPr>
          <p:cNvPr id="45" name="Rectangle 44"/>
          <p:cNvSpPr/>
          <p:nvPr/>
        </p:nvSpPr>
        <p:spPr>
          <a:xfrm>
            <a:off x="13716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46" name="Rectangle 45"/>
          <p:cNvSpPr/>
          <p:nvPr/>
        </p:nvSpPr>
        <p:spPr>
          <a:xfrm>
            <a:off x="18288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47" name="Rectangle 46"/>
          <p:cNvSpPr/>
          <p:nvPr/>
        </p:nvSpPr>
        <p:spPr>
          <a:xfrm>
            <a:off x="22860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48" name="Rectangle 47"/>
          <p:cNvSpPr/>
          <p:nvPr/>
        </p:nvSpPr>
        <p:spPr>
          <a:xfrm>
            <a:off x="27432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49" name="Rectangle 48"/>
          <p:cNvSpPr/>
          <p:nvPr/>
        </p:nvSpPr>
        <p:spPr>
          <a:xfrm>
            <a:off x="32004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50" name="Rectangle 49"/>
          <p:cNvSpPr/>
          <p:nvPr/>
        </p:nvSpPr>
        <p:spPr>
          <a:xfrm>
            <a:off x="36576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51" name="Rectangle 50"/>
          <p:cNvSpPr/>
          <p:nvPr/>
        </p:nvSpPr>
        <p:spPr>
          <a:xfrm>
            <a:off x="41910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52" name="Rectangle 51"/>
          <p:cNvSpPr/>
          <p:nvPr/>
        </p:nvSpPr>
        <p:spPr>
          <a:xfrm>
            <a:off x="46482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54" name="Rectangle 53"/>
          <p:cNvSpPr/>
          <p:nvPr/>
        </p:nvSpPr>
        <p:spPr>
          <a:xfrm>
            <a:off x="13716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1</a:t>
            </a:r>
            <a:endParaRPr lang="en-US" sz="2800"/>
          </a:p>
        </p:txBody>
      </p:sp>
      <p:sp>
        <p:nvSpPr>
          <p:cNvPr id="55" name="Rectangle 54"/>
          <p:cNvSpPr/>
          <p:nvPr/>
        </p:nvSpPr>
        <p:spPr>
          <a:xfrm>
            <a:off x="18288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0</a:t>
            </a:r>
            <a:endParaRPr lang="en-US" sz="2800"/>
          </a:p>
        </p:txBody>
      </p:sp>
      <p:sp>
        <p:nvSpPr>
          <p:cNvPr id="56" name="Rectangle 55"/>
          <p:cNvSpPr/>
          <p:nvPr/>
        </p:nvSpPr>
        <p:spPr>
          <a:xfrm>
            <a:off x="22860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0</a:t>
            </a:r>
            <a:endParaRPr lang="en-US" sz="2800"/>
          </a:p>
        </p:txBody>
      </p:sp>
      <p:sp>
        <p:nvSpPr>
          <p:cNvPr id="57" name="Rectangle 56"/>
          <p:cNvSpPr/>
          <p:nvPr/>
        </p:nvSpPr>
        <p:spPr>
          <a:xfrm>
            <a:off x="27432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1</a:t>
            </a:r>
            <a:endParaRPr lang="en-US" sz="2800"/>
          </a:p>
        </p:txBody>
      </p:sp>
      <p:sp>
        <p:nvSpPr>
          <p:cNvPr id="58" name="Rectangle 57"/>
          <p:cNvSpPr/>
          <p:nvPr/>
        </p:nvSpPr>
        <p:spPr>
          <a:xfrm>
            <a:off x="32004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1</a:t>
            </a:r>
            <a:endParaRPr lang="en-US" sz="2800"/>
          </a:p>
        </p:txBody>
      </p:sp>
      <p:sp>
        <p:nvSpPr>
          <p:cNvPr id="59" name="Rectangle 58"/>
          <p:cNvSpPr/>
          <p:nvPr/>
        </p:nvSpPr>
        <p:spPr>
          <a:xfrm>
            <a:off x="36576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1</a:t>
            </a:r>
            <a:endParaRPr lang="en-US" sz="2800"/>
          </a:p>
        </p:txBody>
      </p:sp>
      <p:sp>
        <p:nvSpPr>
          <p:cNvPr id="60" name="Rectangle 59"/>
          <p:cNvSpPr/>
          <p:nvPr/>
        </p:nvSpPr>
        <p:spPr>
          <a:xfrm>
            <a:off x="41910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1</a:t>
            </a:r>
            <a:endParaRPr lang="en-US" sz="2800"/>
          </a:p>
        </p:txBody>
      </p:sp>
      <p:sp>
        <p:nvSpPr>
          <p:cNvPr id="61" name="Rectangle 60"/>
          <p:cNvSpPr/>
          <p:nvPr/>
        </p:nvSpPr>
        <p:spPr>
          <a:xfrm>
            <a:off x="46482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0</a:t>
            </a:r>
            <a:endParaRPr lang="en-US" sz="2800"/>
          </a:p>
        </p:txBody>
      </p:sp>
      <p:sp>
        <p:nvSpPr>
          <p:cNvPr id="82" name="Equal 81"/>
          <p:cNvSpPr/>
          <p:nvPr/>
        </p:nvSpPr>
        <p:spPr>
          <a:xfrm rot="5400000">
            <a:off x="2628900" y="5600700"/>
            <a:ext cx="685800" cy="457200"/>
          </a:xfrm>
          <a:prstGeom prst="mathEqua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2133600" y="6019800"/>
            <a:ext cx="1677329"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158</a:t>
            </a:r>
            <a:endParaRPr lang="en-US" sz="3200"/>
          </a:p>
        </p:txBody>
      </p:sp>
      <p:sp>
        <p:nvSpPr>
          <p:cNvPr id="81" name="Rectangle 80"/>
          <p:cNvSpPr/>
          <p:nvPr/>
        </p:nvSpPr>
        <p:spPr>
          <a:xfrm>
            <a:off x="1143000" y="5257800"/>
            <a:ext cx="38862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smtClean="0"/>
              <a:t>128 + 16 + 8 + 4 +2</a:t>
            </a:r>
            <a:endParaRPr lang="en-US" sz="3200"/>
          </a:p>
        </p:txBody>
      </p:sp>
      <p:grpSp>
        <p:nvGrpSpPr>
          <p:cNvPr id="83" name="Group 82"/>
          <p:cNvGrpSpPr/>
          <p:nvPr/>
        </p:nvGrpSpPr>
        <p:grpSpPr>
          <a:xfrm>
            <a:off x="5334000" y="3429000"/>
            <a:ext cx="3657600" cy="533400"/>
            <a:chOff x="5486400" y="3429000"/>
            <a:chExt cx="3657600" cy="533400"/>
          </a:xfrm>
        </p:grpSpPr>
        <p:sp>
          <p:nvSpPr>
            <p:cNvPr id="84" name="Rectangle 83"/>
            <p:cNvSpPr/>
            <p:nvPr/>
          </p:nvSpPr>
          <p:spPr>
            <a:xfrm>
              <a:off x="54864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85" name="Rectangle 84"/>
            <p:cNvSpPr/>
            <p:nvPr/>
          </p:nvSpPr>
          <p:spPr>
            <a:xfrm>
              <a:off x="59436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86" name="Rectangle 85"/>
            <p:cNvSpPr/>
            <p:nvPr/>
          </p:nvSpPr>
          <p:spPr>
            <a:xfrm>
              <a:off x="64008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87" name="Rectangle 86"/>
            <p:cNvSpPr/>
            <p:nvPr/>
          </p:nvSpPr>
          <p:spPr>
            <a:xfrm>
              <a:off x="68580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88" name="Rectangle 87"/>
            <p:cNvSpPr/>
            <p:nvPr/>
          </p:nvSpPr>
          <p:spPr>
            <a:xfrm>
              <a:off x="73152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89" name="Rectangle 88"/>
            <p:cNvSpPr/>
            <p:nvPr/>
          </p:nvSpPr>
          <p:spPr>
            <a:xfrm>
              <a:off x="77724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90" name="Rectangle 89"/>
            <p:cNvSpPr/>
            <p:nvPr/>
          </p:nvSpPr>
          <p:spPr>
            <a:xfrm>
              <a:off x="83058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sp>
          <p:nvSpPr>
            <p:cNvPr id="91" name="Rectangle 90"/>
            <p:cNvSpPr/>
            <p:nvPr/>
          </p:nvSpPr>
          <p:spPr>
            <a:xfrm>
              <a:off x="8763000" y="3429000"/>
              <a:ext cx="381000" cy="533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smtClean="0"/>
                <a:t>1</a:t>
              </a:r>
              <a:endParaRPr lang="en-US" sz="2800"/>
            </a:p>
          </p:txBody>
        </p:sp>
      </p:grpSp>
      <p:grpSp>
        <p:nvGrpSpPr>
          <p:cNvPr id="92" name="Group 91"/>
          <p:cNvGrpSpPr/>
          <p:nvPr/>
        </p:nvGrpSpPr>
        <p:grpSpPr>
          <a:xfrm>
            <a:off x="5334000" y="2819400"/>
            <a:ext cx="3657600" cy="533400"/>
            <a:chOff x="5486400" y="2819400"/>
            <a:chExt cx="3657600" cy="533400"/>
          </a:xfrm>
        </p:grpSpPr>
        <p:sp>
          <p:nvSpPr>
            <p:cNvPr id="93" name="Rectangle 92"/>
            <p:cNvSpPr/>
            <p:nvPr/>
          </p:nvSpPr>
          <p:spPr>
            <a:xfrm>
              <a:off x="54864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a:t>
              </a:r>
              <a:endParaRPr lang="en-US" sz="2800"/>
            </a:p>
          </p:txBody>
        </p:sp>
        <p:sp>
          <p:nvSpPr>
            <p:cNvPr id="94" name="Rectangle 93"/>
            <p:cNvSpPr/>
            <p:nvPr/>
          </p:nvSpPr>
          <p:spPr>
            <a:xfrm>
              <a:off x="59436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0</a:t>
              </a:r>
              <a:endParaRPr lang="en-US" sz="2800"/>
            </a:p>
          </p:txBody>
        </p:sp>
        <p:sp>
          <p:nvSpPr>
            <p:cNvPr id="95" name="Rectangle 94"/>
            <p:cNvSpPr/>
            <p:nvPr/>
          </p:nvSpPr>
          <p:spPr>
            <a:xfrm>
              <a:off x="64008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0</a:t>
              </a:r>
              <a:endParaRPr lang="en-US" sz="2800"/>
            </a:p>
          </p:txBody>
        </p:sp>
        <p:sp>
          <p:nvSpPr>
            <p:cNvPr id="96" name="Rectangle 95"/>
            <p:cNvSpPr/>
            <p:nvPr/>
          </p:nvSpPr>
          <p:spPr>
            <a:xfrm>
              <a:off x="68580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a:t>
              </a:r>
              <a:endParaRPr lang="en-US" sz="2800"/>
            </a:p>
          </p:txBody>
        </p:sp>
        <p:sp>
          <p:nvSpPr>
            <p:cNvPr id="97" name="Rectangle 96"/>
            <p:cNvSpPr/>
            <p:nvPr/>
          </p:nvSpPr>
          <p:spPr>
            <a:xfrm>
              <a:off x="73152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a:t>
              </a:r>
              <a:endParaRPr lang="en-US" sz="2800"/>
            </a:p>
          </p:txBody>
        </p:sp>
        <p:sp>
          <p:nvSpPr>
            <p:cNvPr id="98" name="Rectangle 97"/>
            <p:cNvSpPr/>
            <p:nvPr/>
          </p:nvSpPr>
          <p:spPr>
            <a:xfrm>
              <a:off x="77724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a:t>
              </a:r>
              <a:endParaRPr lang="en-US" sz="2800"/>
            </a:p>
          </p:txBody>
        </p:sp>
        <p:sp>
          <p:nvSpPr>
            <p:cNvPr id="99" name="Rectangle 98"/>
            <p:cNvSpPr/>
            <p:nvPr/>
          </p:nvSpPr>
          <p:spPr>
            <a:xfrm>
              <a:off x="83058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a:t>
              </a:r>
              <a:endParaRPr lang="en-US" sz="2800"/>
            </a:p>
          </p:txBody>
        </p:sp>
        <p:sp>
          <p:nvSpPr>
            <p:cNvPr id="100" name="Rectangle 99"/>
            <p:cNvSpPr/>
            <p:nvPr/>
          </p:nvSpPr>
          <p:spPr>
            <a:xfrm>
              <a:off x="8763000" y="2819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0</a:t>
              </a:r>
              <a:endParaRPr lang="en-US" sz="2800"/>
            </a:p>
          </p:txBody>
        </p:sp>
      </p:grpSp>
      <p:sp>
        <p:nvSpPr>
          <p:cNvPr id="101" name="Down Arrow 100"/>
          <p:cNvSpPr/>
          <p:nvPr/>
        </p:nvSpPr>
        <p:spPr>
          <a:xfrm>
            <a:off x="6781800" y="4876800"/>
            <a:ext cx="353122"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3340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0</a:t>
            </a:r>
            <a:endParaRPr lang="en-US" sz="2800"/>
          </a:p>
        </p:txBody>
      </p:sp>
      <p:sp>
        <p:nvSpPr>
          <p:cNvPr id="103" name="Rectangle 102"/>
          <p:cNvSpPr/>
          <p:nvPr/>
        </p:nvSpPr>
        <p:spPr>
          <a:xfrm>
            <a:off x="57912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0</a:t>
            </a:r>
            <a:endParaRPr lang="en-US" sz="2800"/>
          </a:p>
        </p:txBody>
      </p:sp>
      <p:sp>
        <p:nvSpPr>
          <p:cNvPr id="104" name="Rectangle 103"/>
          <p:cNvSpPr/>
          <p:nvPr/>
        </p:nvSpPr>
        <p:spPr>
          <a:xfrm>
            <a:off x="62484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0</a:t>
            </a:r>
            <a:endParaRPr lang="en-US" sz="2800"/>
          </a:p>
        </p:txBody>
      </p:sp>
      <p:sp>
        <p:nvSpPr>
          <p:cNvPr id="105" name="Rectangle 104"/>
          <p:cNvSpPr/>
          <p:nvPr/>
        </p:nvSpPr>
        <p:spPr>
          <a:xfrm>
            <a:off x="67056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1</a:t>
            </a:r>
            <a:endParaRPr lang="en-US" sz="2800"/>
          </a:p>
        </p:txBody>
      </p:sp>
      <p:sp>
        <p:nvSpPr>
          <p:cNvPr id="106" name="Rectangle 105"/>
          <p:cNvSpPr/>
          <p:nvPr/>
        </p:nvSpPr>
        <p:spPr>
          <a:xfrm>
            <a:off x="71628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1</a:t>
            </a:r>
            <a:endParaRPr lang="en-US" sz="2800"/>
          </a:p>
        </p:txBody>
      </p:sp>
      <p:sp>
        <p:nvSpPr>
          <p:cNvPr id="107" name="Rectangle 106"/>
          <p:cNvSpPr/>
          <p:nvPr/>
        </p:nvSpPr>
        <p:spPr>
          <a:xfrm>
            <a:off x="76200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1</a:t>
            </a:r>
            <a:endParaRPr lang="en-US" sz="2800"/>
          </a:p>
        </p:txBody>
      </p:sp>
      <p:sp>
        <p:nvSpPr>
          <p:cNvPr id="108" name="Rectangle 107"/>
          <p:cNvSpPr/>
          <p:nvPr/>
        </p:nvSpPr>
        <p:spPr>
          <a:xfrm>
            <a:off x="81534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1</a:t>
            </a:r>
            <a:endParaRPr lang="en-US" sz="2800"/>
          </a:p>
        </p:txBody>
      </p:sp>
      <p:sp>
        <p:nvSpPr>
          <p:cNvPr id="109" name="Rectangle 108"/>
          <p:cNvSpPr/>
          <p:nvPr/>
        </p:nvSpPr>
        <p:spPr>
          <a:xfrm>
            <a:off x="8610600" y="2819400"/>
            <a:ext cx="381000" cy="533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smtClean="0"/>
              <a:t>1</a:t>
            </a:r>
            <a:endParaRPr lang="en-US" sz="2800"/>
          </a:p>
        </p:txBody>
      </p:sp>
      <p:sp>
        <p:nvSpPr>
          <p:cNvPr id="110" name="Rectangle 109"/>
          <p:cNvSpPr/>
          <p:nvPr/>
        </p:nvSpPr>
        <p:spPr>
          <a:xfrm>
            <a:off x="53340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111" name="Rectangle 110"/>
          <p:cNvSpPr/>
          <p:nvPr/>
        </p:nvSpPr>
        <p:spPr>
          <a:xfrm>
            <a:off x="57912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112" name="Rectangle 111"/>
          <p:cNvSpPr/>
          <p:nvPr/>
        </p:nvSpPr>
        <p:spPr>
          <a:xfrm>
            <a:off x="62484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113" name="Rectangle 112"/>
          <p:cNvSpPr/>
          <p:nvPr/>
        </p:nvSpPr>
        <p:spPr>
          <a:xfrm>
            <a:off x="67056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114" name="Rectangle 113"/>
          <p:cNvSpPr/>
          <p:nvPr/>
        </p:nvSpPr>
        <p:spPr>
          <a:xfrm>
            <a:off x="71628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115" name="Rectangle 114"/>
          <p:cNvSpPr/>
          <p:nvPr/>
        </p:nvSpPr>
        <p:spPr>
          <a:xfrm>
            <a:off x="76200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116" name="Rectangle 115"/>
          <p:cNvSpPr/>
          <p:nvPr/>
        </p:nvSpPr>
        <p:spPr>
          <a:xfrm>
            <a:off x="81534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117" name="Rectangle 116"/>
          <p:cNvSpPr/>
          <p:nvPr/>
        </p:nvSpPr>
        <p:spPr>
          <a:xfrm>
            <a:off x="8610600" y="3429000"/>
            <a:ext cx="381000" cy="5334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smtClean="0"/>
              <a:t>1</a:t>
            </a:r>
            <a:endParaRPr lang="en-US" sz="2800"/>
          </a:p>
        </p:txBody>
      </p:sp>
      <p:sp>
        <p:nvSpPr>
          <p:cNvPr id="118" name="Rectangle 117"/>
          <p:cNvSpPr/>
          <p:nvPr/>
        </p:nvSpPr>
        <p:spPr>
          <a:xfrm>
            <a:off x="53340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0</a:t>
            </a:r>
            <a:endParaRPr lang="en-US" sz="2800"/>
          </a:p>
        </p:txBody>
      </p:sp>
      <p:sp>
        <p:nvSpPr>
          <p:cNvPr id="119" name="Rectangle 118"/>
          <p:cNvSpPr/>
          <p:nvPr/>
        </p:nvSpPr>
        <p:spPr>
          <a:xfrm>
            <a:off x="57912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0</a:t>
            </a:r>
            <a:endParaRPr lang="en-US" sz="2800"/>
          </a:p>
        </p:txBody>
      </p:sp>
      <p:sp>
        <p:nvSpPr>
          <p:cNvPr id="120" name="Rectangle 119"/>
          <p:cNvSpPr/>
          <p:nvPr/>
        </p:nvSpPr>
        <p:spPr>
          <a:xfrm>
            <a:off x="62484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0</a:t>
            </a:r>
            <a:endParaRPr lang="en-US" sz="2800"/>
          </a:p>
        </p:txBody>
      </p:sp>
      <p:sp>
        <p:nvSpPr>
          <p:cNvPr id="121" name="Rectangle 120"/>
          <p:cNvSpPr/>
          <p:nvPr/>
        </p:nvSpPr>
        <p:spPr>
          <a:xfrm>
            <a:off x="67056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1</a:t>
            </a:r>
            <a:endParaRPr lang="en-US" sz="2800"/>
          </a:p>
        </p:txBody>
      </p:sp>
      <p:sp>
        <p:nvSpPr>
          <p:cNvPr id="122" name="Rectangle 121"/>
          <p:cNvSpPr/>
          <p:nvPr/>
        </p:nvSpPr>
        <p:spPr>
          <a:xfrm>
            <a:off x="71628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1</a:t>
            </a:r>
            <a:endParaRPr lang="en-US" sz="2800"/>
          </a:p>
        </p:txBody>
      </p:sp>
      <p:sp>
        <p:nvSpPr>
          <p:cNvPr id="123" name="Rectangle 122"/>
          <p:cNvSpPr/>
          <p:nvPr/>
        </p:nvSpPr>
        <p:spPr>
          <a:xfrm>
            <a:off x="76200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1</a:t>
            </a:r>
            <a:endParaRPr lang="en-US" sz="2800"/>
          </a:p>
        </p:txBody>
      </p:sp>
      <p:sp>
        <p:nvSpPr>
          <p:cNvPr id="124" name="Rectangle 123"/>
          <p:cNvSpPr/>
          <p:nvPr/>
        </p:nvSpPr>
        <p:spPr>
          <a:xfrm>
            <a:off x="81534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1</a:t>
            </a:r>
            <a:endParaRPr lang="en-US" sz="2800"/>
          </a:p>
        </p:txBody>
      </p:sp>
      <p:sp>
        <p:nvSpPr>
          <p:cNvPr id="125" name="Rectangle 124"/>
          <p:cNvSpPr/>
          <p:nvPr/>
        </p:nvSpPr>
        <p:spPr>
          <a:xfrm>
            <a:off x="8610600" y="4267200"/>
            <a:ext cx="381000" cy="533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smtClean="0"/>
              <a:t>1</a:t>
            </a:r>
            <a:endParaRPr lang="en-US" sz="2800"/>
          </a:p>
        </p:txBody>
      </p:sp>
      <p:sp>
        <p:nvSpPr>
          <p:cNvPr id="126" name="Equal 125"/>
          <p:cNvSpPr/>
          <p:nvPr/>
        </p:nvSpPr>
        <p:spPr>
          <a:xfrm rot="5400000">
            <a:off x="6591300" y="5600700"/>
            <a:ext cx="685800" cy="457200"/>
          </a:xfrm>
          <a:prstGeom prst="mathEqua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127" name="Rectangle 126"/>
          <p:cNvSpPr/>
          <p:nvPr/>
        </p:nvSpPr>
        <p:spPr>
          <a:xfrm>
            <a:off x="6096000" y="6019800"/>
            <a:ext cx="1677329"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31</a:t>
            </a:r>
            <a:endParaRPr lang="en-US" sz="3200"/>
          </a:p>
        </p:txBody>
      </p:sp>
      <p:sp>
        <p:nvSpPr>
          <p:cNvPr id="128" name="Rectangle 127"/>
          <p:cNvSpPr/>
          <p:nvPr/>
        </p:nvSpPr>
        <p:spPr>
          <a:xfrm>
            <a:off x="5105400" y="5257800"/>
            <a:ext cx="38862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smtClean="0"/>
              <a:t>16 + 8 + 4 +2 +1</a:t>
            </a:r>
            <a:endParaRPr lang="en-US" sz="3600"/>
          </a:p>
        </p:txBody>
      </p:sp>
    </p:spTree>
    <p:extLst>
      <p:ext uri="{BB962C8B-B14F-4D97-AF65-F5344CB8AC3E}">
        <p14:creationId xmlns:p14="http://schemas.microsoft.com/office/powerpoint/2010/main" val="1305373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checkerboard(across)">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ppt_x"/>
                                          </p:val>
                                        </p:tav>
                                        <p:tav tm="100000">
                                          <p:val>
                                            <p:strVal val="#ppt_x"/>
                                          </p:val>
                                        </p:tav>
                                      </p:tavLst>
                                    </p:anim>
                                    <p:anim calcmode="lin" valueType="num">
                                      <p:cBhvr additive="base">
                                        <p:cTn id="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checkerboard(across)">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checkerboard(across)">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fill="hold"/>
                                        <p:tgtEl>
                                          <p:spTgt spid="55"/>
                                        </p:tgtEl>
                                        <p:attrNameLst>
                                          <p:attrName>ppt_x</p:attrName>
                                        </p:attrNameLst>
                                      </p:cBhvr>
                                      <p:tavLst>
                                        <p:tav tm="0">
                                          <p:val>
                                            <p:strVal val="#ppt_x"/>
                                          </p:val>
                                        </p:tav>
                                        <p:tav tm="100000">
                                          <p:val>
                                            <p:strVal val="#ppt_x"/>
                                          </p:val>
                                        </p:tav>
                                      </p:tavLst>
                                    </p:anim>
                                    <p:anim calcmode="lin" valueType="num">
                                      <p:cBhvr additive="base">
                                        <p:cTn id="3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checkerboard(across)">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checkerboard(across)">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ppt_x"/>
                                          </p:val>
                                        </p:tav>
                                        <p:tav tm="100000">
                                          <p:val>
                                            <p:strVal val="#ppt_x"/>
                                          </p:val>
                                        </p:tav>
                                      </p:tavLst>
                                    </p:anim>
                                    <p:anim calcmode="lin" valueType="num">
                                      <p:cBhvr additive="base">
                                        <p:cTn id="5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checkerboard(across)">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grpId="0"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checkerboard(across)">
                                      <p:cBhvr>
                                        <p:cTn id="60" dur="5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checkerboard(across)">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5" presetClass="entr" presetSubtype="10" fill="hold" grpId="0" nodeType="click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checkerboard(across)">
                                      <p:cBhvr>
                                        <p:cTn id="76" dur="500"/>
                                        <p:tgtEl>
                                          <p:spTgt spid="49"/>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500" fill="hold"/>
                                        <p:tgtEl>
                                          <p:spTgt spid="58"/>
                                        </p:tgtEl>
                                        <p:attrNameLst>
                                          <p:attrName>ppt_x</p:attrName>
                                        </p:attrNameLst>
                                      </p:cBhvr>
                                      <p:tavLst>
                                        <p:tav tm="0">
                                          <p:val>
                                            <p:strVal val="#ppt_x"/>
                                          </p:val>
                                        </p:tav>
                                        <p:tav tm="100000">
                                          <p:val>
                                            <p:strVal val="#ppt_x"/>
                                          </p:val>
                                        </p:tav>
                                      </p:tavLst>
                                    </p:anim>
                                    <p:anim calcmode="lin" valueType="num">
                                      <p:cBhvr additive="base">
                                        <p:cTn id="8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5" presetClass="entr" presetSubtype="10" fill="hold" grpId="0" nodeType="click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checkerboard(across)">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5" presetClass="entr" presetSubtype="10" fill="hold" grpId="0" nodeType="click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checkerboard(across)">
                                      <p:cBhvr>
                                        <p:cTn id="92" dur="500"/>
                                        <p:tgtEl>
                                          <p:spTgt spid="50"/>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59"/>
                                        </p:tgtEl>
                                        <p:attrNameLst>
                                          <p:attrName>style.visibility</p:attrName>
                                        </p:attrNameLst>
                                      </p:cBhvr>
                                      <p:to>
                                        <p:strVal val="visible"/>
                                      </p:to>
                                    </p:set>
                                    <p:anim calcmode="lin" valueType="num">
                                      <p:cBhvr additive="base">
                                        <p:cTn id="97" dur="500" fill="hold"/>
                                        <p:tgtEl>
                                          <p:spTgt spid="59"/>
                                        </p:tgtEl>
                                        <p:attrNameLst>
                                          <p:attrName>ppt_x</p:attrName>
                                        </p:attrNameLst>
                                      </p:cBhvr>
                                      <p:tavLst>
                                        <p:tav tm="0">
                                          <p:val>
                                            <p:strVal val="#ppt_x"/>
                                          </p:val>
                                        </p:tav>
                                        <p:tav tm="100000">
                                          <p:val>
                                            <p:strVal val="#ppt_x"/>
                                          </p:val>
                                        </p:tav>
                                      </p:tavLst>
                                    </p:anim>
                                    <p:anim calcmode="lin" valueType="num">
                                      <p:cBhvr additive="base">
                                        <p:cTn id="9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5" presetClass="entr" presetSubtype="10" fill="hold" grpId="0"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checkerboard(across)">
                                      <p:cBhvr>
                                        <p:cTn id="103" dur="5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5" presetClass="entr" presetSubtype="10" fill="hold" grpId="0" nodeType="click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checkerboard(across)">
                                      <p:cBhvr>
                                        <p:cTn id="108" dur="500"/>
                                        <p:tgtEl>
                                          <p:spTgt spid="51"/>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60"/>
                                        </p:tgtEl>
                                        <p:attrNameLst>
                                          <p:attrName>style.visibility</p:attrName>
                                        </p:attrNameLst>
                                      </p:cBhvr>
                                      <p:to>
                                        <p:strVal val="visible"/>
                                      </p:to>
                                    </p:set>
                                    <p:anim calcmode="lin" valueType="num">
                                      <p:cBhvr additive="base">
                                        <p:cTn id="113" dur="500" fill="hold"/>
                                        <p:tgtEl>
                                          <p:spTgt spid="60"/>
                                        </p:tgtEl>
                                        <p:attrNameLst>
                                          <p:attrName>ppt_x</p:attrName>
                                        </p:attrNameLst>
                                      </p:cBhvr>
                                      <p:tavLst>
                                        <p:tav tm="0">
                                          <p:val>
                                            <p:strVal val="#ppt_x"/>
                                          </p:val>
                                        </p:tav>
                                        <p:tav tm="100000">
                                          <p:val>
                                            <p:strVal val="#ppt_x"/>
                                          </p:val>
                                        </p:tav>
                                      </p:tavLst>
                                    </p:anim>
                                    <p:anim calcmode="lin" valueType="num">
                                      <p:cBhvr additive="base">
                                        <p:cTn id="11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5" presetClass="entr" presetSubtype="10" fill="hold" grpId="0" nodeType="click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checkerboard(across)">
                                      <p:cBhvr>
                                        <p:cTn id="119" dur="500"/>
                                        <p:tgtEl>
                                          <p:spTgt spid="43"/>
                                        </p:tgtEl>
                                      </p:cBhvr>
                                    </p:animEffect>
                                  </p:childTnLst>
                                </p:cTn>
                              </p:par>
                            </p:childTnLst>
                          </p:cTn>
                        </p:par>
                      </p:childTnLst>
                    </p:cTn>
                  </p:par>
                  <p:par>
                    <p:cTn id="120" fill="hold">
                      <p:stCondLst>
                        <p:cond delay="indefinite"/>
                      </p:stCondLst>
                      <p:childTnLst>
                        <p:par>
                          <p:cTn id="121" fill="hold">
                            <p:stCondLst>
                              <p:cond delay="0"/>
                            </p:stCondLst>
                            <p:childTnLst>
                              <p:par>
                                <p:cTn id="122" presetID="5" presetClass="entr" presetSubtype="10" fill="hold" grpId="0" nodeType="click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checkerboard(across)">
                                      <p:cBhvr>
                                        <p:cTn id="124" dur="500"/>
                                        <p:tgtEl>
                                          <p:spTgt spid="52"/>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61"/>
                                        </p:tgtEl>
                                        <p:attrNameLst>
                                          <p:attrName>style.visibility</p:attrName>
                                        </p:attrNameLst>
                                      </p:cBhvr>
                                      <p:to>
                                        <p:strVal val="visible"/>
                                      </p:to>
                                    </p:set>
                                    <p:anim calcmode="lin" valueType="num">
                                      <p:cBhvr additive="base">
                                        <p:cTn id="129" dur="500" fill="hold"/>
                                        <p:tgtEl>
                                          <p:spTgt spid="61"/>
                                        </p:tgtEl>
                                        <p:attrNameLst>
                                          <p:attrName>ppt_x</p:attrName>
                                        </p:attrNameLst>
                                      </p:cBhvr>
                                      <p:tavLst>
                                        <p:tav tm="0">
                                          <p:val>
                                            <p:strVal val="#ppt_x"/>
                                          </p:val>
                                        </p:tav>
                                        <p:tav tm="100000">
                                          <p:val>
                                            <p:strVal val="#ppt_x"/>
                                          </p:val>
                                        </p:tav>
                                      </p:tavLst>
                                    </p:anim>
                                    <p:anim calcmode="lin" valueType="num">
                                      <p:cBhvr additive="base">
                                        <p:cTn id="13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5" presetClass="entr" presetSubtype="10" fill="hold" grpId="0" nodeType="clickEffect">
                                  <p:stCondLst>
                                    <p:cond delay="0"/>
                                  </p:stCondLst>
                                  <p:childTnLst>
                                    <p:set>
                                      <p:cBhvr>
                                        <p:cTn id="134" dur="1" fill="hold">
                                          <p:stCondLst>
                                            <p:cond delay="0"/>
                                          </p:stCondLst>
                                        </p:cTn>
                                        <p:tgtEl>
                                          <p:spTgt spid="13"/>
                                        </p:tgtEl>
                                        <p:attrNameLst>
                                          <p:attrName>style.visibility</p:attrName>
                                        </p:attrNameLst>
                                      </p:cBhvr>
                                      <p:to>
                                        <p:strVal val="visible"/>
                                      </p:to>
                                    </p:set>
                                    <p:animEffect transition="in" filter="checkerboard(across)">
                                      <p:cBhvr>
                                        <p:cTn id="135" dur="500"/>
                                        <p:tgtEl>
                                          <p:spTgt spid="13"/>
                                        </p:tgtEl>
                                      </p:cBhvr>
                                    </p:animEffect>
                                  </p:childTnLst>
                                </p:cTn>
                              </p:par>
                              <p:par>
                                <p:cTn id="136" presetID="5" presetClass="entr" presetSubtype="10" fill="hold" grpId="0" nodeType="withEffect">
                                  <p:stCondLst>
                                    <p:cond delay="0"/>
                                  </p:stCondLst>
                                  <p:childTnLst>
                                    <p:set>
                                      <p:cBhvr>
                                        <p:cTn id="137" dur="1" fill="hold">
                                          <p:stCondLst>
                                            <p:cond delay="0"/>
                                          </p:stCondLst>
                                        </p:cTn>
                                        <p:tgtEl>
                                          <p:spTgt spid="81"/>
                                        </p:tgtEl>
                                        <p:attrNameLst>
                                          <p:attrName>style.visibility</p:attrName>
                                        </p:attrNameLst>
                                      </p:cBhvr>
                                      <p:to>
                                        <p:strVal val="visible"/>
                                      </p:to>
                                    </p:set>
                                    <p:animEffect transition="in" filter="checkerboard(across)">
                                      <p:cBhvr>
                                        <p:cTn id="138" dur="500"/>
                                        <p:tgtEl>
                                          <p:spTgt spid="81"/>
                                        </p:tgtEl>
                                      </p:cBhvr>
                                    </p:animEffect>
                                  </p:childTnLst>
                                </p:cTn>
                              </p:par>
                              <p:par>
                                <p:cTn id="139" presetID="5" presetClass="entr" presetSubtype="10" fill="hold" grpId="0" nodeType="withEffect">
                                  <p:stCondLst>
                                    <p:cond delay="0"/>
                                  </p:stCondLst>
                                  <p:childTnLst>
                                    <p:set>
                                      <p:cBhvr>
                                        <p:cTn id="140" dur="1" fill="hold">
                                          <p:stCondLst>
                                            <p:cond delay="0"/>
                                          </p:stCondLst>
                                        </p:cTn>
                                        <p:tgtEl>
                                          <p:spTgt spid="82"/>
                                        </p:tgtEl>
                                        <p:attrNameLst>
                                          <p:attrName>style.visibility</p:attrName>
                                        </p:attrNameLst>
                                      </p:cBhvr>
                                      <p:to>
                                        <p:strVal val="visible"/>
                                      </p:to>
                                    </p:set>
                                    <p:animEffect transition="in" filter="checkerboard(across)">
                                      <p:cBhvr>
                                        <p:cTn id="141" dur="500"/>
                                        <p:tgtEl>
                                          <p:spTgt spid="82"/>
                                        </p:tgtEl>
                                      </p:cBhvr>
                                    </p:animEffect>
                                  </p:childTnLst>
                                </p:cTn>
                              </p:par>
                              <p:par>
                                <p:cTn id="142" presetID="5" presetClass="entr" presetSubtype="10" fill="hold" grpId="0" nodeType="withEffect">
                                  <p:stCondLst>
                                    <p:cond delay="0"/>
                                  </p:stCondLst>
                                  <p:childTnLst>
                                    <p:set>
                                      <p:cBhvr>
                                        <p:cTn id="143" dur="1" fill="hold">
                                          <p:stCondLst>
                                            <p:cond delay="0"/>
                                          </p:stCondLst>
                                        </p:cTn>
                                        <p:tgtEl>
                                          <p:spTgt spid="8"/>
                                        </p:tgtEl>
                                        <p:attrNameLst>
                                          <p:attrName>style.visibility</p:attrName>
                                        </p:attrNameLst>
                                      </p:cBhvr>
                                      <p:to>
                                        <p:strVal val="visible"/>
                                      </p:to>
                                    </p:set>
                                    <p:animEffect transition="in" filter="checkerboard(across)">
                                      <p:cBhvr>
                                        <p:cTn id="144" dur="500"/>
                                        <p:tgtEl>
                                          <p:spTgt spid="8"/>
                                        </p:tgtEl>
                                      </p:cBhvr>
                                    </p:animEffect>
                                  </p:childTnLst>
                                </p:cTn>
                              </p:par>
                            </p:childTnLst>
                          </p:cTn>
                        </p:par>
                      </p:childTnLst>
                    </p:cTn>
                  </p:par>
                  <p:par>
                    <p:cTn id="145" fill="hold">
                      <p:stCondLst>
                        <p:cond delay="indefinite"/>
                      </p:stCondLst>
                      <p:childTnLst>
                        <p:par>
                          <p:cTn id="146" fill="hold">
                            <p:stCondLst>
                              <p:cond delay="0"/>
                            </p:stCondLst>
                            <p:childTnLst>
                              <p:par>
                                <p:cTn id="147" presetID="5" presetClass="entr" presetSubtype="10" fill="hold" grpId="0" nodeType="clickEffect">
                                  <p:stCondLst>
                                    <p:cond delay="0"/>
                                  </p:stCondLst>
                                  <p:childTnLst>
                                    <p:set>
                                      <p:cBhvr>
                                        <p:cTn id="148" dur="1" fill="hold">
                                          <p:stCondLst>
                                            <p:cond delay="0"/>
                                          </p:stCondLst>
                                        </p:cTn>
                                        <p:tgtEl>
                                          <p:spTgt spid="102"/>
                                        </p:tgtEl>
                                        <p:attrNameLst>
                                          <p:attrName>style.visibility</p:attrName>
                                        </p:attrNameLst>
                                      </p:cBhvr>
                                      <p:to>
                                        <p:strVal val="visible"/>
                                      </p:to>
                                    </p:set>
                                    <p:animEffect transition="in" filter="checkerboard(across)">
                                      <p:cBhvr>
                                        <p:cTn id="149" dur="500"/>
                                        <p:tgtEl>
                                          <p:spTgt spid="102"/>
                                        </p:tgtEl>
                                      </p:cBhvr>
                                    </p:animEffect>
                                  </p:childTnLst>
                                </p:cTn>
                              </p:par>
                            </p:childTnLst>
                          </p:cTn>
                        </p:par>
                      </p:childTnLst>
                    </p:cTn>
                  </p:par>
                  <p:par>
                    <p:cTn id="150" fill="hold">
                      <p:stCondLst>
                        <p:cond delay="indefinite"/>
                      </p:stCondLst>
                      <p:childTnLst>
                        <p:par>
                          <p:cTn id="151" fill="hold">
                            <p:stCondLst>
                              <p:cond delay="0"/>
                            </p:stCondLst>
                            <p:childTnLst>
                              <p:par>
                                <p:cTn id="152" presetID="5" presetClass="entr" presetSubtype="10" fill="hold" grpId="0" nodeType="click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checkerboard(across)">
                                      <p:cBhvr>
                                        <p:cTn id="154" dur="500"/>
                                        <p:tgtEl>
                                          <p:spTgt spid="110"/>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18"/>
                                        </p:tgtEl>
                                        <p:attrNameLst>
                                          <p:attrName>style.visibility</p:attrName>
                                        </p:attrNameLst>
                                      </p:cBhvr>
                                      <p:to>
                                        <p:strVal val="visible"/>
                                      </p:to>
                                    </p:set>
                                    <p:anim calcmode="lin" valueType="num">
                                      <p:cBhvr additive="base">
                                        <p:cTn id="159" dur="500" fill="hold"/>
                                        <p:tgtEl>
                                          <p:spTgt spid="118"/>
                                        </p:tgtEl>
                                        <p:attrNameLst>
                                          <p:attrName>ppt_x</p:attrName>
                                        </p:attrNameLst>
                                      </p:cBhvr>
                                      <p:tavLst>
                                        <p:tav tm="0">
                                          <p:val>
                                            <p:strVal val="#ppt_x"/>
                                          </p:val>
                                        </p:tav>
                                        <p:tav tm="100000">
                                          <p:val>
                                            <p:strVal val="#ppt_x"/>
                                          </p:val>
                                        </p:tav>
                                      </p:tavLst>
                                    </p:anim>
                                    <p:anim calcmode="lin" valueType="num">
                                      <p:cBhvr additive="base">
                                        <p:cTn id="16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5" presetClass="entr" presetSubtype="10" fill="hold" grpId="0" nodeType="clickEffect">
                                  <p:stCondLst>
                                    <p:cond delay="0"/>
                                  </p:stCondLst>
                                  <p:childTnLst>
                                    <p:set>
                                      <p:cBhvr>
                                        <p:cTn id="164" dur="1" fill="hold">
                                          <p:stCondLst>
                                            <p:cond delay="0"/>
                                          </p:stCondLst>
                                        </p:cTn>
                                        <p:tgtEl>
                                          <p:spTgt spid="103"/>
                                        </p:tgtEl>
                                        <p:attrNameLst>
                                          <p:attrName>style.visibility</p:attrName>
                                        </p:attrNameLst>
                                      </p:cBhvr>
                                      <p:to>
                                        <p:strVal val="visible"/>
                                      </p:to>
                                    </p:set>
                                    <p:animEffect transition="in" filter="checkerboard(across)">
                                      <p:cBhvr>
                                        <p:cTn id="165" dur="500"/>
                                        <p:tgtEl>
                                          <p:spTgt spid="103"/>
                                        </p:tgtEl>
                                      </p:cBhvr>
                                    </p:animEffect>
                                  </p:childTnLst>
                                </p:cTn>
                              </p:par>
                            </p:childTnLst>
                          </p:cTn>
                        </p:par>
                      </p:childTnLst>
                    </p:cTn>
                  </p:par>
                  <p:par>
                    <p:cTn id="166" fill="hold">
                      <p:stCondLst>
                        <p:cond delay="indefinite"/>
                      </p:stCondLst>
                      <p:childTnLst>
                        <p:par>
                          <p:cTn id="167" fill="hold">
                            <p:stCondLst>
                              <p:cond delay="0"/>
                            </p:stCondLst>
                            <p:childTnLst>
                              <p:par>
                                <p:cTn id="168" presetID="5" presetClass="entr" presetSubtype="10" fill="hold" grpId="0" nodeType="clickEffect">
                                  <p:stCondLst>
                                    <p:cond delay="0"/>
                                  </p:stCondLst>
                                  <p:childTnLst>
                                    <p:set>
                                      <p:cBhvr>
                                        <p:cTn id="169" dur="1" fill="hold">
                                          <p:stCondLst>
                                            <p:cond delay="0"/>
                                          </p:stCondLst>
                                        </p:cTn>
                                        <p:tgtEl>
                                          <p:spTgt spid="111"/>
                                        </p:tgtEl>
                                        <p:attrNameLst>
                                          <p:attrName>style.visibility</p:attrName>
                                        </p:attrNameLst>
                                      </p:cBhvr>
                                      <p:to>
                                        <p:strVal val="visible"/>
                                      </p:to>
                                    </p:set>
                                    <p:animEffect transition="in" filter="checkerboard(across)">
                                      <p:cBhvr>
                                        <p:cTn id="170" dur="500"/>
                                        <p:tgtEl>
                                          <p:spTgt spid="111"/>
                                        </p:tgtEl>
                                      </p:cBhvr>
                                    </p:animEffect>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119"/>
                                        </p:tgtEl>
                                        <p:attrNameLst>
                                          <p:attrName>style.visibility</p:attrName>
                                        </p:attrNameLst>
                                      </p:cBhvr>
                                      <p:to>
                                        <p:strVal val="visible"/>
                                      </p:to>
                                    </p:set>
                                    <p:anim calcmode="lin" valueType="num">
                                      <p:cBhvr additive="base">
                                        <p:cTn id="175" dur="500" fill="hold"/>
                                        <p:tgtEl>
                                          <p:spTgt spid="119"/>
                                        </p:tgtEl>
                                        <p:attrNameLst>
                                          <p:attrName>ppt_x</p:attrName>
                                        </p:attrNameLst>
                                      </p:cBhvr>
                                      <p:tavLst>
                                        <p:tav tm="0">
                                          <p:val>
                                            <p:strVal val="#ppt_x"/>
                                          </p:val>
                                        </p:tav>
                                        <p:tav tm="100000">
                                          <p:val>
                                            <p:strVal val="#ppt_x"/>
                                          </p:val>
                                        </p:tav>
                                      </p:tavLst>
                                    </p:anim>
                                    <p:anim calcmode="lin" valueType="num">
                                      <p:cBhvr additive="base">
                                        <p:cTn id="176"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5" presetClass="entr" presetSubtype="10" fill="hold" grpId="0" nodeType="clickEffect">
                                  <p:stCondLst>
                                    <p:cond delay="0"/>
                                  </p:stCondLst>
                                  <p:childTnLst>
                                    <p:set>
                                      <p:cBhvr>
                                        <p:cTn id="180" dur="1" fill="hold">
                                          <p:stCondLst>
                                            <p:cond delay="0"/>
                                          </p:stCondLst>
                                        </p:cTn>
                                        <p:tgtEl>
                                          <p:spTgt spid="104"/>
                                        </p:tgtEl>
                                        <p:attrNameLst>
                                          <p:attrName>style.visibility</p:attrName>
                                        </p:attrNameLst>
                                      </p:cBhvr>
                                      <p:to>
                                        <p:strVal val="visible"/>
                                      </p:to>
                                    </p:set>
                                    <p:animEffect transition="in" filter="checkerboard(across)">
                                      <p:cBhvr>
                                        <p:cTn id="181" dur="500"/>
                                        <p:tgtEl>
                                          <p:spTgt spid="104"/>
                                        </p:tgtEl>
                                      </p:cBhvr>
                                    </p:animEffect>
                                  </p:childTnLst>
                                </p:cTn>
                              </p:par>
                            </p:childTnLst>
                          </p:cTn>
                        </p:par>
                      </p:childTnLst>
                    </p:cTn>
                  </p:par>
                  <p:par>
                    <p:cTn id="182" fill="hold">
                      <p:stCondLst>
                        <p:cond delay="indefinite"/>
                      </p:stCondLst>
                      <p:childTnLst>
                        <p:par>
                          <p:cTn id="183" fill="hold">
                            <p:stCondLst>
                              <p:cond delay="0"/>
                            </p:stCondLst>
                            <p:childTnLst>
                              <p:par>
                                <p:cTn id="184" presetID="5" presetClass="entr" presetSubtype="10" fill="hold" grpId="0" nodeType="clickEffect">
                                  <p:stCondLst>
                                    <p:cond delay="0"/>
                                  </p:stCondLst>
                                  <p:childTnLst>
                                    <p:set>
                                      <p:cBhvr>
                                        <p:cTn id="185" dur="1" fill="hold">
                                          <p:stCondLst>
                                            <p:cond delay="0"/>
                                          </p:stCondLst>
                                        </p:cTn>
                                        <p:tgtEl>
                                          <p:spTgt spid="112"/>
                                        </p:tgtEl>
                                        <p:attrNameLst>
                                          <p:attrName>style.visibility</p:attrName>
                                        </p:attrNameLst>
                                      </p:cBhvr>
                                      <p:to>
                                        <p:strVal val="visible"/>
                                      </p:to>
                                    </p:set>
                                    <p:animEffect transition="in" filter="checkerboard(across)">
                                      <p:cBhvr>
                                        <p:cTn id="186" dur="500"/>
                                        <p:tgtEl>
                                          <p:spTgt spid="112"/>
                                        </p:tgtEl>
                                      </p:cBhvr>
                                    </p:animEffect>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0"/>
                                        </p:tgtEl>
                                        <p:attrNameLst>
                                          <p:attrName>style.visibility</p:attrName>
                                        </p:attrNameLst>
                                      </p:cBhvr>
                                      <p:to>
                                        <p:strVal val="visible"/>
                                      </p:to>
                                    </p:set>
                                    <p:anim calcmode="lin" valueType="num">
                                      <p:cBhvr additive="base">
                                        <p:cTn id="191" dur="500" fill="hold"/>
                                        <p:tgtEl>
                                          <p:spTgt spid="120"/>
                                        </p:tgtEl>
                                        <p:attrNameLst>
                                          <p:attrName>ppt_x</p:attrName>
                                        </p:attrNameLst>
                                      </p:cBhvr>
                                      <p:tavLst>
                                        <p:tav tm="0">
                                          <p:val>
                                            <p:strVal val="#ppt_x"/>
                                          </p:val>
                                        </p:tav>
                                        <p:tav tm="100000">
                                          <p:val>
                                            <p:strVal val="#ppt_x"/>
                                          </p:val>
                                        </p:tav>
                                      </p:tavLst>
                                    </p:anim>
                                    <p:anim calcmode="lin" valueType="num">
                                      <p:cBhvr additive="base">
                                        <p:cTn id="192"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5" presetClass="entr" presetSubtype="10"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checkerboard(across)">
                                      <p:cBhvr>
                                        <p:cTn id="197" dur="500"/>
                                        <p:tgtEl>
                                          <p:spTgt spid="105"/>
                                        </p:tgtEl>
                                      </p:cBhvr>
                                    </p:animEffect>
                                  </p:childTnLst>
                                </p:cTn>
                              </p:par>
                            </p:childTnLst>
                          </p:cTn>
                        </p:par>
                      </p:childTnLst>
                    </p:cTn>
                  </p:par>
                  <p:par>
                    <p:cTn id="198" fill="hold">
                      <p:stCondLst>
                        <p:cond delay="indefinite"/>
                      </p:stCondLst>
                      <p:childTnLst>
                        <p:par>
                          <p:cTn id="199" fill="hold">
                            <p:stCondLst>
                              <p:cond delay="0"/>
                            </p:stCondLst>
                            <p:childTnLst>
                              <p:par>
                                <p:cTn id="200" presetID="5" presetClass="entr" presetSubtype="10" fill="hold" grpId="0" nodeType="clickEffect">
                                  <p:stCondLst>
                                    <p:cond delay="0"/>
                                  </p:stCondLst>
                                  <p:childTnLst>
                                    <p:set>
                                      <p:cBhvr>
                                        <p:cTn id="201" dur="1" fill="hold">
                                          <p:stCondLst>
                                            <p:cond delay="0"/>
                                          </p:stCondLst>
                                        </p:cTn>
                                        <p:tgtEl>
                                          <p:spTgt spid="113"/>
                                        </p:tgtEl>
                                        <p:attrNameLst>
                                          <p:attrName>style.visibility</p:attrName>
                                        </p:attrNameLst>
                                      </p:cBhvr>
                                      <p:to>
                                        <p:strVal val="visible"/>
                                      </p:to>
                                    </p:set>
                                    <p:animEffect transition="in" filter="checkerboard(across)">
                                      <p:cBhvr>
                                        <p:cTn id="202" dur="500"/>
                                        <p:tgtEl>
                                          <p:spTgt spid="113"/>
                                        </p:tgtEl>
                                      </p:cBhvr>
                                    </p:animEffect>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21"/>
                                        </p:tgtEl>
                                        <p:attrNameLst>
                                          <p:attrName>style.visibility</p:attrName>
                                        </p:attrNameLst>
                                      </p:cBhvr>
                                      <p:to>
                                        <p:strVal val="visible"/>
                                      </p:to>
                                    </p:set>
                                    <p:anim calcmode="lin" valueType="num">
                                      <p:cBhvr additive="base">
                                        <p:cTn id="207" dur="500" fill="hold"/>
                                        <p:tgtEl>
                                          <p:spTgt spid="121"/>
                                        </p:tgtEl>
                                        <p:attrNameLst>
                                          <p:attrName>ppt_x</p:attrName>
                                        </p:attrNameLst>
                                      </p:cBhvr>
                                      <p:tavLst>
                                        <p:tav tm="0">
                                          <p:val>
                                            <p:strVal val="#ppt_x"/>
                                          </p:val>
                                        </p:tav>
                                        <p:tav tm="100000">
                                          <p:val>
                                            <p:strVal val="#ppt_x"/>
                                          </p:val>
                                        </p:tav>
                                      </p:tavLst>
                                    </p:anim>
                                    <p:anim calcmode="lin" valueType="num">
                                      <p:cBhvr additive="base">
                                        <p:cTn id="208"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5" presetClass="entr" presetSubtype="10" fill="hold" grpId="0" nodeType="clickEffect">
                                  <p:stCondLst>
                                    <p:cond delay="0"/>
                                  </p:stCondLst>
                                  <p:childTnLst>
                                    <p:set>
                                      <p:cBhvr>
                                        <p:cTn id="212" dur="1" fill="hold">
                                          <p:stCondLst>
                                            <p:cond delay="0"/>
                                          </p:stCondLst>
                                        </p:cTn>
                                        <p:tgtEl>
                                          <p:spTgt spid="106"/>
                                        </p:tgtEl>
                                        <p:attrNameLst>
                                          <p:attrName>style.visibility</p:attrName>
                                        </p:attrNameLst>
                                      </p:cBhvr>
                                      <p:to>
                                        <p:strVal val="visible"/>
                                      </p:to>
                                    </p:set>
                                    <p:animEffect transition="in" filter="checkerboard(across)">
                                      <p:cBhvr>
                                        <p:cTn id="213" dur="500"/>
                                        <p:tgtEl>
                                          <p:spTgt spid="106"/>
                                        </p:tgtEl>
                                      </p:cBhvr>
                                    </p:animEffect>
                                  </p:childTnLst>
                                </p:cTn>
                              </p:par>
                            </p:childTnLst>
                          </p:cTn>
                        </p:par>
                      </p:childTnLst>
                    </p:cTn>
                  </p:par>
                  <p:par>
                    <p:cTn id="214" fill="hold">
                      <p:stCondLst>
                        <p:cond delay="indefinite"/>
                      </p:stCondLst>
                      <p:childTnLst>
                        <p:par>
                          <p:cTn id="215" fill="hold">
                            <p:stCondLst>
                              <p:cond delay="0"/>
                            </p:stCondLst>
                            <p:childTnLst>
                              <p:par>
                                <p:cTn id="216" presetID="5" presetClass="entr" presetSubtype="10" fill="hold" grpId="0" nodeType="clickEffect">
                                  <p:stCondLst>
                                    <p:cond delay="0"/>
                                  </p:stCondLst>
                                  <p:childTnLst>
                                    <p:set>
                                      <p:cBhvr>
                                        <p:cTn id="217" dur="1" fill="hold">
                                          <p:stCondLst>
                                            <p:cond delay="0"/>
                                          </p:stCondLst>
                                        </p:cTn>
                                        <p:tgtEl>
                                          <p:spTgt spid="114"/>
                                        </p:tgtEl>
                                        <p:attrNameLst>
                                          <p:attrName>style.visibility</p:attrName>
                                        </p:attrNameLst>
                                      </p:cBhvr>
                                      <p:to>
                                        <p:strVal val="visible"/>
                                      </p:to>
                                    </p:set>
                                    <p:animEffect transition="in" filter="checkerboard(across)">
                                      <p:cBhvr>
                                        <p:cTn id="218" dur="500"/>
                                        <p:tgtEl>
                                          <p:spTgt spid="114"/>
                                        </p:tgtEl>
                                      </p:cBhvr>
                                    </p:animEffect>
                                  </p:childTnLst>
                                </p:cTn>
                              </p:par>
                            </p:childTnLst>
                          </p:cTn>
                        </p:par>
                      </p:childTnLst>
                    </p:cTn>
                  </p:par>
                  <p:par>
                    <p:cTn id="219" fill="hold">
                      <p:stCondLst>
                        <p:cond delay="indefinite"/>
                      </p:stCondLst>
                      <p:childTnLst>
                        <p:par>
                          <p:cTn id="220" fill="hold">
                            <p:stCondLst>
                              <p:cond delay="0"/>
                            </p:stCondLst>
                            <p:childTnLst>
                              <p:par>
                                <p:cTn id="221" presetID="2" presetClass="entr" presetSubtype="4" fill="hold" grpId="0" nodeType="clickEffect">
                                  <p:stCondLst>
                                    <p:cond delay="0"/>
                                  </p:stCondLst>
                                  <p:childTnLst>
                                    <p:set>
                                      <p:cBhvr>
                                        <p:cTn id="222" dur="1" fill="hold">
                                          <p:stCondLst>
                                            <p:cond delay="0"/>
                                          </p:stCondLst>
                                        </p:cTn>
                                        <p:tgtEl>
                                          <p:spTgt spid="122"/>
                                        </p:tgtEl>
                                        <p:attrNameLst>
                                          <p:attrName>style.visibility</p:attrName>
                                        </p:attrNameLst>
                                      </p:cBhvr>
                                      <p:to>
                                        <p:strVal val="visible"/>
                                      </p:to>
                                    </p:set>
                                    <p:anim calcmode="lin" valueType="num">
                                      <p:cBhvr additive="base">
                                        <p:cTn id="223" dur="500" fill="hold"/>
                                        <p:tgtEl>
                                          <p:spTgt spid="122"/>
                                        </p:tgtEl>
                                        <p:attrNameLst>
                                          <p:attrName>ppt_x</p:attrName>
                                        </p:attrNameLst>
                                      </p:cBhvr>
                                      <p:tavLst>
                                        <p:tav tm="0">
                                          <p:val>
                                            <p:strVal val="#ppt_x"/>
                                          </p:val>
                                        </p:tav>
                                        <p:tav tm="100000">
                                          <p:val>
                                            <p:strVal val="#ppt_x"/>
                                          </p:val>
                                        </p:tav>
                                      </p:tavLst>
                                    </p:anim>
                                    <p:anim calcmode="lin" valueType="num">
                                      <p:cBhvr additive="base">
                                        <p:cTn id="224"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5" presetClass="entr" presetSubtype="10" fill="hold" grpId="0" nodeType="clickEffect">
                                  <p:stCondLst>
                                    <p:cond delay="0"/>
                                  </p:stCondLst>
                                  <p:childTnLst>
                                    <p:set>
                                      <p:cBhvr>
                                        <p:cTn id="228" dur="1" fill="hold">
                                          <p:stCondLst>
                                            <p:cond delay="0"/>
                                          </p:stCondLst>
                                        </p:cTn>
                                        <p:tgtEl>
                                          <p:spTgt spid="107"/>
                                        </p:tgtEl>
                                        <p:attrNameLst>
                                          <p:attrName>style.visibility</p:attrName>
                                        </p:attrNameLst>
                                      </p:cBhvr>
                                      <p:to>
                                        <p:strVal val="visible"/>
                                      </p:to>
                                    </p:set>
                                    <p:animEffect transition="in" filter="checkerboard(across)">
                                      <p:cBhvr>
                                        <p:cTn id="229" dur="500"/>
                                        <p:tgtEl>
                                          <p:spTgt spid="107"/>
                                        </p:tgtEl>
                                      </p:cBhvr>
                                    </p:animEffect>
                                  </p:childTnLst>
                                </p:cTn>
                              </p:par>
                            </p:childTnLst>
                          </p:cTn>
                        </p:par>
                      </p:childTnLst>
                    </p:cTn>
                  </p:par>
                  <p:par>
                    <p:cTn id="230" fill="hold">
                      <p:stCondLst>
                        <p:cond delay="indefinite"/>
                      </p:stCondLst>
                      <p:childTnLst>
                        <p:par>
                          <p:cTn id="231" fill="hold">
                            <p:stCondLst>
                              <p:cond delay="0"/>
                            </p:stCondLst>
                            <p:childTnLst>
                              <p:par>
                                <p:cTn id="232" presetID="5" presetClass="entr" presetSubtype="10" fill="hold" grpId="0" nodeType="clickEffect">
                                  <p:stCondLst>
                                    <p:cond delay="0"/>
                                  </p:stCondLst>
                                  <p:childTnLst>
                                    <p:set>
                                      <p:cBhvr>
                                        <p:cTn id="233" dur="1" fill="hold">
                                          <p:stCondLst>
                                            <p:cond delay="0"/>
                                          </p:stCondLst>
                                        </p:cTn>
                                        <p:tgtEl>
                                          <p:spTgt spid="115"/>
                                        </p:tgtEl>
                                        <p:attrNameLst>
                                          <p:attrName>style.visibility</p:attrName>
                                        </p:attrNameLst>
                                      </p:cBhvr>
                                      <p:to>
                                        <p:strVal val="visible"/>
                                      </p:to>
                                    </p:set>
                                    <p:animEffect transition="in" filter="checkerboard(across)">
                                      <p:cBhvr>
                                        <p:cTn id="234" dur="500"/>
                                        <p:tgtEl>
                                          <p:spTgt spid="115"/>
                                        </p:tgtEl>
                                      </p:cBhvr>
                                    </p:animEffect>
                                  </p:childTnLst>
                                </p:cTn>
                              </p:par>
                            </p:childTnLst>
                          </p:cTn>
                        </p:par>
                      </p:childTnLst>
                    </p:cTn>
                  </p:par>
                  <p:par>
                    <p:cTn id="235" fill="hold">
                      <p:stCondLst>
                        <p:cond delay="indefinite"/>
                      </p:stCondLst>
                      <p:childTnLst>
                        <p:par>
                          <p:cTn id="236" fill="hold">
                            <p:stCondLst>
                              <p:cond delay="0"/>
                            </p:stCondLst>
                            <p:childTnLst>
                              <p:par>
                                <p:cTn id="237" presetID="2" presetClass="entr" presetSubtype="4" fill="hold" grpId="0" nodeType="clickEffect">
                                  <p:stCondLst>
                                    <p:cond delay="0"/>
                                  </p:stCondLst>
                                  <p:childTnLst>
                                    <p:set>
                                      <p:cBhvr>
                                        <p:cTn id="238" dur="1" fill="hold">
                                          <p:stCondLst>
                                            <p:cond delay="0"/>
                                          </p:stCondLst>
                                        </p:cTn>
                                        <p:tgtEl>
                                          <p:spTgt spid="123"/>
                                        </p:tgtEl>
                                        <p:attrNameLst>
                                          <p:attrName>style.visibility</p:attrName>
                                        </p:attrNameLst>
                                      </p:cBhvr>
                                      <p:to>
                                        <p:strVal val="visible"/>
                                      </p:to>
                                    </p:set>
                                    <p:anim calcmode="lin" valueType="num">
                                      <p:cBhvr additive="base">
                                        <p:cTn id="239" dur="500" fill="hold"/>
                                        <p:tgtEl>
                                          <p:spTgt spid="123"/>
                                        </p:tgtEl>
                                        <p:attrNameLst>
                                          <p:attrName>ppt_x</p:attrName>
                                        </p:attrNameLst>
                                      </p:cBhvr>
                                      <p:tavLst>
                                        <p:tav tm="0">
                                          <p:val>
                                            <p:strVal val="#ppt_x"/>
                                          </p:val>
                                        </p:tav>
                                        <p:tav tm="100000">
                                          <p:val>
                                            <p:strVal val="#ppt_x"/>
                                          </p:val>
                                        </p:tav>
                                      </p:tavLst>
                                    </p:anim>
                                    <p:anim calcmode="lin" valueType="num">
                                      <p:cBhvr additive="base">
                                        <p:cTn id="240"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5" presetClass="entr" presetSubtype="10" fill="hold" grpId="0" nodeType="clickEffect">
                                  <p:stCondLst>
                                    <p:cond delay="0"/>
                                  </p:stCondLst>
                                  <p:childTnLst>
                                    <p:set>
                                      <p:cBhvr>
                                        <p:cTn id="244" dur="1" fill="hold">
                                          <p:stCondLst>
                                            <p:cond delay="0"/>
                                          </p:stCondLst>
                                        </p:cTn>
                                        <p:tgtEl>
                                          <p:spTgt spid="108"/>
                                        </p:tgtEl>
                                        <p:attrNameLst>
                                          <p:attrName>style.visibility</p:attrName>
                                        </p:attrNameLst>
                                      </p:cBhvr>
                                      <p:to>
                                        <p:strVal val="visible"/>
                                      </p:to>
                                    </p:set>
                                    <p:animEffect transition="in" filter="checkerboard(across)">
                                      <p:cBhvr>
                                        <p:cTn id="245" dur="500"/>
                                        <p:tgtEl>
                                          <p:spTgt spid="108"/>
                                        </p:tgtEl>
                                      </p:cBhvr>
                                    </p:animEffect>
                                  </p:childTnLst>
                                </p:cTn>
                              </p:par>
                            </p:childTnLst>
                          </p:cTn>
                        </p:par>
                      </p:childTnLst>
                    </p:cTn>
                  </p:par>
                  <p:par>
                    <p:cTn id="246" fill="hold">
                      <p:stCondLst>
                        <p:cond delay="indefinite"/>
                      </p:stCondLst>
                      <p:childTnLst>
                        <p:par>
                          <p:cTn id="247" fill="hold">
                            <p:stCondLst>
                              <p:cond delay="0"/>
                            </p:stCondLst>
                            <p:childTnLst>
                              <p:par>
                                <p:cTn id="248" presetID="5" presetClass="entr" presetSubtype="10" fill="hold" grpId="0" nodeType="clickEffect">
                                  <p:stCondLst>
                                    <p:cond delay="0"/>
                                  </p:stCondLst>
                                  <p:childTnLst>
                                    <p:set>
                                      <p:cBhvr>
                                        <p:cTn id="249" dur="1" fill="hold">
                                          <p:stCondLst>
                                            <p:cond delay="0"/>
                                          </p:stCondLst>
                                        </p:cTn>
                                        <p:tgtEl>
                                          <p:spTgt spid="116"/>
                                        </p:tgtEl>
                                        <p:attrNameLst>
                                          <p:attrName>style.visibility</p:attrName>
                                        </p:attrNameLst>
                                      </p:cBhvr>
                                      <p:to>
                                        <p:strVal val="visible"/>
                                      </p:to>
                                    </p:set>
                                    <p:animEffect transition="in" filter="checkerboard(across)">
                                      <p:cBhvr>
                                        <p:cTn id="250" dur="500"/>
                                        <p:tgtEl>
                                          <p:spTgt spid="116"/>
                                        </p:tgtEl>
                                      </p:cBhvr>
                                    </p:animEffect>
                                  </p:childTnLst>
                                </p:cTn>
                              </p:par>
                            </p:childTnLst>
                          </p:cTn>
                        </p:par>
                      </p:childTnLst>
                    </p:cTn>
                  </p:par>
                  <p:par>
                    <p:cTn id="251" fill="hold">
                      <p:stCondLst>
                        <p:cond delay="indefinite"/>
                      </p:stCondLst>
                      <p:childTnLst>
                        <p:par>
                          <p:cTn id="252" fill="hold">
                            <p:stCondLst>
                              <p:cond delay="0"/>
                            </p:stCondLst>
                            <p:childTnLst>
                              <p:par>
                                <p:cTn id="253" presetID="2" presetClass="entr" presetSubtype="4" fill="hold" grpId="0" nodeType="clickEffect">
                                  <p:stCondLst>
                                    <p:cond delay="0"/>
                                  </p:stCondLst>
                                  <p:childTnLst>
                                    <p:set>
                                      <p:cBhvr>
                                        <p:cTn id="254" dur="1" fill="hold">
                                          <p:stCondLst>
                                            <p:cond delay="0"/>
                                          </p:stCondLst>
                                        </p:cTn>
                                        <p:tgtEl>
                                          <p:spTgt spid="124"/>
                                        </p:tgtEl>
                                        <p:attrNameLst>
                                          <p:attrName>style.visibility</p:attrName>
                                        </p:attrNameLst>
                                      </p:cBhvr>
                                      <p:to>
                                        <p:strVal val="visible"/>
                                      </p:to>
                                    </p:set>
                                    <p:anim calcmode="lin" valueType="num">
                                      <p:cBhvr additive="base">
                                        <p:cTn id="255" dur="500" fill="hold"/>
                                        <p:tgtEl>
                                          <p:spTgt spid="124"/>
                                        </p:tgtEl>
                                        <p:attrNameLst>
                                          <p:attrName>ppt_x</p:attrName>
                                        </p:attrNameLst>
                                      </p:cBhvr>
                                      <p:tavLst>
                                        <p:tav tm="0">
                                          <p:val>
                                            <p:strVal val="#ppt_x"/>
                                          </p:val>
                                        </p:tav>
                                        <p:tav tm="100000">
                                          <p:val>
                                            <p:strVal val="#ppt_x"/>
                                          </p:val>
                                        </p:tav>
                                      </p:tavLst>
                                    </p:anim>
                                    <p:anim calcmode="lin" valueType="num">
                                      <p:cBhvr additive="base">
                                        <p:cTn id="25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5" presetClass="entr" presetSubtype="10" fill="hold" grpId="0" nodeType="clickEffect">
                                  <p:stCondLst>
                                    <p:cond delay="0"/>
                                  </p:stCondLst>
                                  <p:childTnLst>
                                    <p:set>
                                      <p:cBhvr>
                                        <p:cTn id="260" dur="1" fill="hold">
                                          <p:stCondLst>
                                            <p:cond delay="0"/>
                                          </p:stCondLst>
                                        </p:cTn>
                                        <p:tgtEl>
                                          <p:spTgt spid="109"/>
                                        </p:tgtEl>
                                        <p:attrNameLst>
                                          <p:attrName>style.visibility</p:attrName>
                                        </p:attrNameLst>
                                      </p:cBhvr>
                                      <p:to>
                                        <p:strVal val="visible"/>
                                      </p:to>
                                    </p:set>
                                    <p:animEffect transition="in" filter="checkerboard(across)">
                                      <p:cBhvr>
                                        <p:cTn id="261" dur="500"/>
                                        <p:tgtEl>
                                          <p:spTgt spid="109"/>
                                        </p:tgtEl>
                                      </p:cBhvr>
                                    </p:animEffect>
                                  </p:childTnLst>
                                </p:cTn>
                              </p:par>
                            </p:childTnLst>
                          </p:cTn>
                        </p:par>
                      </p:childTnLst>
                    </p:cTn>
                  </p:par>
                  <p:par>
                    <p:cTn id="262" fill="hold">
                      <p:stCondLst>
                        <p:cond delay="indefinite"/>
                      </p:stCondLst>
                      <p:childTnLst>
                        <p:par>
                          <p:cTn id="263" fill="hold">
                            <p:stCondLst>
                              <p:cond delay="0"/>
                            </p:stCondLst>
                            <p:childTnLst>
                              <p:par>
                                <p:cTn id="264" presetID="5" presetClass="entr" presetSubtype="10" fill="hold" grpId="0" nodeType="clickEffect">
                                  <p:stCondLst>
                                    <p:cond delay="0"/>
                                  </p:stCondLst>
                                  <p:childTnLst>
                                    <p:set>
                                      <p:cBhvr>
                                        <p:cTn id="265" dur="1" fill="hold">
                                          <p:stCondLst>
                                            <p:cond delay="0"/>
                                          </p:stCondLst>
                                        </p:cTn>
                                        <p:tgtEl>
                                          <p:spTgt spid="117"/>
                                        </p:tgtEl>
                                        <p:attrNameLst>
                                          <p:attrName>style.visibility</p:attrName>
                                        </p:attrNameLst>
                                      </p:cBhvr>
                                      <p:to>
                                        <p:strVal val="visible"/>
                                      </p:to>
                                    </p:set>
                                    <p:animEffect transition="in" filter="checkerboard(across)">
                                      <p:cBhvr>
                                        <p:cTn id="266" dur="500"/>
                                        <p:tgtEl>
                                          <p:spTgt spid="117"/>
                                        </p:tgtEl>
                                      </p:cBhvr>
                                    </p:animEffect>
                                  </p:childTnLst>
                                </p:cTn>
                              </p:par>
                            </p:childTnLst>
                          </p:cTn>
                        </p:par>
                      </p:childTnLst>
                    </p:cTn>
                  </p:par>
                  <p:par>
                    <p:cTn id="267" fill="hold">
                      <p:stCondLst>
                        <p:cond delay="indefinite"/>
                      </p:stCondLst>
                      <p:childTnLst>
                        <p:par>
                          <p:cTn id="268" fill="hold">
                            <p:stCondLst>
                              <p:cond delay="0"/>
                            </p:stCondLst>
                            <p:childTnLst>
                              <p:par>
                                <p:cTn id="269" presetID="2" presetClass="entr" presetSubtype="4" fill="hold" grpId="0" nodeType="clickEffect">
                                  <p:stCondLst>
                                    <p:cond delay="0"/>
                                  </p:stCondLst>
                                  <p:childTnLst>
                                    <p:set>
                                      <p:cBhvr>
                                        <p:cTn id="270" dur="1" fill="hold">
                                          <p:stCondLst>
                                            <p:cond delay="0"/>
                                          </p:stCondLst>
                                        </p:cTn>
                                        <p:tgtEl>
                                          <p:spTgt spid="125"/>
                                        </p:tgtEl>
                                        <p:attrNameLst>
                                          <p:attrName>style.visibility</p:attrName>
                                        </p:attrNameLst>
                                      </p:cBhvr>
                                      <p:to>
                                        <p:strVal val="visible"/>
                                      </p:to>
                                    </p:set>
                                    <p:anim calcmode="lin" valueType="num">
                                      <p:cBhvr additive="base">
                                        <p:cTn id="271" dur="500" fill="hold"/>
                                        <p:tgtEl>
                                          <p:spTgt spid="125"/>
                                        </p:tgtEl>
                                        <p:attrNameLst>
                                          <p:attrName>ppt_x</p:attrName>
                                        </p:attrNameLst>
                                      </p:cBhvr>
                                      <p:tavLst>
                                        <p:tav tm="0">
                                          <p:val>
                                            <p:strVal val="#ppt_x"/>
                                          </p:val>
                                        </p:tav>
                                        <p:tav tm="100000">
                                          <p:val>
                                            <p:strVal val="#ppt_x"/>
                                          </p:val>
                                        </p:tav>
                                      </p:tavLst>
                                    </p:anim>
                                    <p:anim calcmode="lin" valueType="num">
                                      <p:cBhvr additive="base">
                                        <p:cTn id="272"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5" presetClass="entr" presetSubtype="10" fill="hold" grpId="0" nodeType="clickEffect">
                                  <p:stCondLst>
                                    <p:cond delay="0"/>
                                  </p:stCondLst>
                                  <p:childTnLst>
                                    <p:set>
                                      <p:cBhvr>
                                        <p:cTn id="276" dur="1" fill="hold">
                                          <p:stCondLst>
                                            <p:cond delay="0"/>
                                          </p:stCondLst>
                                        </p:cTn>
                                        <p:tgtEl>
                                          <p:spTgt spid="101"/>
                                        </p:tgtEl>
                                        <p:attrNameLst>
                                          <p:attrName>style.visibility</p:attrName>
                                        </p:attrNameLst>
                                      </p:cBhvr>
                                      <p:to>
                                        <p:strVal val="visible"/>
                                      </p:to>
                                    </p:set>
                                    <p:animEffect transition="in" filter="checkerboard(across)">
                                      <p:cBhvr>
                                        <p:cTn id="277" dur="500"/>
                                        <p:tgtEl>
                                          <p:spTgt spid="101"/>
                                        </p:tgtEl>
                                      </p:cBhvr>
                                    </p:animEffect>
                                  </p:childTnLst>
                                </p:cTn>
                              </p:par>
                              <p:par>
                                <p:cTn id="278" presetID="5" presetClass="entr" presetSubtype="10" fill="hold" grpId="0" nodeType="withEffect">
                                  <p:stCondLst>
                                    <p:cond delay="0"/>
                                  </p:stCondLst>
                                  <p:childTnLst>
                                    <p:set>
                                      <p:cBhvr>
                                        <p:cTn id="279" dur="1" fill="hold">
                                          <p:stCondLst>
                                            <p:cond delay="0"/>
                                          </p:stCondLst>
                                        </p:cTn>
                                        <p:tgtEl>
                                          <p:spTgt spid="128"/>
                                        </p:tgtEl>
                                        <p:attrNameLst>
                                          <p:attrName>style.visibility</p:attrName>
                                        </p:attrNameLst>
                                      </p:cBhvr>
                                      <p:to>
                                        <p:strVal val="visible"/>
                                      </p:to>
                                    </p:set>
                                    <p:animEffect transition="in" filter="checkerboard(across)">
                                      <p:cBhvr>
                                        <p:cTn id="280" dur="500"/>
                                        <p:tgtEl>
                                          <p:spTgt spid="128"/>
                                        </p:tgtEl>
                                      </p:cBhvr>
                                    </p:animEffect>
                                  </p:childTnLst>
                                </p:cTn>
                              </p:par>
                              <p:par>
                                <p:cTn id="281" presetID="5" presetClass="entr" presetSubtype="10" fill="hold" grpId="0" nodeType="withEffect">
                                  <p:stCondLst>
                                    <p:cond delay="0"/>
                                  </p:stCondLst>
                                  <p:childTnLst>
                                    <p:set>
                                      <p:cBhvr>
                                        <p:cTn id="282" dur="1" fill="hold">
                                          <p:stCondLst>
                                            <p:cond delay="0"/>
                                          </p:stCondLst>
                                        </p:cTn>
                                        <p:tgtEl>
                                          <p:spTgt spid="126"/>
                                        </p:tgtEl>
                                        <p:attrNameLst>
                                          <p:attrName>style.visibility</p:attrName>
                                        </p:attrNameLst>
                                      </p:cBhvr>
                                      <p:to>
                                        <p:strVal val="visible"/>
                                      </p:to>
                                    </p:set>
                                    <p:animEffect transition="in" filter="checkerboard(across)">
                                      <p:cBhvr>
                                        <p:cTn id="283" dur="500"/>
                                        <p:tgtEl>
                                          <p:spTgt spid="126"/>
                                        </p:tgtEl>
                                      </p:cBhvr>
                                    </p:animEffect>
                                  </p:childTnLst>
                                </p:cTn>
                              </p:par>
                              <p:par>
                                <p:cTn id="284" presetID="5" presetClass="entr" presetSubtype="10" fill="hold" grpId="0" nodeType="withEffect">
                                  <p:stCondLst>
                                    <p:cond delay="0"/>
                                  </p:stCondLst>
                                  <p:childTnLst>
                                    <p:set>
                                      <p:cBhvr>
                                        <p:cTn id="285" dur="1" fill="hold">
                                          <p:stCondLst>
                                            <p:cond delay="0"/>
                                          </p:stCondLst>
                                        </p:cTn>
                                        <p:tgtEl>
                                          <p:spTgt spid="127"/>
                                        </p:tgtEl>
                                        <p:attrNameLst>
                                          <p:attrName>style.visibility</p:attrName>
                                        </p:attrNameLst>
                                      </p:cBhvr>
                                      <p:to>
                                        <p:strVal val="visible"/>
                                      </p:to>
                                    </p:set>
                                    <p:animEffect transition="in" filter="checkerboard(across)">
                                      <p:cBhvr>
                                        <p:cTn id="286"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37" grpId="0" animBg="1"/>
      <p:bldP spid="38" grpId="0" animBg="1"/>
      <p:bldP spid="39" grpId="0" animBg="1"/>
      <p:bldP spid="40" grpId="0" animBg="1"/>
      <p:bldP spid="41"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59" grpId="0" animBg="1"/>
      <p:bldP spid="60" grpId="0" animBg="1"/>
      <p:bldP spid="61" grpId="0" animBg="1"/>
      <p:bldP spid="82" grpId="0" animBg="1"/>
      <p:bldP spid="8" grpId="0" animBg="1"/>
      <p:bldP spid="81"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normAutofit/>
          </a:bodyPr>
          <a:lstStyle/>
          <a:p>
            <a:r>
              <a:rPr lang="en-US" sz="2800" b="1" smtClean="0"/>
              <a:t>IP Address → Subnet Mask → Network Address</a:t>
            </a:r>
            <a:endParaRPr lang="en-US" sz="2800" b="1" smtClean="0">
              <a:latin typeface="Tahoma" pitchFamily="34" charset="0"/>
              <a:cs typeface="Arial" charset="0"/>
            </a:endParaRPr>
          </a:p>
        </p:txBody>
      </p:sp>
      <p:sp>
        <p:nvSpPr>
          <p:cNvPr id="7" name="Content Placeholder 6"/>
          <p:cNvSpPr>
            <a:spLocks noGrp="1"/>
          </p:cNvSpPr>
          <p:nvPr>
            <p:ph idx="1"/>
          </p:nvPr>
        </p:nvSpPr>
        <p:spPr>
          <a:xfrm>
            <a:off x="612648" y="1600200"/>
            <a:ext cx="8153400" cy="1219200"/>
          </a:xfrm>
        </p:spPr>
        <p:txBody>
          <a:bodyPr>
            <a:normAutofit fontScale="92500" lnSpcReduction="10000"/>
          </a:bodyPr>
          <a:lstStyle/>
          <a:p>
            <a:r>
              <a:rPr lang="en-US" b="1" dirty="0" smtClean="0"/>
              <a:t>Example 1: </a:t>
            </a:r>
            <a:r>
              <a:rPr lang="en-US" dirty="0" smtClean="0"/>
              <a:t>Suppose we have an IP address 10011110.00011111.01110110.00011110/16. Network Address?</a:t>
            </a:r>
          </a:p>
          <a:p>
            <a:pPr algn="ctr">
              <a:buNone/>
            </a:pPr>
            <a:endParaRPr lang="en-US" dirty="0" smtClean="0"/>
          </a:p>
        </p:txBody>
      </p:sp>
      <p:sp>
        <p:nvSpPr>
          <p:cNvPr id="86037" name="Slide Number Placeholder 4"/>
          <p:cNvSpPr>
            <a:spLocks noGrp="1"/>
          </p:cNvSpPr>
          <p:nvPr>
            <p:ph type="sldNum" sz="quarter" idx="12"/>
          </p:nvPr>
        </p:nvSpPr>
        <p:spPr bwMode="auto">
          <a:ln>
            <a:round/>
            <a:headEnd/>
            <a:tailEnd/>
          </a:ln>
        </p:spPr>
        <p:txBody>
          <a:bodyPr>
            <a:normAutofit fontScale="85000" lnSpcReduction="20000"/>
          </a:bodyPr>
          <a:lstStyle/>
          <a:p>
            <a:fld id="{DE19952F-0F98-4033-A9FA-25B70F3976E6}" type="slidenum">
              <a:rPr lang="x-none" smtClean="0"/>
              <a:pPr/>
              <a:t>31</a:t>
            </a:fld>
            <a:endParaRPr lang="en-US" smtClean="0"/>
          </a:p>
        </p:txBody>
      </p:sp>
      <p:grpSp>
        <p:nvGrpSpPr>
          <p:cNvPr id="2" name="Group 34"/>
          <p:cNvGrpSpPr/>
          <p:nvPr/>
        </p:nvGrpSpPr>
        <p:grpSpPr>
          <a:xfrm>
            <a:off x="1600200" y="4876800"/>
            <a:ext cx="7239000" cy="1295400"/>
            <a:chOff x="1752600" y="2819400"/>
            <a:chExt cx="6248400" cy="1295400"/>
          </a:xfrm>
        </p:grpSpPr>
        <p:sp>
          <p:nvSpPr>
            <p:cNvPr id="8" name="Rectangle 7"/>
            <p:cNvSpPr/>
            <p:nvPr/>
          </p:nvSpPr>
          <p:spPr>
            <a:xfrm>
              <a:off x="17526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158</a:t>
              </a:r>
              <a:endParaRPr lang="en-US" sz="3200"/>
            </a:p>
          </p:txBody>
        </p:sp>
        <p:sp>
          <p:nvSpPr>
            <p:cNvPr id="9" name="Rectangle 8"/>
            <p:cNvSpPr/>
            <p:nvPr/>
          </p:nvSpPr>
          <p:spPr>
            <a:xfrm>
              <a:off x="33528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31</a:t>
              </a:r>
              <a:endParaRPr lang="en-US" sz="3200"/>
            </a:p>
          </p:txBody>
        </p:sp>
        <p:sp>
          <p:nvSpPr>
            <p:cNvPr id="10" name="Rectangle 9"/>
            <p:cNvSpPr/>
            <p:nvPr/>
          </p:nvSpPr>
          <p:spPr>
            <a:xfrm>
              <a:off x="49530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0</a:t>
              </a:r>
              <a:endParaRPr lang="en-US" sz="3200"/>
            </a:p>
          </p:txBody>
        </p:sp>
        <p:sp>
          <p:nvSpPr>
            <p:cNvPr id="11" name="Rectangle 10"/>
            <p:cNvSpPr/>
            <p:nvPr/>
          </p:nvSpPr>
          <p:spPr>
            <a:xfrm>
              <a:off x="65532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0</a:t>
              </a:r>
              <a:endParaRPr lang="en-US" sz="3200"/>
            </a:p>
          </p:txBody>
        </p:sp>
        <p:sp>
          <p:nvSpPr>
            <p:cNvPr id="12" name="Down Arrow 11"/>
            <p:cNvSpPr/>
            <p:nvPr/>
          </p:nvSpPr>
          <p:spPr>
            <a:xfrm>
              <a:off x="39624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25146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55626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70866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17526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10011110</a:t>
            </a:r>
            <a:endParaRPr lang="en-US" sz="2400"/>
          </a:p>
        </p:txBody>
      </p:sp>
      <p:sp>
        <p:nvSpPr>
          <p:cNvPr id="18" name="Rectangle 17"/>
          <p:cNvSpPr/>
          <p:nvPr/>
        </p:nvSpPr>
        <p:spPr>
          <a:xfrm>
            <a:off x="35814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00011111</a:t>
            </a:r>
            <a:endParaRPr lang="en-US" sz="2400"/>
          </a:p>
        </p:txBody>
      </p:sp>
      <p:sp>
        <p:nvSpPr>
          <p:cNvPr id="19" name="Rectangle 18"/>
          <p:cNvSpPr/>
          <p:nvPr/>
        </p:nvSpPr>
        <p:spPr>
          <a:xfrm>
            <a:off x="72390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00011110</a:t>
            </a:r>
            <a:endParaRPr lang="en-US" sz="2400"/>
          </a:p>
        </p:txBody>
      </p:sp>
      <p:sp>
        <p:nvSpPr>
          <p:cNvPr id="20" name="Rectangle 19"/>
          <p:cNvSpPr/>
          <p:nvPr/>
        </p:nvSpPr>
        <p:spPr>
          <a:xfrm>
            <a:off x="54102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01110110</a:t>
            </a:r>
            <a:endParaRPr lang="en-US" sz="2400"/>
          </a:p>
        </p:txBody>
      </p:sp>
      <p:sp>
        <p:nvSpPr>
          <p:cNvPr id="21" name="Rectangle 20"/>
          <p:cNvSpPr/>
          <p:nvPr/>
        </p:nvSpPr>
        <p:spPr>
          <a:xfrm>
            <a:off x="17526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11111111</a:t>
            </a:r>
            <a:endParaRPr lang="en-US" sz="2400"/>
          </a:p>
        </p:txBody>
      </p:sp>
      <p:sp>
        <p:nvSpPr>
          <p:cNvPr id="22" name="Rectangle 21"/>
          <p:cNvSpPr/>
          <p:nvPr/>
        </p:nvSpPr>
        <p:spPr>
          <a:xfrm>
            <a:off x="35814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11111111</a:t>
            </a:r>
            <a:endParaRPr lang="en-US" sz="2400"/>
          </a:p>
        </p:txBody>
      </p:sp>
      <p:sp>
        <p:nvSpPr>
          <p:cNvPr id="23" name="Rectangle 22"/>
          <p:cNvSpPr/>
          <p:nvPr/>
        </p:nvSpPr>
        <p:spPr>
          <a:xfrm>
            <a:off x="72390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00000000</a:t>
            </a:r>
            <a:endParaRPr lang="en-US" sz="2400"/>
          </a:p>
        </p:txBody>
      </p:sp>
      <p:sp>
        <p:nvSpPr>
          <p:cNvPr id="24" name="Rectangle 23"/>
          <p:cNvSpPr/>
          <p:nvPr/>
        </p:nvSpPr>
        <p:spPr>
          <a:xfrm>
            <a:off x="54102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00000000</a:t>
            </a:r>
            <a:endParaRPr lang="en-US" sz="2400"/>
          </a:p>
        </p:txBody>
      </p:sp>
      <p:cxnSp>
        <p:nvCxnSpPr>
          <p:cNvPr id="26" name="Straight Connector 25"/>
          <p:cNvCxnSpPr/>
          <p:nvPr/>
        </p:nvCxnSpPr>
        <p:spPr>
          <a:xfrm>
            <a:off x="1295400" y="4114800"/>
            <a:ext cx="7848600" cy="0"/>
          </a:xfrm>
          <a:prstGeom prst="line">
            <a:avLst/>
          </a:prstGeom>
        </p:spPr>
        <p:style>
          <a:lnRef idx="3">
            <a:schemeClr val="accent2"/>
          </a:lnRef>
          <a:fillRef idx="0">
            <a:schemeClr val="accent2"/>
          </a:fillRef>
          <a:effectRef idx="2">
            <a:schemeClr val="accent2"/>
          </a:effectRef>
          <a:fontRef idx="minor">
            <a:schemeClr val="tx1"/>
          </a:fontRef>
        </p:style>
      </p:cxnSp>
      <p:sp>
        <p:nvSpPr>
          <p:cNvPr id="31" name="Rectangle 30"/>
          <p:cNvSpPr/>
          <p:nvPr/>
        </p:nvSpPr>
        <p:spPr>
          <a:xfrm>
            <a:off x="17526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10011110</a:t>
            </a:r>
            <a:endParaRPr lang="en-US" sz="2400"/>
          </a:p>
        </p:txBody>
      </p:sp>
      <p:sp>
        <p:nvSpPr>
          <p:cNvPr id="32" name="Rectangle 31"/>
          <p:cNvSpPr/>
          <p:nvPr/>
        </p:nvSpPr>
        <p:spPr>
          <a:xfrm>
            <a:off x="35814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00011111</a:t>
            </a:r>
            <a:endParaRPr lang="en-US" sz="2400"/>
          </a:p>
        </p:txBody>
      </p:sp>
      <p:sp>
        <p:nvSpPr>
          <p:cNvPr id="33" name="Rectangle 32"/>
          <p:cNvSpPr/>
          <p:nvPr/>
        </p:nvSpPr>
        <p:spPr>
          <a:xfrm>
            <a:off x="72390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00000000</a:t>
            </a:r>
            <a:endParaRPr lang="en-US" sz="2400"/>
          </a:p>
        </p:txBody>
      </p:sp>
      <p:sp>
        <p:nvSpPr>
          <p:cNvPr id="34" name="Rectangle 33"/>
          <p:cNvSpPr/>
          <p:nvPr/>
        </p:nvSpPr>
        <p:spPr>
          <a:xfrm>
            <a:off x="54102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00000000</a:t>
            </a:r>
            <a:endParaRPr lang="en-US" sz="2400"/>
          </a:p>
        </p:txBody>
      </p:sp>
      <p:sp>
        <p:nvSpPr>
          <p:cNvPr id="36" name="Rectangle 35"/>
          <p:cNvSpPr/>
          <p:nvPr/>
        </p:nvSpPr>
        <p:spPr>
          <a:xfrm>
            <a:off x="685800" y="3200400"/>
            <a:ext cx="91440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smtClean="0">
                <a:ln w="0"/>
                <a:solidFill>
                  <a:schemeClr val="tx1"/>
                </a:solidFill>
                <a:effectLst>
                  <a:outerShdw blurRad="38100" dist="19050" dir="2700000" algn="tl" rotWithShape="0">
                    <a:schemeClr val="dk1">
                      <a:alpha val="40000"/>
                    </a:schemeClr>
                  </a:outerShdw>
                </a:effectLst>
              </a:rPr>
              <a:t>AND</a:t>
            </a:r>
            <a:endParaRPr lang="en-US" sz="160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92596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normAutofit/>
          </a:bodyPr>
          <a:lstStyle/>
          <a:p>
            <a:r>
              <a:rPr lang="en-US" sz="2800" b="1" smtClean="0"/>
              <a:t>IP Address → Subnet Mask → Network Address</a:t>
            </a:r>
            <a:endParaRPr lang="en-US" sz="2800" b="1" smtClean="0">
              <a:latin typeface="Tahoma" pitchFamily="34" charset="0"/>
              <a:cs typeface="Arial" charset="0"/>
            </a:endParaRPr>
          </a:p>
        </p:txBody>
      </p:sp>
      <p:sp>
        <p:nvSpPr>
          <p:cNvPr id="7" name="Content Placeholder 6"/>
          <p:cNvSpPr>
            <a:spLocks noGrp="1"/>
          </p:cNvSpPr>
          <p:nvPr>
            <p:ph idx="1"/>
          </p:nvPr>
        </p:nvSpPr>
        <p:spPr>
          <a:xfrm>
            <a:off x="609600" y="1447800"/>
            <a:ext cx="8229600" cy="1143000"/>
          </a:xfrm>
        </p:spPr>
        <p:txBody>
          <a:bodyPr/>
          <a:lstStyle/>
          <a:p>
            <a:r>
              <a:rPr lang="en-US" b="1" smtClean="0"/>
              <a:t>Example 2: </a:t>
            </a:r>
            <a:r>
              <a:rPr lang="en-US" smtClean="0"/>
              <a:t>Suppose we have an IP address 214.158.88.203/24. Network Address?</a:t>
            </a:r>
          </a:p>
          <a:p>
            <a:pPr algn="ctr">
              <a:buNone/>
            </a:pPr>
            <a:endParaRPr lang="en-US" smtClean="0"/>
          </a:p>
        </p:txBody>
      </p:sp>
      <p:sp>
        <p:nvSpPr>
          <p:cNvPr id="86037" name="Slide Number Placeholder 4"/>
          <p:cNvSpPr>
            <a:spLocks noGrp="1"/>
          </p:cNvSpPr>
          <p:nvPr>
            <p:ph type="sldNum" sz="quarter" idx="12"/>
          </p:nvPr>
        </p:nvSpPr>
        <p:spPr bwMode="auto">
          <a:ln>
            <a:round/>
            <a:headEnd/>
            <a:tailEnd/>
          </a:ln>
        </p:spPr>
        <p:txBody>
          <a:bodyPr>
            <a:normAutofit fontScale="85000" lnSpcReduction="20000"/>
          </a:bodyPr>
          <a:lstStyle/>
          <a:p>
            <a:fld id="{DE19952F-0F98-4033-A9FA-25B70F3976E6}" type="slidenum">
              <a:rPr lang="x-none" smtClean="0"/>
              <a:pPr/>
              <a:t>32</a:t>
            </a:fld>
            <a:endParaRPr lang="en-US" smtClean="0"/>
          </a:p>
        </p:txBody>
      </p:sp>
      <p:grpSp>
        <p:nvGrpSpPr>
          <p:cNvPr id="2" name="Group 34"/>
          <p:cNvGrpSpPr/>
          <p:nvPr/>
        </p:nvGrpSpPr>
        <p:grpSpPr>
          <a:xfrm>
            <a:off x="1600200" y="4876800"/>
            <a:ext cx="7239000" cy="1295400"/>
            <a:chOff x="1752600" y="2819400"/>
            <a:chExt cx="6248400" cy="1295400"/>
          </a:xfrm>
        </p:grpSpPr>
        <p:sp>
          <p:nvSpPr>
            <p:cNvPr id="8" name="Rectangle 7"/>
            <p:cNvSpPr/>
            <p:nvPr/>
          </p:nvSpPr>
          <p:spPr>
            <a:xfrm>
              <a:off x="17526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214</a:t>
              </a:r>
              <a:endParaRPr lang="en-US" sz="3200"/>
            </a:p>
          </p:txBody>
        </p:sp>
        <p:sp>
          <p:nvSpPr>
            <p:cNvPr id="9" name="Rectangle 8"/>
            <p:cNvSpPr/>
            <p:nvPr/>
          </p:nvSpPr>
          <p:spPr>
            <a:xfrm>
              <a:off x="33528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158</a:t>
              </a:r>
              <a:endParaRPr lang="en-US" sz="3200"/>
            </a:p>
          </p:txBody>
        </p:sp>
        <p:sp>
          <p:nvSpPr>
            <p:cNvPr id="10" name="Rectangle 9"/>
            <p:cNvSpPr/>
            <p:nvPr/>
          </p:nvSpPr>
          <p:spPr>
            <a:xfrm>
              <a:off x="49530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88</a:t>
              </a:r>
              <a:endParaRPr lang="en-US" sz="3200"/>
            </a:p>
          </p:txBody>
        </p:sp>
        <p:sp>
          <p:nvSpPr>
            <p:cNvPr id="11" name="Rectangle 10"/>
            <p:cNvSpPr/>
            <p:nvPr/>
          </p:nvSpPr>
          <p:spPr>
            <a:xfrm>
              <a:off x="65532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0</a:t>
              </a:r>
              <a:endParaRPr lang="en-US" sz="3200"/>
            </a:p>
          </p:txBody>
        </p:sp>
        <p:sp>
          <p:nvSpPr>
            <p:cNvPr id="12" name="Down Arrow 11"/>
            <p:cNvSpPr/>
            <p:nvPr/>
          </p:nvSpPr>
          <p:spPr>
            <a:xfrm>
              <a:off x="39624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25146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55626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70866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17526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11010110</a:t>
            </a:r>
            <a:endParaRPr lang="en-US" sz="2400" dirty="0"/>
          </a:p>
        </p:txBody>
      </p:sp>
      <p:sp>
        <p:nvSpPr>
          <p:cNvPr id="18" name="Rectangle 17"/>
          <p:cNvSpPr/>
          <p:nvPr/>
        </p:nvSpPr>
        <p:spPr>
          <a:xfrm>
            <a:off x="35814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10011101</a:t>
            </a:r>
            <a:endParaRPr lang="en-US" sz="2400" dirty="0"/>
          </a:p>
        </p:txBody>
      </p:sp>
      <p:sp>
        <p:nvSpPr>
          <p:cNvPr id="19" name="Rectangle 18"/>
          <p:cNvSpPr/>
          <p:nvPr/>
        </p:nvSpPr>
        <p:spPr>
          <a:xfrm>
            <a:off x="72390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11001011</a:t>
            </a:r>
            <a:endParaRPr lang="en-US" sz="2400" dirty="0"/>
          </a:p>
        </p:txBody>
      </p:sp>
      <p:sp>
        <p:nvSpPr>
          <p:cNvPr id="20" name="Rectangle 19"/>
          <p:cNvSpPr/>
          <p:nvPr/>
        </p:nvSpPr>
        <p:spPr>
          <a:xfrm>
            <a:off x="54102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01011000</a:t>
            </a:r>
            <a:endParaRPr lang="en-US" sz="2400" dirty="0"/>
          </a:p>
        </p:txBody>
      </p:sp>
      <p:sp>
        <p:nvSpPr>
          <p:cNvPr id="21" name="Rectangle 20"/>
          <p:cNvSpPr/>
          <p:nvPr/>
        </p:nvSpPr>
        <p:spPr>
          <a:xfrm>
            <a:off x="17526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11111111</a:t>
            </a:r>
            <a:endParaRPr lang="en-US" sz="2800"/>
          </a:p>
        </p:txBody>
      </p:sp>
      <p:sp>
        <p:nvSpPr>
          <p:cNvPr id="22" name="Rectangle 21"/>
          <p:cNvSpPr/>
          <p:nvPr/>
        </p:nvSpPr>
        <p:spPr>
          <a:xfrm>
            <a:off x="35814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11111111</a:t>
            </a:r>
            <a:endParaRPr lang="en-US" sz="2800"/>
          </a:p>
        </p:txBody>
      </p:sp>
      <p:sp>
        <p:nvSpPr>
          <p:cNvPr id="23" name="Rectangle 22"/>
          <p:cNvSpPr/>
          <p:nvPr/>
        </p:nvSpPr>
        <p:spPr>
          <a:xfrm>
            <a:off x="72390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00000000</a:t>
            </a:r>
            <a:endParaRPr lang="en-US" sz="2800" dirty="0"/>
          </a:p>
        </p:txBody>
      </p:sp>
      <p:sp>
        <p:nvSpPr>
          <p:cNvPr id="24" name="Rectangle 23"/>
          <p:cNvSpPr/>
          <p:nvPr/>
        </p:nvSpPr>
        <p:spPr>
          <a:xfrm>
            <a:off x="54102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11111111</a:t>
            </a:r>
            <a:endParaRPr lang="en-US" sz="2800"/>
          </a:p>
        </p:txBody>
      </p:sp>
      <p:cxnSp>
        <p:nvCxnSpPr>
          <p:cNvPr id="26" name="Straight Connector 25"/>
          <p:cNvCxnSpPr/>
          <p:nvPr/>
        </p:nvCxnSpPr>
        <p:spPr>
          <a:xfrm>
            <a:off x="1295400" y="4114800"/>
            <a:ext cx="7848600" cy="0"/>
          </a:xfrm>
          <a:prstGeom prst="line">
            <a:avLst/>
          </a:prstGeom>
        </p:spPr>
        <p:style>
          <a:lnRef idx="3">
            <a:schemeClr val="accent2"/>
          </a:lnRef>
          <a:fillRef idx="0">
            <a:schemeClr val="accent2"/>
          </a:fillRef>
          <a:effectRef idx="2">
            <a:schemeClr val="accent2"/>
          </a:effectRef>
          <a:fontRef idx="minor">
            <a:schemeClr val="tx1"/>
          </a:fontRef>
        </p:style>
      </p:cxnSp>
      <p:sp>
        <p:nvSpPr>
          <p:cNvPr id="31" name="Rectangle 30"/>
          <p:cNvSpPr/>
          <p:nvPr/>
        </p:nvSpPr>
        <p:spPr>
          <a:xfrm>
            <a:off x="17526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11010110</a:t>
            </a:r>
            <a:endParaRPr lang="en-US" sz="2400"/>
          </a:p>
        </p:txBody>
      </p:sp>
      <p:sp>
        <p:nvSpPr>
          <p:cNvPr id="32" name="Rectangle 31"/>
          <p:cNvSpPr/>
          <p:nvPr/>
        </p:nvSpPr>
        <p:spPr>
          <a:xfrm>
            <a:off x="35814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10011101</a:t>
            </a:r>
            <a:endParaRPr lang="en-US" sz="2400"/>
          </a:p>
        </p:txBody>
      </p:sp>
      <p:sp>
        <p:nvSpPr>
          <p:cNvPr id="33" name="Rectangle 32"/>
          <p:cNvSpPr/>
          <p:nvPr/>
        </p:nvSpPr>
        <p:spPr>
          <a:xfrm>
            <a:off x="72390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00000000</a:t>
            </a:r>
            <a:endParaRPr lang="en-US" sz="2400"/>
          </a:p>
        </p:txBody>
      </p:sp>
      <p:sp>
        <p:nvSpPr>
          <p:cNvPr id="34" name="Rectangle 33"/>
          <p:cNvSpPr/>
          <p:nvPr/>
        </p:nvSpPr>
        <p:spPr>
          <a:xfrm>
            <a:off x="54102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01011000</a:t>
            </a:r>
            <a:endParaRPr lang="en-US" sz="2400" dirty="0"/>
          </a:p>
        </p:txBody>
      </p:sp>
      <p:sp>
        <p:nvSpPr>
          <p:cNvPr id="36" name="Rectangle 35"/>
          <p:cNvSpPr/>
          <p:nvPr/>
        </p:nvSpPr>
        <p:spPr>
          <a:xfrm>
            <a:off x="685800" y="3200400"/>
            <a:ext cx="91440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AND</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34269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normAutofit/>
          </a:bodyPr>
          <a:lstStyle/>
          <a:p>
            <a:r>
              <a:rPr lang="en-US" sz="2800" b="1" smtClean="0"/>
              <a:t>IP Address → Subnet Mask → Network Address</a:t>
            </a:r>
            <a:endParaRPr lang="en-US" sz="2800" b="1" smtClean="0">
              <a:latin typeface="Tahoma" pitchFamily="34" charset="0"/>
              <a:cs typeface="Arial" charset="0"/>
            </a:endParaRPr>
          </a:p>
        </p:txBody>
      </p:sp>
      <p:sp>
        <p:nvSpPr>
          <p:cNvPr id="7" name="Content Placeholder 6"/>
          <p:cNvSpPr>
            <a:spLocks noGrp="1"/>
          </p:cNvSpPr>
          <p:nvPr>
            <p:ph idx="1"/>
          </p:nvPr>
        </p:nvSpPr>
        <p:spPr>
          <a:xfrm>
            <a:off x="609600" y="1447800"/>
            <a:ext cx="8229600" cy="1143000"/>
          </a:xfrm>
        </p:spPr>
        <p:txBody>
          <a:bodyPr/>
          <a:lstStyle/>
          <a:p>
            <a:r>
              <a:rPr lang="en-US" b="1" smtClean="0"/>
              <a:t>Example 3: </a:t>
            </a:r>
            <a:r>
              <a:rPr lang="en-US" smtClean="0"/>
              <a:t>Suppose we have an IP address 17.143.229.15/8. Network Address?</a:t>
            </a:r>
          </a:p>
          <a:p>
            <a:pPr algn="ctr">
              <a:buNone/>
            </a:pPr>
            <a:endParaRPr lang="en-US" smtClean="0"/>
          </a:p>
        </p:txBody>
      </p:sp>
      <p:sp>
        <p:nvSpPr>
          <p:cNvPr id="86036" name="Date Placeholder 3"/>
          <p:cNvSpPr>
            <a:spLocks noGrp="1"/>
          </p:cNvSpPr>
          <p:nvPr>
            <p:ph type="dt" sz="half" idx="4294967295"/>
          </p:nvPr>
        </p:nvSpPr>
        <p:spPr bwMode="auto">
          <a:xfrm>
            <a:off x="685800" y="6569075"/>
            <a:ext cx="1905000" cy="288925"/>
          </a:xfrm>
          <a:prstGeom prst="rect">
            <a:avLst/>
          </a:prstGeom>
          <a:noFill/>
          <a:ln>
            <a:miter lim="800000"/>
            <a:headEnd/>
            <a:tailEnd/>
          </a:ln>
        </p:spPr>
        <p:txBody>
          <a:bodyPr vert="horz" wrap="square" lIns="91440" tIns="45720" rIns="91440" bIns="45720" numCol="1" compatLnSpc="1">
            <a:prstTxWarp prst="textNoShape">
              <a:avLst/>
            </a:prstTxWarp>
          </a:bodyPr>
          <a:lstStyle/>
          <a:p>
            <a:fld id="{B7D8A285-6DFF-47EE-BB54-B17A841ECC8A}" type="datetime1">
              <a:rPr lang="en-US" smtClean="0"/>
              <a:pPr/>
              <a:t>10/20/15</a:t>
            </a:fld>
            <a:endParaRPr lang="en-US" smtClean="0"/>
          </a:p>
        </p:txBody>
      </p:sp>
      <p:sp>
        <p:nvSpPr>
          <p:cNvPr id="86038" name="Footer Placeholder 5"/>
          <p:cNvSpPr>
            <a:spLocks noGrp="1"/>
          </p:cNvSpPr>
          <p:nvPr>
            <p:ph type="ftr" sz="quarter" idx="4294967295"/>
          </p:nvPr>
        </p:nvSpPr>
        <p:spPr bwMode="auto">
          <a:xfrm>
            <a:off x="3124200" y="6569075"/>
            <a:ext cx="3429000" cy="288925"/>
          </a:xfrm>
          <a:prstGeom prst="rect">
            <a:avLst/>
          </a:prstGeom>
          <a:noFill/>
          <a:ln>
            <a:miter lim="800000"/>
            <a:headEnd/>
            <a:tailEnd/>
          </a:ln>
        </p:spPr>
        <p:txBody>
          <a:bodyPr vert="horz" wrap="square" lIns="91440" tIns="45720" rIns="91440" bIns="45720" numCol="1" compatLnSpc="1">
            <a:prstTxWarp prst="textNoShape">
              <a:avLst/>
            </a:prstTxWarp>
          </a:bodyPr>
          <a:lstStyle/>
          <a:p>
            <a:r>
              <a:rPr lang="vi-VN" smtClean="0"/>
              <a:t>Bài giảng:Mạng máy tính</a:t>
            </a:r>
            <a:endParaRPr lang="en-US" smtClean="0"/>
          </a:p>
        </p:txBody>
      </p:sp>
      <p:sp>
        <p:nvSpPr>
          <p:cNvPr id="86037" name="Slide Number Placeholder 4"/>
          <p:cNvSpPr>
            <a:spLocks noGrp="1"/>
          </p:cNvSpPr>
          <p:nvPr>
            <p:ph type="sldNum" sz="quarter" idx="12"/>
          </p:nvPr>
        </p:nvSpPr>
        <p:spPr bwMode="auto">
          <a:ln>
            <a:round/>
            <a:headEnd/>
            <a:tailEnd/>
          </a:ln>
        </p:spPr>
        <p:txBody>
          <a:bodyPr>
            <a:normAutofit fontScale="85000" lnSpcReduction="20000"/>
          </a:bodyPr>
          <a:lstStyle/>
          <a:p>
            <a:fld id="{DE19952F-0F98-4033-A9FA-25B70F3976E6}" type="slidenum">
              <a:rPr lang="x-none" smtClean="0"/>
              <a:pPr/>
              <a:t>33</a:t>
            </a:fld>
            <a:endParaRPr lang="en-US" smtClean="0"/>
          </a:p>
        </p:txBody>
      </p:sp>
      <p:grpSp>
        <p:nvGrpSpPr>
          <p:cNvPr id="2" name="Group 34"/>
          <p:cNvGrpSpPr/>
          <p:nvPr/>
        </p:nvGrpSpPr>
        <p:grpSpPr>
          <a:xfrm>
            <a:off x="1600200" y="4876800"/>
            <a:ext cx="7239000" cy="1295400"/>
            <a:chOff x="1752600" y="2819400"/>
            <a:chExt cx="6248400" cy="1295400"/>
          </a:xfrm>
        </p:grpSpPr>
        <p:sp>
          <p:nvSpPr>
            <p:cNvPr id="8" name="Rectangle 7"/>
            <p:cNvSpPr/>
            <p:nvPr/>
          </p:nvSpPr>
          <p:spPr>
            <a:xfrm>
              <a:off x="17526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17</a:t>
              </a:r>
              <a:endParaRPr lang="en-US" sz="3200"/>
            </a:p>
          </p:txBody>
        </p:sp>
        <p:sp>
          <p:nvSpPr>
            <p:cNvPr id="9" name="Rectangle 8"/>
            <p:cNvSpPr/>
            <p:nvPr/>
          </p:nvSpPr>
          <p:spPr>
            <a:xfrm>
              <a:off x="33528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0</a:t>
              </a:r>
              <a:endParaRPr lang="en-US" sz="3200"/>
            </a:p>
          </p:txBody>
        </p:sp>
        <p:sp>
          <p:nvSpPr>
            <p:cNvPr id="10" name="Rectangle 9"/>
            <p:cNvSpPr/>
            <p:nvPr/>
          </p:nvSpPr>
          <p:spPr>
            <a:xfrm>
              <a:off x="49530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0</a:t>
              </a:r>
              <a:endParaRPr lang="en-US" sz="3200"/>
            </a:p>
          </p:txBody>
        </p:sp>
        <p:sp>
          <p:nvSpPr>
            <p:cNvPr id="11" name="Rectangle 10"/>
            <p:cNvSpPr/>
            <p:nvPr/>
          </p:nvSpPr>
          <p:spPr>
            <a:xfrm>
              <a:off x="6553200" y="3581400"/>
              <a:ext cx="1447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t>0</a:t>
              </a:r>
              <a:endParaRPr lang="en-US" sz="3200"/>
            </a:p>
          </p:txBody>
        </p:sp>
        <p:sp>
          <p:nvSpPr>
            <p:cNvPr id="12" name="Down Arrow 11"/>
            <p:cNvSpPr/>
            <p:nvPr/>
          </p:nvSpPr>
          <p:spPr>
            <a:xfrm>
              <a:off x="39624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25146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55626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7086600" y="2819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17526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00010001</a:t>
            </a:r>
            <a:endParaRPr lang="en-US" sz="2400"/>
          </a:p>
        </p:txBody>
      </p:sp>
      <p:sp>
        <p:nvSpPr>
          <p:cNvPr id="18" name="Rectangle 17"/>
          <p:cNvSpPr/>
          <p:nvPr/>
        </p:nvSpPr>
        <p:spPr>
          <a:xfrm>
            <a:off x="35814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10001111</a:t>
            </a:r>
            <a:endParaRPr lang="en-US" sz="2400"/>
          </a:p>
        </p:txBody>
      </p:sp>
      <p:sp>
        <p:nvSpPr>
          <p:cNvPr id="19" name="Rectangle 18"/>
          <p:cNvSpPr/>
          <p:nvPr/>
        </p:nvSpPr>
        <p:spPr>
          <a:xfrm>
            <a:off x="72390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00001111</a:t>
            </a:r>
            <a:endParaRPr lang="en-US" sz="2400"/>
          </a:p>
        </p:txBody>
      </p:sp>
      <p:sp>
        <p:nvSpPr>
          <p:cNvPr id="20" name="Rectangle 19"/>
          <p:cNvSpPr/>
          <p:nvPr/>
        </p:nvSpPr>
        <p:spPr>
          <a:xfrm>
            <a:off x="5410200" y="28194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11100101</a:t>
            </a:r>
            <a:endParaRPr lang="en-US" sz="2400"/>
          </a:p>
        </p:txBody>
      </p:sp>
      <p:sp>
        <p:nvSpPr>
          <p:cNvPr id="21" name="Rectangle 20"/>
          <p:cNvSpPr/>
          <p:nvPr/>
        </p:nvSpPr>
        <p:spPr>
          <a:xfrm>
            <a:off x="17526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11111111</a:t>
            </a:r>
            <a:endParaRPr lang="en-US" sz="2400"/>
          </a:p>
        </p:txBody>
      </p:sp>
      <p:sp>
        <p:nvSpPr>
          <p:cNvPr id="22" name="Rectangle 21"/>
          <p:cNvSpPr/>
          <p:nvPr/>
        </p:nvSpPr>
        <p:spPr>
          <a:xfrm>
            <a:off x="35814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00000000</a:t>
            </a:r>
            <a:endParaRPr lang="en-US" sz="2400"/>
          </a:p>
        </p:txBody>
      </p:sp>
      <p:sp>
        <p:nvSpPr>
          <p:cNvPr id="23" name="Rectangle 22"/>
          <p:cNvSpPr/>
          <p:nvPr/>
        </p:nvSpPr>
        <p:spPr>
          <a:xfrm>
            <a:off x="72390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00000000</a:t>
            </a:r>
            <a:endParaRPr lang="en-US" sz="2400"/>
          </a:p>
        </p:txBody>
      </p:sp>
      <p:sp>
        <p:nvSpPr>
          <p:cNvPr id="24" name="Rectangle 23"/>
          <p:cNvSpPr/>
          <p:nvPr/>
        </p:nvSpPr>
        <p:spPr>
          <a:xfrm>
            <a:off x="5410200" y="3505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00000000</a:t>
            </a:r>
            <a:endParaRPr lang="en-US" sz="2400"/>
          </a:p>
        </p:txBody>
      </p:sp>
      <p:cxnSp>
        <p:nvCxnSpPr>
          <p:cNvPr id="26" name="Straight Connector 25"/>
          <p:cNvCxnSpPr/>
          <p:nvPr/>
        </p:nvCxnSpPr>
        <p:spPr>
          <a:xfrm>
            <a:off x="1295400" y="4114800"/>
            <a:ext cx="7848600" cy="0"/>
          </a:xfrm>
          <a:prstGeom prst="line">
            <a:avLst/>
          </a:prstGeom>
        </p:spPr>
        <p:style>
          <a:lnRef idx="3">
            <a:schemeClr val="accent2"/>
          </a:lnRef>
          <a:fillRef idx="0">
            <a:schemeClr val="accent2"/>
          </a:fillRef>
          <a:effectRef idx="2">
            <a:schemeClr val="accent2"/>
          </a:effectRef>
          <a:fontRef idx="minor">
            <a:schemeClr val="tx1"/>
          </a:fontRef>
        </p:style>
      </p:cxnSp>
      <p:sp>
        <p:nvSpPr>
          <p:cNvPr id="31" name="Rectangle 30"/>
          <p:cNvSpPr/>
          <p:nvPr/>
        </p:nvSpPr>
        <p:spPr>
          <a:xfrm>
            <a:off x="17526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00010001</a:t>
            </a:r>
            <a:endParaRPr lang="en-US" sz="2400"/>
          </a:p>
        </p:txBody>
      </p:sp>
      <p:sp>
        <p:nvSpPr>
          <p:cNvPr id="32" name="Rectangle 31"/>
          <p:cNvSpPr/>
          <p:nvPr/>
        </p:nvSpPr>
        <p:spPr>
          <a:xfrm>
            <a:off x="35814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00000000</a:t>
            </a:r>
            <a:endParaRPr lang="en-US" sz="2400"/>
          </a:p>
        </p:txBody>
      </p:sp>
      <p:sp>
        <p:nvSpPr>
          <p:cNvPr id="33" name="Rectangle 32"/>
          <p:cNvSpPr/>
          <p:nvPr/>
        </p:nvSpPr>
        <p:spPr>
          <a:xfrm>
            <a:off x="72390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00000000</a:t>
            </a:r>
            <a:endParaRPr lang="en-US" sz="2400"/>
          </a:p>
        </p:txBody>
      </p:sp>
      <p:sp>
        <p:nvSpPr>
          <p:cNvPr id="34" name="Rectangle 33"/>
          <p:cNvSpPr/>
          <p:nvPr/>
        </p:nvSpPr>
        <p:spPr>
          <a:xfrm>
            <a:off x="5410200" y="4267200"/>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00000000</a:t>
            </a:r>
            <a:endParaRPr lang="en-US" sz="2400"/>
          </a:p>
        </p:txBody>
      </p:sp>
      <p:sp>
        <p:nvSpPr>
          <p:cNvPr id="36" name="Rectangle 35"/>
          <p:cNvSpPr/>
          <p:nvPr/>
        </p:nvSpPr>
        <p:spPr>
          <a:xfrm>
            <a:off x="685800" y="3200400"/>
            <a:ext cx="91440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smtClean="0">
                <a:ln w="0"/>
                <a:solidFill>
                  <a:schemeClr val="tx1"/>
                </a:solidFill>
                <a:effectLst>
                  <a:outerShdw blurRad="38100" dist="19050" dir="2700000" algn="tl" rotWithShape="0">
                    <a:schemeClr val="dk1">
                      <a:alpha val="40000"/>
                    </a:schemeClr>
                  </a:outerShdw>
                </a:effectLst>
              </a:rPr>
              <a:t>AND</a:t>
            </a:r>
            <a:endParaRPr lang="en-US" sz="160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87835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lumMod val="75000"/>
                  </a:schemeClr>
                </a:solidFill>
              </a:rPr>
              <a:t>Network Connection</a:t>
            </a:r>
            <a:endParaRPr lang="en-US" dirty="0">
              <a:solidFill>
                <a:schemeClr val="tx2">
                  <a:lumMod val="75000"/>
                </a:schemeClr>
              </a:solidFill>
            </a:endParaRPr>
          </a:p>
        </p:txBody>
      </p:sp>
      <p:pic>
        <p:nvPicPr>
          <p:cNvPr id="15363" name="Picture 2"/>
          <p:cNvPicPr>
            <a:picLocks noChangeAspect="1" noChangeArrowheads="1"/>
          </p:cNvPicPr>
          <p:nvPr/>
        </p:nvPicPr>
        <p:blipFill>
          <a:blip r:embed="rId3" cstate="print"/>
          <a:srcRect l="10001" t="21001" r="10625" b="3999"/>
          <a:stretch>
            <a:fillRect/>
          </a:stretch>
        </p:blipFill>
        <p:spPr bwMode="auto">
          <a:xfrm>
            <a:off x="609600" y="1447800"/>
            <a:ext cx="8405813" cy="4791075"/>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34</a:t>
            </a:fld>
            <a:endParaRPr lang="en-US"/>
          </a:p>
        </p:txBody>
      </p:sp>
    </p:spTree>
    <p:extLst>
      <p:ext uri="{BB962C8B-B14F-4D97-AF65-F5344CB8AC3E}">
        <p14:creationId xmlns:p14="http://schemas.microsoft.com/office/powerpoint/2010/main" val="109850270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144000" cy="685800"/>
          </a:xfrm>
        </p:spPr>
        <p:txBody>
          <a:bodyPr>
            <a:normAutofit/>
          </a:bodyPr>
          <a:lstStyle/>
          <a:p>
            <a:pPr>
              <a:defRPr/>
            </a:pPr>
            <a:r>
              <a:rPr lang="en-US" smtClean="0">
                <a:solidFill>
                  <a:schemeClr val="tx2">
                    <a:lumMod val="75000"/>
                  </a:schemeClr>
                </a:solidFill>
              </a:rPr>
              <a:t>Ipconfig /all [/release] [/renew]</a:t>
            </a:r>
            <a:endParaRPr lang="en-US" dirty="0">
              <a:solidFill>
                <a:schemeClr val="tx2">
                  <a:lumMod val="75000"/>
                </a:schemeClr>
              </a:solidFill>
            </a:endParaRPr>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35</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609600" y="1447800"/>
            <a:ext cx="8077200" cy="4800600"/>
          </a:xfrm>
          <a:prstGeom prst="rect">
            <a:avLst/>
          </a:prstGeom>
          <a:noFill/>
          <a:ln w="9525">
            <a:noFill/>
            <a:miter lim="800000"/>
            <a:headEnd/>
            <a:tailEnd/>
          </a:ln>
        </p:spPr>
      </p:pic>
    </p:spTree>
    <p:extLst>
      <p:ext uri="{BB962C8B-B14F-4D97-AF65-F5344CB8AC3E}">
        <p14:creationId xmlns:p14="http://schemas.microsoft.com/office/powerpoint/2010/main" val="63768217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chemeClr val="tx2">
                    <a:lumMod val="75000"/>
                  </a:schemeClr>
                </a:solidFill>
              </a:rPr>
              <a:t>Summary</a:t>
            </a:r>
            <a:endParaRPr lang="en-US" dirty="0">
              <a:solidFill>
                <a:schemeClr val="tx2">
                  <a:lumMod val="75000"/>
                </a:schemeClr>
              </a:solidFill>
            </a:endParaRPr>
          </a:p>
        </p:txBody>
      </p:sp>
      <p:sp>
        <p:nvSpPr>
          <p:cNvPr id="7" name="Content Placeholder 6"/>
          <p:cNvSpPr>
            <a:spLocks noGrp="1"/>
          </p:cNvSpPr>
          <p:nvPr>
            <p:ph idx="1"/>
          </p:nvPr>
        </p:nvSpPr>
        <p:spPr/>
        <p:txBody>
          <a:bodyPr>
            <a:normAutofit fontScale="85000" lnSpcReduction="20000"/>
          </a:bodyPr>
          <a:lstStyle/>
          <a:p>
            <a:pPr algn="just"/>
            <a:r>
              <a:rPr lang="en-US" dirty="0" smtClean="0"/>
              <a:t>IP network addresses consist of two parts: the network ID and the Host ID.</a:t>
            </a:r>
          </a:p>
          <a:p>
            <a:pPr algn="just"/>
            <a:r>
              <a:rPr lang="en-US" dirty="0" smtClean="0"/>
              <a:t>IPv4 addresses have 32 bits that are divided into Octets and are generally shown in dotted decimal form. For example: 203.162.177.81)</a:t>
            </a:r>
          </a:p>
          <a:p>
            <a:pPr algn="just"/>
            <a:r>
              <a:rPr lang="en-US" dirty="0" smtClean="0"/>
              <a:t>When written in a binary format, the first bit of a Class A address is always 0, the first 2 bits of a Class B address are always 10 and the first 3 bits of a Class C address are always 110.</a:t>
            </a:r>
          </a:p>
          <a:p>
            <a:pPr algn="just"/>
            <a:r>
              <a:rPr lang="en-US" dirty="0" smtClean="0"/>
              <a:t>Know how to convert from Decimal to Binary and Binary to Decimal</a:t>
            </a:r>
          </a:p>
          <a:p>
            <a:pPr algn="just"/>
            <a:r>
              <a:rPr lang="en-US" dirty="0" smtClean="0"/>
              <a:t>Know how to calculate from the IP network address</a:t>
            </a:r>
          </a:p>
          <a:p>
            <a:pPr algn="just"/>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36</a:t>
            </a:fld>
            <a:endParaRPr lang="en-US"/>
          </a:p>
        </p:txBody>
      </p:sp>
    </p:spTree>
    <p:extLst>
      <p:ext uri="{BB962C8B-B14F-4D97-AF65-F5344CB8AC3E}">
        <p14:creationId xmlns:p14="http://schemas.microsoft.com/office/powerpoint/2010/main" val="173696648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0" y="685800"/>
            <a:ext cx="9144000" cy="685800"/>
          </a:xfrm>
        </p:spPr>
        <p:txBody>
          <a:bodyPr>
            <a:normAutofit/>
          </a:bodyPr>
          <a:lstStyle/>
          <a:p>
            <a:r>
              <a:rPr lang="en-US" dirty="0" smtClean="0">
                <a:solidFill>
                  <a:schemeClr val="tx2">
                    <a:lumMod val="75000"/>
                  </a:schemeClr>
                </a:solidFill>
              </a:rPr>
              <a:t>Exercises: IP Class Recognize</a:t>
            </a:r>
          </a:p>
        </p:txBody>
      </p:sp>
      <p:sp>
        <p:nvSpPr>
          <p:cNvPr id="918531" name="Rectangle 3"/>
          <p:cNvSpPr>
            <a:spLocks noChangeArrowheads="1"/>
          </p:cNvSpPr>
          <p:nvPr/>
        </p:nvSpPr>
        <p:spPr bwMode="auto">
          <a:xfrm>
            <a:off x="685800" y="1981200"/>
            <a:ext cx="7850187" cy="8382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spcBef>
                <a:spcPct val="40000"/>
              </a:spcBef>
              <a:buClr>
                <a:srgbClr val="6699FF"/>
              </a:buClr>
            </a:pPr>
            <a:r>
              <a:rPr lang="en-US" sz="4000">
                <a:solidFill>
                  <a:srgbClr val="35297D"/>
                </a:solidFill>
                <a:latin typeface="Arial Black" pitchFamily="34" charset="0"/>
              </a:rPr>
              <a:t>Recognize these features</a:t>
            </a:r>
            <a:r>
              <a:rPr lang="en-US" sz="4000">
                <a:solidFill>
                  <a:schemeClr val="tx2"/>
                </a:solidFill>
                <a:latin typeface="Arial Black" pitchFamily="34" charset="0"/>
              </a:rPr>
              <a:t>:</a:t>
            </a:r>
          </a:p>
        </p:txBody>
      </p:sp>
      <p:sp>
        <p:nvSpPr>
          <p:cNvPr id="918532" name="Rectangle 4"/>
          <p:cNvSpPr>
            <a:spLocks noChangeArrowheads="1"/>
          </p:cNvSpPr>
          <p:nvPr/>
        </p:nvSpPr>
        <p:spPr bwMode="auto">
          <a:xfrm>
            <a:off x="1143000" y="2971800"/>
            <a:ext cx="6780212" cy="838200"/>
          </a:xfrm>
          <a:prstGeom prst="rect">
            <a:avLst/>
          </a:prstGeom>
          <a:noFill/>
          <a:ln w="76200">
            <a:noFill/>
            <a:miter lim="800000"/>
            <a:headEnd/>
            <a:tailEnd/>
          </a:ln>
        </p:spPr>
        <p:txBody>
          <a:bodyPr wrap="none" anchor="ctr"/>
          <a:lstStyle/>
          <a:p>
            <a:pPr>
              <a:spcBef>
                <a:spcPct val="40000"/>
              </a:spcBef>
              <a:buClr>
                <a:srgbClr val="6699FF"/>
              </a:buClr>
            </a:pPr>
            <a:r>
              <a:rPr lang="en-US" sz="3600" b="0">
                <a:solidFill>
                  <a:schemeClr val="accent2"/>
                </a:solidFill>
                <a:latin typeface="Arial Black" pitchFamily="34" charset="0"/>
                <a:sym typeface="Wingdings" pitchFamily="2" charset="2"/>
              </a:rPr>
              <a:t> </a:t>
            </a:r>
            <a:r>
              <a:rPr lang="en-US" sz="3600">
                <a:solidFill>
                  <a:schemeClr val="accent2"/>
                </a:solidFill>
                <a:latin typeface="Arial" pitchFamily="34" charset="0"/>
                <a:cs typeface="Arial" pitchFamily="34" charset="0"/>
              </a:rPr>
              <a:t>Class of IP address</a:t>
            </a:r>
          </a:p>
        </p:txBody>
      </p:sp>
      <p:sp>
        <p:nvSpPr>
          <p:cNvPr id="918533" name="Rectangle 5"/>
          <p:cNvSpPr>
            <a:spLocks noChangeArrowheads="1"/>
          </p:cNvSpPr>
          <p:nvPr/>
        </p:nvSpPr>
        <p:spPr bwMode="auto">
          <a:xfrm>
            <a:off x="1066800" y="3886200"/>
            <a:ext cx="7467600" cy="838200"/>
          </a:xfrm>
          <a:prstGeom prst="rect">
            <a:avLst/>
          </a:prstGeom>
          <a:noFill/>
          <a:ln w="76200">
            <a:noFill/>
            <a:miter lim="800000"/>
            <a:headEnd/>
            <a:tailEnd/>
          </a:ln>
        </p:spPr>
        <p:txBody>
          <a:bodyPr wrap="none" anchor="ctr"/>
          <a:lstStyle/>
          <a:p>
            <a:pPr>
              <a:spcBef>
                <a:spcPct val="40000"/>
              </a:spcBef>
              <a:buClr>
                <a:srgbClr val="6699FF"/>
              </a:buClr>
            </a:pPr>
            <a:r>
              <a:rPr lang="en-US" sz="3600">
                <a:solidFill>
                  <a:schemeClr val="accent2"/>
                </a:solidFill>
                <a:latin typeface="Arial" pitchFamily="34" charset="0"/>
                <a:cs typeface="Arial" pitchFamily="34" charset="0"/>
                <a:sym typeface="Wingdings" pitchFamily="2" charset="2"/>
              </a:rPr>
              <a:t></a:t>
            </a:r>
            <a:r>
              <a:rPr lang="en-US" sz="3600">
                <a:solidFill>
                  <a:schemeClr val="accent2"/>
                </a:solidFill>
                <a:latin typeface="Arial" pitchFamily="34" charset="0"/>
                <a:cs typeface="Arial" pitchFamily="34" charset="0"/>
              </a:rPr>
              <a:t> Public or Private</a:t>
            </a:r>
          </a:p>
        </p:txBody>
      </p:sp>
      <p:sp>
        <p:nvSpPr>
          <p:cNvPr id="918534" name="Rectangle 6"/>
          <p:cNvSpPr>
            <a:spLocks noChangeArrowheads="1"/>
          </p:cNvSpPr>
          <p:nvPr/>
        </p:nvSpPr>
        <p:spPr bwMode="auto">
          <a:xfrm>
            <a:off x="1143000" y="4800600"/>
            <a:ext cx="6781800" cy="838200"/>
          </a:xfrm>
          <a:prstGeom prst="rect">
            <a:avLst/>
          </a:prstGeom>
          <a:noFill/>
          <a:ln w="76200">
            <a:noFill/>
            <a:miter lim="800000"/>
            <a:headEnd/>
            <a:tailEnd/>
          </a:ln>
        </p:spPr>
        <p:txBody>
          <a:bodyPr wrap="none" anchor="ctr"/>
          <a:lstStyle/>
          <a:p>
            <a:pPr>
              <a:spcBef>
                <a:spcPct val="40000"/>
              </a:spcBef>
              <a:buClr>
                <a:srgbClr val="6699FF"/>
              </a:buClr>
            </a:pPr>
            <a:r>
              <a:rPr lang="en-US" sz="3600" smtClean="0">
                <a:solidFill>
                  <a:schemeClr val="accent2"/>
                </a:solidFill>
                <a:latin typeface="Arial" pitchFamily="34" charset="0"/>
                <a:cs typeface="Arial" pitchFamily="34" charset="0"/>
                <a:sym typeface="Wingdings" pitchFamily="2" charset="2"/>
              </a:rPr>
              <a:t></a:t>
            </a:r>
            <a:r>
              <a:rPr lang="en-US" sz="3600" smtClean="0">
                <a:solidFill>
                  <a:schemeClr val="accent2"/>
                </a:solidFill>
                <a:latin typeface="Arial" pitchFamily="34" charset="0"/>
                <a:cs typeface="Arial" pitchFamily="34" charset="0"/>
              </a:rPr>
              <a:t> </a:t>
            </a:r>
            <a:r>
              <a:rPr lang="en-US" sz="3600">
                <a:solidFill>
                  <a:schemeClr val="accent2"/>
                </a:solidFill>
                <a:latin typeface="Arial" pitchFamily="34" charset="0"/>
                <a:cs typeface="Arial" pitchFamily="34" charset="0"/>
              </a:rPr>
              <a:t>Default Subnet Mask</a:t>
            </a:r>
          </a:p>
        </p:txBody>
      </p:sp>
      <p:sp>
        <p:nvSpPr>
          <p:cNvPr id="8" name="Slide Number Placeholder 7"/>
          <p:cNvSpPr>
            <a:spLocks noGrp="1"/>
          </p:cNvSpPr>
          <p:nvPr>
            <p:ph type="sldNum" sz="quarter" idx="12"/>
          </p:nvPr>
        </p:nvSpPr>
        <p:spPr/>
        <p:txBody>
          <a:bodyPr>
            <a:normAutofit fontScale="85000" lnSpcReduction="20000"/>
          </a:bodyPr>
          <a:lstStyle/>
          <a:p>
            <a:fld id="{04CED84C-2EA6-462B-8029-C57D5BAC3218}" type="slidenum">
              <a:rPr lang="en-US" smtClean="0"/>
              <a:pPr/>
              <a:t>37</a:t>
            </a:fld>
            <a:endParaRPr lang="en-US"/>
          </a:p>
        </p:txBody>
      </p:sp>
    </p:spTree>
    <p:extLst>
      <p:ext uri="{BB962C8B-B14F-4D97-AF65-F5344CB8AC3E}">
        <p14:creationId xmlns:p14="http://schemas.microsoft.com/office/powerpoint/2010/main" val="294766172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18531"/>
                                        </p:tgtEl>
                                        <p:attrNameLst>
                                          <p:attrName>style.visibility</p:attrName>
                                        </p:attrNameLst>
                                      </p:cBhvr>
                                      <p:to>
                                        <p:strVal val="visible"/>
                                      </p:to>
                                    </p:set>
                                    <p:anim calcmode="lin" valueType="num">
                                      <p:cBhvr additive="base">
                                        <p:cTn id="7" dur="500" fill="hold"/>
                                        <p:tgtEl>
                                          <p:spTgt spid="918531"/>
                                        </p:tgtEl>
                                        <p:attrNameLst>
                                          <p:attrName>ppt_x</p:attrName>
                                        </p:attrNameLst>
                                      </p:cBhvr>
                                      <p:tavLst>
                                        <p:tav tm="0">
                                          <p:val>
                                            <p:strVal val="1+#ppt_w/2"/>
                                          </p:val>
                                        </p:tav>
                                        <p:tav tm="100000">
                                          <p:val>
                                            <p:strVal val="#ppt_x"/>
                                          </p:val>
                                        </p:tav>
                                      </p:tavLst>
                                    </p:anim>
                                    <p:anim calcmode="lin" valueType="num">
                                      <p:cBhvr additive="base">
                                        <p:cTn id="8" dur="500" fill="hold"/>
                                        <p:tgtEl>
                                          <p:spTgt spid="9185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18532"/>
                                        </p:tgtEl>
                                        <p:attrNameLst>
                                          <p:attrName>style.visibility</p:attrName>
                                        </p:attrNameLst>
                                      </p:cBhvr>
                                      <p:to>
                                        <p:strVal val="visible"/>
                                      </p:to>
                                    </p:set>
                                    <p:anim calcmode="lin" valueType="num">
                                      <p:cBhvr additive="base">
                                        <p:cTn id="13" dur="500" fill="hold"/>
                                        <p:tgtEl>
                                          <p:spTgt spid="918532"/>
                                        </p:tgtEl>
                                        <p:attrNameLst>
                                          <p:attrName>ppt_x</p:attrName>
                                        </p:attrNameLst>
                                      </p:cBhvr>
                                      <p:tavLst>
                                        <p:tav tm="0">
                                          <p:val>
                                            <p:strVal val="1+#ppt_w/2"/>
                                          </p:val>
                                        </p:tav>
                                        <p:tav tm="100000">
                                          <p:val>
                                            <p:strVal val="#ppt_x"/>
                                          </p:val>
                                        </p:tav>
                                      </p:tavLst>
                                    </p:anim>
                                    <p:anim calcmode="lin" valueType="num">
                                      <p:cBhvr additive="base">
                                        <p:cTn id="14" dur="500" fill="hold"/>
                                        <p:tgtEl>
                                          <p:spTgt spid="91853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18533"/>
                                        </p:tgtEl>
                                        <p:attrNameLst>
                                          <p:attrName>style.visibility</p:attrName>
                                        </p:attrNameLst>
                                      </p:cBhvr>
                                      <p:to>
                                        <p:strVal val="visible"/>
                                      </p:to>
                                    </p:set>
                                    <p:anim calcmode="lin" valueType="num">
                                      <p:cBhvr additive="base">
                                        <p:cTn id="19" dur="500" fill="hold"/>
                                        <p:tgtEl>
                                          <p:spTgt spid="918533"/>
                                        </p:tgtEl>
                                        <p:attrNameLst>
                                          <p:attrName>ppt_x</p:attrName>
                                        </p:attrNameLst>
                                      </p:cBhvr>
                                      <p:tavLst>
                                        <p:tav tm="0">
                                          <p:val>
                                            <p:strVal val="1+#ppt_w/2"/>
                                          </p:val>
                                        </p:tav>
                                        <p:tav tm="100000">
                                          <p:val>
                                            <p:strVal val="#ppt_x"/>
                                          </p:val>
                                        </p:tav>
                                      </p:tavLst>
                                    </p:anim>
                                    <p:anim calcmode="lin" valueType="num">
                                      <p:cBhvr additive="base">
                                        <p:cTn id="20" dur="500" fill="hold"/>
                                        <p:tgtEl>
                                          <p:spTgt spid="91853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18534"/>
                                        </p:tgtEl>
                                        <p:attrNameLst>
                                          <p:attrName>style.visibility</p:attrName>
                                        </p:attrNameLst>
                                      </p:cBhvr>
                                      <p:to>
                                        <p:strVal val="visible"/>
                                      </p:to>
                                    </p:set>
                                    <p:anim calcmode="lin" valueType="num">
                                      <p:cBhvr additive="base">
                                        <p:cTn id="25" dur="500" fill="hold"/>
                                        <p:tgtEl>
                                          <p:spTgt spid="918534"/>
                                        </p:tgtEl>
                                        <p:attrNameLst>
                                          <p:attrName>ppt_x</p:attrName>
                                        </p:attrNameLst>
                                      </p:cBhvr>
                                      <p:tavLst>
                                        <p:tav tm="0">
                                          <p:val>
                                            <p:strVal val="1+#ppt_w/2"/>
                                          </p:val>
                                        </p:tav>
                                        <p:tav tm="100000">
                                          <p:val>
                                            <p:strVal val="#ppt_x"/>
                                          </p:val>
                                        </p:tav>
                                      </p:tavLst>
                                    </p:anim>
                                    <p:anim calcmode="lin" valueType="num">
                                      <p:cBhvr additive="base">
                                        <p:cTn id="26" dur="500" fill="hold"/>
                                        <p:tgtEl>
                                          <p:spTgt spid="9185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1" grpId="0" animBg="1" autoUpdateAnimBg="0"/>
      <p:bldP spid="918532" grpId="0"/>
      <p:bldP spid="918533" grpId="0"/>
      <p:bldP spid="918534"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762000" y="1600200"/>
            <a:ext cx="8130480" cy="838200"/>
          </a:xfrm>
          <a:prstGeom prst="rect">
            <a:avLst/>
          </a:prstGeom>
          <a:noFill/>
          <a:ln w="76200">
            <a:noFill/>
            <a:miter lim="800000"/>
            <a:headEnd/>
            <a:tailEnd/>
          </a:ln>
        </p:spPr>
        <p:txBody>
          <a:bodyPr wrap="none" anchor="ctr"/>
          <a:lstStyle/>
          <a:p>
            <a:pPr>
              <a:spcBef>
                <a:spcPct val="40000"/>
              </a:spcBef>
              <a:buClr>
                <a:srgbClr val="6699FF"/>
              </a:buClr>
            </a:pPr>
            <a:r>
              <a:rPr lang="en-US" sz="2400" dirty="0">
                <a:solidFill>
                  <a:srgbClr val="35297D"/>
                </a:solidFill>
                <a:latin typeface="Arial" pitchFamily="34" charset="0"/>
                <a:cs typeface="Arial" pitchFamily="34" charset="0"/>
              </a:rPr>
              <a:t>Apply to the following IP address (</a:t>
            </a:r>
            <a:r>
              <a:rPr lang="en-US" sz="2400">
                <a:solidFill>
                  <a:schemeClr val="accent2"/>
                </a:solidFill>
                <a:latin typeface="Arial" pitchFamily="34" charset="0"/>
                <a:cs typeface="Arial" pitchFamily="34" charset="0"/>
              </a:rPr>
              <a:t>Class of IP address,</a:t>
            </a:r>
          </a:p>
          <a:p>
            <a:pPr>
              <a:spcBef>
                <a:spcPct val="40000"/>
              </a:spcBef>
              <a:buClr>
                <a:srgbClr val="6699FF"/>
              </a:buClr>
            </a:pPr>
            <a:r>
              <a:rPr lang="en-US" sz="2400">
                <a:solidFill>
                  <a:schemeClr val="accent2"/>
                </a:solidFill>
                <a:latin typeface="Arial" pitchFamily="34" charset="0"/>
                <a:cs typeface="Arial" pitchFamily="34" charset="0"/>
              </a:rPr>
              <a:t>Public or Private, Default Subnet Mask</a:t>
            </a:r>
          </a:p>
        </p:txBody>
      </p:sp>
      <p:sp>
        <p:nvSpPr>
          <p:cNvPr id="59395" name="Rectangle 4"/>
          <p:cNvSpPr>
            <a:spLocks noChangeArrowheads="1"/>
          </p:cNvSpPr>
          <p:nvPr/>
        </p:nvSpPr>
        <p:spPr bwMode="auto">
          <a:xfrm>
            <a:off x="609600" y="2590800"/>
            <a:ext cx="3352800" cy="609600"/>
          </a:xfrm>
          <a:prstGeom prst="rect">
            <a:avLst/>
          </a:prstGeom>
          <a:noFill/>
          <a:ln w="76200">
            <a:noFill/>
            <a:miter lim="800000"/>
            <a:headEnd/>
            <a:tailEnd/>
          </a:ln>
        </p:spPr>
        <p:txBody>
          <a:bodyPr wrap="none" anchor="ctr"/>
          <a:lstStyle/>
          <a:p>
            <a:pPr algn="ctr">
              <a:spcBef>
                <a:spcPct val="40000"/>
              </a:spcBef>
              <a:buClr>
                <a:srgbClr val="6699FF"/>
              </a:buClr>
            </a:pPr>
            <a:r>
              <a:rPr lang="en-US" sz="3200">
                <a:solidFill>
                  <a:srgbClr val="002060"/>
                </a:solidFill>
                <a:latin typeface="Arial Black" pitchFamily="34" charset="0"/>
                <a:sym typeface="Wingdings" pitchFamily="2" charset="2"/>
              </a:rPr>
              <a:t>a. </a:t>
            </a:r>
            <a:r>
              <a:rPr lang="en-US" sz="3200">
                <a:solidFill>
                  <a:srgbClr val="00B050"/>
                </a:solidFill>
                <a:latin typeface="Arial Black" pitchFamily="34" charset="0"/>
              </a:rPr>
              <a:t>171.10.1.1</a:t>
            </a:r>
          </a:p>
        </p:txBody>
      </p:sp>
      <p:sp>
        <p:nvSpPr>
          <p:cNvPr id="59396" name="Rectangle 5"/>
          <p:cNvSpPr>
            <a:spLocks noChangeArrowheads="1"/>
          </p:cNvSpPr>
          <p:nvPr/>
        </p:nvSpPr>
        <p:spPr bwMode="auto">
          <a:xfrm>
            <a:off x="3581400" y="2514600"/>
            <a:ext cx="4419600" cy="609600"/>
          </a:xfrm>
          <a:prstGeom prst="rect">
            <a:avLst/>
          </a:prstGeom>
          <a:noFill/>
          <a:ln w="76200">
            <a:noFill/>
            <a:miter lim="800000"/>
            <a:headEnd/>
            <a:tailEnd/>
          </a:ln>
        </p:spPr>
        <p:txBody>
          <a:bodyPr wrap="none" anchor="ctr"/>
          <a:lstStyle/>
          <a:p>
            <a:pPr algn="ctr">
              <a:spcBef>
                <a:spcPct val="40000"/>
              </a:spcBef>
              <a:buClr>
                <a:srgbClr val="6699FF"/>
              </a:buClr>
            </a:pPr>
            <a:r>
              <a:rPr lang="en-US" sz="4000">
                <a:solidFill>
                  <a:srgbClr val="002060"/>
                </a:solidFill>
                <a:latin typeface="Arial Black" pitchFamily="34" charset="0"/>
                <a:sym typeface="Wingdings" pitchFamily="2" charset="2"/>
              </a:rPr>
              <a:t>   </a:t>
            </a:r>
            <a:r>
              <a:rPr lang="en-US" sz="3200">
                <a:solidFill>
                  <a:srgbClr val="002060"/>
                </a:solidFill>
                <a:latin typeface="Arial Black" pitchFamily="34" charset="0"/>
                <a:sym typeface="Wingdings" pitchFamily="2" charset="2"/>
              </a:rPr>
              <a:t>b. </a:t>
            </a:r>
            <a:r>
              <a:rPr lang="en-US" sz="3200">
                <a:solidFill>
                  <a:srgbClr val="00B050"/>
                </a:solidFill>
                <a:latin typeface="Arial Black" pitchFamily="34" charset="0"/>
              </a:rPr>
              <a:t>172.31.1.1</a:t>
            </a:r>
          </a:p>
        </p:txBody>
      </p:sp>
      <p:sp>
        <p:nvSpPr>
          <p:cNvPr id="59397" name="Rectangle 6"/>
          <p:cNvSpPr>
            <a:spLocks noChangeArrowheads="1"/>
          </p:cNvSpPr>
          <p:nvPr/>
        </p:nvSpPr>
        <p:spPr bwMode="auto">
          <a:xfrm>
            <a:off x="609599" y="3352800"/>
            <a:ext cx="2676525" cy="533400"/>
          </a:xfrm>
          <a:prstGeom prst="rect">
            <a:avLst/>
          </a:prstGeom>
          <a:noFill/>
          <a:ln w="76200">
            <a:noFill/>
            <a:miter lim="800000"/>
            <a:headEnd/>
            <a:tailEnd/>
          </a:ln>
        </p:spPr>
        <p:txBody>
          <a:bodyPr wrap="none" anchor="ctr"/>
          <a:lstStyle/>
          <a:p>
            <a:pPr algn="ctr">
              <a:spcBef>
                <a:spcPct val="40000"/>
              </a:spcBef>
              <a:buClr>
                <a:srgbClr val="6699FF"/>
              </a:buClr>
            </a:pPr>
            <a:r>
              <a:rPr lang="en-US" sz="3200">
                <a:solidFill>
                  <a:srgbClr val="002060"/>
                </a:solidFill>
                <a:latin typeface="Arial Black" pitchFamily="34" charset="0"/>
                <a:sym typeface="Wingdings" pitchFamily="2" charset="2"/>
              </a:rPr>
              <a:t>c. </a:t>
            </a:r>
            <a:r>
              <a:rPr lang="en-US" sz="3200">
                <a:solidFill>
                  <a:srgbClr val="00B050"/>
                </a:solidFill>
                <a:latin typeface="Arial Black" pitchFamily="34" charset="0"/>
              </a:rPr>
              <a:t>6.12.2.1</a:t>
            </a:r>
          </a:p>
        </p:txBody>
      </p:sp>
      <p:sp>
        <p:nvSpPr>
          <p:cNvPr id="59398" name="Rectangle 7"/>
          <p:cNvSpPr>
            <a:spLocks noChangeArrowheads="1"/>
          </p:cNvSpPr>
          <p:nvPr/>
        </p:nvSpPr>
        <p:spPr bwMode="auto">
          <a:xfrm>
            <a:off x="3733800" y="3276600"/>
            <a:ext cx="4343400" cy="609600"/>
          </a:xfrm>
          <a:prstGeom prst="rect">
            <a:avLst/>
          </a:prstGeom>
          <a:noFill/>
          <a:ln w="76200">
            <a:noFill/>
            <a:miter lim="800000"/>
            <a:headEnd/>
            <a:tailEnd/>
          </a:ln>
        </p:spPr>
        <p:txBody>
          <a:bodyPr wrap="none" anchor="ctr"/>
          <a:lstStyle/>
          <a:p>
            <a:pPr algn="ctr">
              <a:spcBef>
                <a:spcPct val="40000"/>
              </a:spcBef>
              <a:buClr>
                <a:srgbClr val="6699FF"/>
              </a:buClr>
            </a:pPr>
            <a:r>
              <a:rPr lang="en-US" sz="4000">
                <a:solidFill>
                  <a:srgbClr val="002060"/>
                </a:solidFill>
                <a:latin typeface="Arial Black" pitchFamily="34" charset="0"/>
                <a:sym typeface="Wingdings" pitchFamily="2" charset="2"/>
              </a:rPr>
              <a:t>   </a:t>
            </a:r>
            <a:r>
              <a:rPr lang="en-US" sz="3200">
                <a:solidFill>
                  <a:srgbClr val="002060"/>
                </a:solidFill>
                <a:latin typeface="Arial Black" pitchFamily="34" charset="0"/>
                <a:sym typeface="Wingdings" pitchFamily="2" charset="2"/>
              </a:rPr>
              <a:t>d. </a:t>
            </a:r>
            <a:r>
              <a:rPr lang="en-US" sz="3200">
                <a:solidFill>
                  <a:srgbClr val="00B050"/>
                </a:solidFill>
                <a:latin typeface="Arial Black" pitchFamily="34" charset="0"/>
              </a:rPr>
              <a:t>10.22.22.10</a:t>
            </a:r>
          </a:p>
        </p:txBody>
      </p:sp>
      <p:sp>
        <p:nvSpPr>
          <p:cNvPr id="59399" name="Rectangle 8"/>
          <p:cNvSpPr>
            <a:spLocks noChangeArrowheads="1"/>
          </p:cNvSpPr>
          <p:nvPr/>
        </p:nvSpPr>
        <p:spPr bwMode="auto">
          <a:xfrm>
            <a:off x="761999" y="4038600"/>
            <a:ext cx="2600325" cy="685800"/>
          </a:xfrm>
          <a:prstGeom prst="rect">
            <a:avLst/>
          </a:prstGeom>
          <a:noFill/>
          <a:ln w="76200">
            <a:noFill/>
            <a:miter lim="800000"/>
            <a:headEnd/>
            <a:tailEnd/>
          </a:ln>
        </p:spPr>
        <p:txBody>
          <a:bodyPr wrap="none" anchor="ctr"/>
          <a:lstStyle/>
          <a:p>
            <a:pPr algn="ctr">
              <a:spcBef>
                <a:spcPct val="40000"/>
              </a:spcBef>
              <a:buClr>
                <a:srgbClr val="6699FF"/>
              </a:buClr>
            </a:pPr>
            <a:r>
              <a:rPr lang="en-US" sz="4000">
                <a:solidFill>
                  <a:srgbClr val="002060"/>
                </a:solidFill>
                <a:latin typeface="Arial Black" pitchFamily="34" charset="0"/>
                <a:sym typeface="Wingdings" pitchFamily="2" charset="2"/>
              </a:rPr>
              <a:t>     </a:t>
            </a:r>
            <a:r>
              <a:rPr lang="en-US" sz="3200">
                <a:solidFill>
                  <a:srgbClr val="002060"/>
                </a:solidFill>
                <a:latin typeface="Arial Black" pitchFamily="34" charset="0"/>
                <a:sym typeface="Wingdings" pitchFamily="2" charset="2"/>
              </a:rPr>
              <a:t>e. </a:t>
            </a:r>
            <a:r>
              <a:rPr lang="en-US" sz="3200">
                <a:solidFill>
                  <a:srgbClr val="00B050"/>
                </a:solidFill>
                <a:latin typeface="Arial Black" pitchFamily="34" charset="0"/>
              </a:rPr>
              <a:t>192.168.1.10</a:t>
            </a:r>
          </a:p>
        </p:txBody>
      </p:sp>
      <p:sp>
        <p:nvSpPr>
          <p:cNvPr id="59400" name="Rectangle 9"/>
          <p:cNvSpPr>
            <a:spLocks noChangeArrowheads="1"/>
          </p:cNvSpPr>
          <p:nvPr/>
        </p:nvSpPr>
        <p:spPr bwMode="auto">
          <a:xfrm>
            <a:off x="685799" y="4800600"/>
            <a:ext cx="2828925" cy="609600"/>
          </a:xfrm>
          <a:prstGeom prst="rect">
            <a:avLst/>
          </a:prstGeom>
          <a:noFill/>
          <a:ln w="76200">
            <a:noFill/>
            <a:miter lim="800000"/>
            <a:headEnd/>
            <a:tailEnd/>
          </a:ln>
        </p:spPr>
        <p:txBody>
          <a:bodyPr wrap="none" anchor="ctr"/>
          <a:lstStyle/>
          <a:p>
            <a:pPr algn="ctr">
              <a:spcBef>
                <a:spcPct val="40000"/>
              </a:spcBef>
              <a:buClr>
                <a:srgbClr val="6699FF"/>
              </a:buClr>
            </a:pPr>
            <a:r>
              <a:rPr lang="en-US" sz="3200">
                <a:solidFill>
                  <a:srgbClr val="002060"/>
                </a:solidFill>
                <a:latin typeface="Arial Black" pitchFamily="34" charset="0"/>
                <a:sym typeface="Wingdings" pitchFamily="2" charset="2"/>
              </a:rPr>
              <a:t>g</a:t>
            </a:r>
            <a:r>
              <a:rPr lang="en-US" sz="4000">
                <a:solidFill>
                  <a:srgbClr val="002060"/>
                </a:solidFill>
                <a:latin typeface="Arial Black" pitchFamily="34" charset="0"/>
                <a:sym typeface="Wingdings" pitchFamily="2" charset="2"/>
              </a:rPr>
              <a:t>.</a:t>
            </a:r>
            <a:r>
              <a:rPr lang="en-US" sz="3200">
                <a:solidFill>
                  <a:srgbClr val="002060"/>
                </a:solidFill>
                <a:latin typeface="Arial Black" pitchFamily="34" charset="0"/>
                <a:sym typeface="Wingdings" pitchFamily="2" charset="2"/>
              </a:rPr>
              <a:t> </a:t>
            </a:r>
            <a:r>
              <a:rPr lang="en-US" sz="3200">
                <a:solidFill>
                  <a:srgbClr val="00B050"/>
                </a:solidFill>
                <a:latin typeface="Arial Black" pitchFamily="34" charset="0"/>
              </a:rPr>
              <a:t>129.6.5.4</a:t>
            </a:r>
          </a:p>
        </p:txBody>
      </p:sp>
      <p:sp>
        <p:nvSpPr>
          <p:cNvPr id="59401" name="Rectangle 10"/>
          <p:cNvSpPr>
            <a:spLocks noChangeArrowheads="1"/>
          </p:cNvSpPr>
          <p:nvPr/>
        </p:nvSpPr>
        <p:spPr bwMode="auto">
          <a:xfrm>
            <a:off x="4572000" y="4038600"/>
            <a:ext cx="3276600" cy="609600"/>
          </a:xfrm>
          <a:prstGeom prst="rect">
            <a:avLst/>
          </a:prstGeom>
          <a:noFill/>
          <a:ln w="76200">
            <a:noFill/>
            <a:miter lim="800000"/>
            <a:headEnd/>
            <a:tailEnd/>
          </a:ln>
        </p:spPr>
        <p:txBody>
          <a:bodyPr wrap="none" anchor="ctr"/>
          <a:lstStyle/>
          <a:p>
            <a:pPr algn="ctr">
              <a:spcBef>
                <a:spcPct val="40000"/>
              </a:spcBef>
              <a:buClr>
                <a:srgbClr val="6699FF"/>
              </a:buClr>
            </a:pPr>
            <a:r>
              <a:rPr lang="en-US" sz="4000">
                <a:solidFill>
                  <a:srgbClr val="002060"/>
                </a:solidFill>
                <a:latin typeface="Arial Black" pitchFamily="34" charset="0"/>
                <a:sym typeface="Wingdings" pitchFamily="2" charset="2"/>
              </a:rPr>
              <a:t>   </a:t>
            </a:r>
            <a:r>
              <a:rPr lang="en-US" sz="3200">
                <a:solidFill>
                  <a:srgbClr val="002060"/>
                </a:solidFill>
                <a:latin typeface="Arial Black" pitchFamily="34" charset="0"/>
                <a:sym typeface="Wingdings" pitchFamily="2" charset="2"/>
              </a:rPr>
              <a:t>f. </a:t>
            </a:r>
            <a:r>
              <a:rPr lang="en-US" sz="3200">
                <a:solidFill>
                  <a:srgbClr val="00B050"/>
                </a:solidFill>
                <a:latin typeface="Arial Black" pitchFamily="34" charset="0"/>
              </a:rPr>
              <a:t>221.222.200.1</a:t>
            </a:r>
          </a:p>
        </p:txBody>
      </p:sp>
      <p:sp>
        <p:nvSpPr>
          <p:cNvPr id="59402" name="Rectangle 11"/>
          <p:cNvSpPr>
            <a:spLocks noChangeArrowheads="1"/>
          </p:cNvSpPr>
          <p:nvPr/>
        </p:nvSpPr>
        <p:spPr bwMode="auto">
          <a:xfrm>
            <a:off x="4114800" y="4800600"/>
            <a:ext cx="4343400" cy="609600"/>
          </a:xfrm>
          <a:prstGeom prst="rect">
            <a:avLst/>
          </a:prstGeom>
          <a:noFill/>
          <a:ln w="76200">
            <a:noFill/>
            <a:miter lim="800000"/>
            <a:headEnd/>
            <a:tailEnd/>
          </a:ln>
        </p:spPr>
        <p:txBody>
          <a:bodyPr wrap="none" anchor="ctr"/>
          <a:lstStyle/>
          <a:p>
            <a:pPr algn="ctr">
              <a:spcBef>
                <a:spcPct val="40000"/>
              </a:spcBef>
              <a:buClr>
                <a:srgbClr val="6699FF"/>
              </a:buClr>
            </a:pPr>
            <a:r>
              <a:rPr lang="en-US" sz="3200">
                <a:solidFill>
                  <a:srgbClr val="002060"/>
                </a:solidFill>
                <a:latin typeface="Arial Black" pitchFamily="34" charset="0"/>
                <a:sym typeface="Wingdings" pitchFamily="2" charset="2"/>
              </a:rPr>
              <a:t>h. </a:t>
            </a:r>
            <a:r>
              <a:rPr lang="en-US" sz="3200">
                <a:solidFill>
                  <a:srgbClr val="00B050"/>
                </a:solidFill>
                <a:latin typeface="Arial Black" pitchFamily="34" charset="0"/>
              </a:rPr>
              <a:t>172.18.16.1</a:t>
            </a:r>
          </a:p>
        </p:txBody>
      </p:sp>
      <p:sp>
        <p:nvSpPr>
          <p:cNvPr id="59403" name="Rectangle 12"/>
          <p:cNvSpPr>
            <a:spLocks noChangeArrowheads="1"/>
          </p:cNvSpPr>
          <p:nvPr/>
        </p:nvSpPr>
        <p:spPr bwMode="auto">
          <a:xfrm>
            <a:off x="685800" y="5562600"/>
            <a:ext cx="2851150" cy="609600"/>
          </a:xfrm>
          <a:prstGeom prst="rect">
            <a:avLst/>
          </a:prstGeom>
          <a:noFill/>
          <a:ln w="76200">
            <a:noFill/>
            <a:miter lim="800000"/>
            <a:headEnd/>
            <a:tailEnd/>
          </a:ln>
        </p:spPr>
        <p:txBody>
          <a:bodyPr wrap="none" anchor="ctr"/>
          <a:lstStyle/>
          <a:p>
            <a:pPr algn="ctr">
              <a:spcBef>
                <a:spcPct val="40000"/>
              </a:spcBef>
              <a:buClr>
                <a:srgbClr val="6699FF"/>
              </a:buClr>
            </a:pPr>
            <a:r>
              <a:rPr lang="en-US" sz="4000">
                <a:solidFill>
                  <a:srgbClr val="002060"/>
                </a:solidFill>
                <a:latin typeface="Arial Black" pitchFamily="34" charset="0"/>
                <a:sym typeface="Wingdings" pitchFamily="2" charset="2"/>
              </a:rPr>
              <a:t>   </a:t>
            </a:r>
            <a:r>
              <a:rPr lang="en-US" sz="3200">
                <a:solidFill>
                  <a:srgbClr val="002060"/>
                </a:solidFill>
                <a:latin typeface="Arial Black" pitchFamily="34" charset="0"/>
                <a:sym typeface="Wingdings" pitchFamily="2" charset="2"/>
              </a:rPr>
              <a:t>I. </a:t>
            </a:r>
            <a:r>
              <a:rPr lang="en-US" sz="3200">
                <a:solidFill>
                  <a:srgbClr val="00B050"/>
                </a:solidFill>
                <a:latin typeface="Arial Black" pitchFamily="34" charset="0"/>
              </a:rPr>
              <a:t>191.168.1.1</a:t>
            </a:r>
          </a:p>
        </p:txBody>
      </p:sp>
      <p:sp>
        <p:nvSpPr>
          <p:cNvPr id="59404" name="Rectangle 13"/>
          <p:cNvSpPr>
            <a:spLocks noChangeArrowheads="1"/>
          </p:cNvSpPr>
          <p:nvPr/>
        </p:nvSpPr>
        <p:spPr bwMode="auto">
          <a:xfrm>
            <a:off x="4572000" y="5562600"/>
            <a:ext cx="3124200" cy="609600"/>
          </a:xfrm>
          <a:prstGeom prst="rect">
            <a:avLst/>
          </a:prstGeom>
          <a:noFill/>
          <a:ln w="76200">
            <a:noFill/>
            <a:miter lim="800000"/>
            <a:headEnd/>
            <a:tailEnd/>
          </a:ln>
        </p:spPr>
        <p:txBody>
          <a:bodyPr wrap="none" anchor="ctr"/>
          <a:lstStyle/>
          <a:p>
            <a:pPr algn="ctr">
              <a:spcBef>
                <a:spcPct val="40000"/>
              </a:spcBef>
              <a:buClr>
                <a:srgbClr val="6699FF"/>
              </a:buClr>
            </a:pPr>
            <a:r>
              <a:rPr lang="en-US" sz="4000">
                <a:solidFill>
                  <a:srgbClr val="002060"/>
                </a:solidFill>
                <a:latin typeface="Arial Black" pitchFamily="34" charset="0"/>
                <a:sym typeface="Wingdings" pitchFamily="2" charset="2"/>
              </a:rPr>
              <a:t>   </a:t>
            </a:r>
            <a:r>
              <a:rPr lang="en-US" sz="3200">
                <a:solidFill>
                  <a:srgbClr val="002060"/>
                </a:solidFill>
                <a:latin typeface="Arial Black" pitchFamily="34" charset="0"/>
                <a:sym typeface="Wingdings" pitchFamily="2" charset="2"/>
              </a:rPr>
              <a:t>j. </a:t>
            </a:r>
            <a:r>
              <a:rPr lang="en-US" sz="3200">
                <a:solidFill>
                  <a:srgbClr val="00B050"/>
                </a:solidFill>
                <a:latin typeface="Arial Black" pitchFamily="34" charset="0"/>
                <a:sym typeface="Wingdings" pitchFamily="2" charset="2"/>
              </a:rPr>
              <a:t>1</a:t>
            </a:r>
            <a:r>
              <a:rPr lang="en-US" sz="3200">
                <a:solidFill>
                  <a:srgbClr val="00B050"/>
                </a:solidFill>
                <a:latin typeface="Arial Black" pitchFamily="34" charset="0"/>
              </a:rPr>
              <a:t>66.64.12.12</a:t>
            </a:r>
          </a:p>
        </p:txBody>
      </p:sp>
      <p:sp>
        <p:nvSpPr>
          <p:cNvPr id="59406" name="Rectangle 2"/>
          <p:cNvSpPr>
            <a:spLocks noGrp="1" noChangeArrowheads="1"/>
          </p:cNvSpPr>
          <p:nvPr>
            <p:ph type="title"/>
          </p:nvPr>
        </p:nvSpPr>
        <p:spPr>
          <a:xfrm>
            <a:off x="0" y="699868"/>
            <a:ext cx="9144000" cy="639762"/>
          </a:xfrm>
        </p:spPr>
        <p:txBody>
          <a:bodyPr>
            <a:normAutofit/>
          </a:bodyPr>
          <a:lstStyle/>
          <a:p>
            <a:r>
              <a:rPr lang="en-US" dirty="0" smtClean="0">
                <a:solidFill>
                  <a:schemeClr val="tx2">
                    <a:lumMod val="75000"/>
                  </a:schemeClr>
                </a:solidFill>
              </a:rPr>
              <a:t>Exercises 15 minutes: IP Class Recognize</a:t>
            </a:r>
          </a:p>
        </p:txBody>
      </p:sp>
      <p:sp>
        <p:nvSpPr>
          <p:cNvPr id="15" name="Slide Number Placeholder 14"/>
          <p:cNvSpPr>
            <a:spLocks noGrp="1"/>
          </p:cNvSpPr>
          <p:nvPr>
            <p:ph type="sldNum" sz="quarter" idx="12"/>
          </p:nvPr>
        </p:nvSpPr>
        <p:spPr/>
        <p:txBody>
          <a:bodyPr>
            <a:normAutofit fontScale="85000" lnSpcReduction="20000"/>
          </a:bodyPr>
          <a:lstStyle/>
          <a:p>
            <a:fld id="{04CED84C-2EA6-462B-8029-C57D5BAC3218}" type="slidenum">
              <a:rPr lang="en-US" smtClean="0"/>
              <a:pPr/>
              <a:t>38</a:t>
            </a:fld>
            <a:endParaRPr lang="en-US"/>
          </a:p>
        </p:txBody>
      </p:sp>
    </p:spTree>
    <p:extLst>
      <p:ext uri="{BB962C8B-B14F-4D97-AF65-F5344CB8AC3E}">
        <p14:creationId xmlns:p14="http://schemas.microsoft.com/office/powerpoint/2010/main" val="4181996573"/>
      </p:ext>
    </p:extLst>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err="1" smtClean="0"/>
              <a:t>Tìm</a:t>
            </a:r>
            <a:r>
              <a:rPr lang="en-US" dirty="0" smtClean="0"/>
              <a:t> </a:t>
            </a:r>
            <a:r>
              <a:rPr lang="en-US" dirty="0" err="1" smtClean="0"/>
              <a:t>hiểu</a:t>
            </a:r>
            <a:r>
              <a:rPr lang="en-US" dirty="0" smtClean="0"/>
              <a:t> </a:t>
            </a:r>
            <a:r>
              <a:rPr lang="en-US" dirty="0" err="1" smtClean="0"/>
              <a:t>các</a:t>
            </a:r>
            <a:r>
              <a:rPr lang="en-US" dirty="0" smtClean="0"/>
              <a:t> </a:t>
            </a:r>
            <a:r>
              <a:rPr lang="en-US" dirty="0" err="1" smtClean="0"/>
              <a:t>lệnh</a:t>
            </a:r>
            <a:r>
              <a:rPr lang="en-US" dirty="0" smtClean="0"/>
              <a:t> </a:t>
            </a:r>
            <a:r>
              <a:rPr lang="en-US" dirty="0" err="1" smtClean="0"/>
              <a:t>về</a:t>
            </a:r>
            <a:r>
              <a:rPr lang="en-US" dirty="0" smtClean="0"/>
              <a:t> network </a:t>
            </a:r>
            <a:r>
              <a:rPr lang="en-US" dirty="0" err="1" smtClean="0"/>
              <a:t>trong</a:t>
            </a:r>
            <a:r>
              <a:rPr lang="en-US" dirty="0" smtClean="0"/>
              <a:t> </a:t>
            </a:r>
            <a:r>
              <a:rPr lang="en-US" dirty="0" err="1" smtClean="0"/>
              <a:t>MS-Dos</a:t>
            </a:r>
            <a:r>
              <a:rPr lang="en-US" dirty="0" smtClean="0"/>
              <a:t> </a:t>
            </a:r>
            <a:r>
              <a:rPr lang="en-US" dirty="0" err="1" smtClean="0"/>
              <a:t>và</a:t>
            </a:r>
            <a:r>
              <a:rPr lang="en-US" dirty="0" smtClean="0"/>
              <a:t> </a:t>
            </a:r>
            <a:r>
              <a:rPr lang="en-US" dirty="0" err="1" smtClean="0"/>
              <a:t>ví</a:t>
            </a:r>
            <a:r>
              <a:rPr lang="en-US" dirty="0" smtClean="0"/>
              <a:t> </a:t>
            </a:r>
            <a:r>
              <a:rPr lang="en-US" dirty="0" err="1" smtClean="0"/>
              <a:t>dụ</a:t>
            </a:r>
            <a:r>
              <a:rPr lang="en-US" dirty="0" smtClean="0"/>
              <a:t> minh </a:t>
            </a:r>
            <a:r>
              <a:rPr lang="en-US" dirty="0" err="1" smtClean="0"/>
              <a:t>họa</a:t>
            </a:r>
            <a:r>
              <a:rPr lang="en-US" dirty="0" smtClean="0"/>
              <a:t>.</a:t>
            </a:r>
          </a:p>
          <a:p>
            <a:r>
              <a:rPr lang="en-US" dirty="0" err="1" smtClean="0"/>
              <a:t>Giải</a:t>
            </a:r>
            <a:r>
              <a:rPr lang="en-US" dirty="0" smtClean="0"/>
              <a:t> </a:t>
            </a:r>
            <a:r>
              <a:rPr lang="en-US" dirty="0" err="1" smtClean="0"/>
              <a:t>thích</a:t>
            </a:r>
            <a:r>
              <a:rPr lang="en-US" dirty="0" smtClean="0"/>
              <a:t> IP PDU Header</a:t>
            </a:r>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39</a:t>
            </a:fld>
            <a:endParaRPr lang="en-US"/>
          </a:p>
        </p:txBody>
      </p:sp>
    </p:spTree>
    <p:extLst>
      <p:ext uri="{BB962C8B-B14F-4D97-AF65-F5344CB8AC3E}">
        <p14:creationId xmlns:p14="http://schemas.microsoft.com/office/powerpoint/2010/main" val="3472771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smtClean="0">
                <a:solidFill>
                  <a:schemeClr val="tx2">
                    <a:lumMod val="75000"/>
                  </a:schemeClr>
                </a:solidFill>
              </a:rPr>
              <a:t>What IP Addresses?</a:t>
            </a:r>
            <a:endParaRPr lang="en-US" dirty="0">
              <a:solidFill>
                <a:schemeClr val="tx2">
                  <a:lumMod val="75000"/>
                </a:schemeClr>
              </a:solidFill>
            </a:endParaRPr>
          </a:p>
        </p:txBody>
      </p:sp>
      <p:sp>
        <p:nvSpPr>
          <p:cNvPr id="8" name="Content Placeholder 7"/>
          <p:cNvSpPr>
            <a:spLocks noGrp="1"/>
          </p:cNvSpPr>
          <p:nvPr>
            <p:ph idx="1"/>
          </p:nvPr>
        </p:nvSpPr>
        <p:spPr/>
        <p:txBody>
          <a:bodyPr/>
          <a:lstStyle/>
          <a:p>
            <a:r>
              <a:rPr lang="en-US" dirty="0" smtClean="0"/>
              <a:t>An IP address under Internet Protocol Version 4 is a number that is assigned to a device that allows other devices on the network to locate and reach it.</a:t>
            </a:r>
            <a:endParaRPr lang="en-US" dirty="0"/>
          </a:p>
        </p:txBody>
      </p:sp>
      <p:sp>
        <p:nvSpPr>
          <p:cNvPr id="5" name="Date Placeholder 4"/>
          <p:cNvSpPr>
            <a:spLocks noGrp="1"/>
          </p:cNvSpPr>
          <p:nvPr>
            <p:ph type="dt" sz="half" idx="4294967295"/>
          </p:nvPr>
        </p:nvSpPr>
        <p:spPr>
          <a:xfrm>
            <a:off x="685800" y="6569075"/>
            <a:ext cx="1905000" cy="288925"/>
          </a:xfrm>
          <a:prstGeom prst="rect">
            <a:avLst/>
          </a:prstGeom>
        </p:spPr>
        <p:txBody>
          <a:bodyPr/>
          <a:lstStyle/>
          <a:p>
            <a:r>
              <a:rPr lang="en-US" smtClean="0"/>
              <a:t>5/25/2012</a:t>
            </a:r>
            <a:endParaRPr lang="en-US"/>
          </a:p>
        </p:txBody>
      </p:sp>
      <p:sp>
        <p:nvSpPr>
          <p:cNvPr id="7" name="Footer Placeholder 6"/>
          <p:cNvSpPr>
            <a:spLocks noGrp="1"/>
          </p:cNvSpPr>
          <p:nvPr>
            <p:ph type="ftr" sz="quarter" idx="4294967295"/>
          </p:nvPr>
        </p:nvSpPr>
        <p:spPr>
          <a:xfrm>
            <a:off x="3124200" y="6569075"/>
            <a:ext cx="3429000" cy="288925"/>
          </a:xfrm>
          <a:prstGeom prst="rect">
            <a:avLst/>
          </a:prstGeom>
        </p:spPr>
        <p:txBody>
          <a:bodyPr/>
          <a:lstStyle/>
          <a:p>
            <a:r>
              <a:rPr lang="en-US" smtClean="0"/>
              <a:t>MCITP - IP Addressing</a:t>
            </a:r>
            <a:endParaRPr lang="en-US"/>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4</a:t>
            </a:fld>
            <a:endParaRPr lang="en-US"/>
          </a:p>
        </p:txBody>
      </p:sp>
    </p:spTree>
    <p:extLst>
      <p:ext uri="{BB962C8B-B14F-4D97-AF65-F5344CB8AC3E}">
        <p14:creationId xmlns:p14="http://schemas.microsoft.com/office/powerpoint/2010/main" val="3585907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 y="457851"/>
            <a:ext cx="9144000" cy="685800"/>
          </a:xfrm>
        </p:spPr>
        <p:txBody>
          <a:bodyPr>
            <a:normAutofit/>
          </a:bodyPr>
          <a:lstStyle/>
          <a:p>
            <a:pPr>
              <a:defRPr/>
            </a:pPr>
            <a:r>
              <a:rPr lang="en-US" dirty="0" smtClean="0">
                <a:solidFill>
                  <a:schemeClr val="bg1"/>
                </a:solidFill>
              </a:rPr>
              <a:t>  </a:t>
            </a:r>
            <a:r>
              <a:rPr lang="en-US" dirty="0" err="1" smtClean="0">
                <a:solidFill>
                  <a:schemeClr val="tx2">
                    <a:lumMod val="75000"/>
                  </a:schemeClr>
                </a:solidFill>
              </a:rPr>
              <a:t>Subnetworks</a:t>
            </a:r>
            <a:endParaRPr lang="en-US" dirty="0">
              <a:solidFill>
                <a:schemeClr val="tx2">
                  <a:lumMod val="75000"/>
                </a:schemeClr>
              </a:solidFill>
            </a:endParaRPr>
          </a:p>
        </p:txBody>
      </p:sp>
      <p:pic>
        <p:nvPicPr>
          <p:cNvPr id="5123" name="Picture 4"/>
          <p:cNvPicPr>
            <a:picLocks noChangeAspect="1" noChangeArrowheads="1"/>
          </p:cNvPicPr>
          <p:nvPr/>
        </p:nvPicPr>
        <p:blipFill>
          <a:blip r:embed="rId3" cstate="print"/>
          <a:srcRect l="11874" t="20000" r="9375" b="6000"/>
          <a:stretch>
            <a:fillRect/>
          </a:stretch>
        </p:blipFill>
        <p:spPr bwMode="auto">
          <a:xfrm>
            <a:off x="609600" y="1447800"/>
            <a:ext cx="8305800" cy="4994275"/>
          </a:xfrm>
          <a:prstGeom prst="rect">
            <a:avLst/>
          </a:prstGeom>
          <a:noFill/>
          <a:ln w="38100">
            <a:noFill/>
            <a:miter lim="800000"/>
            <a:headEnd type="none" w="sm" len="sm"/>
            <a:tailEnd type="none" w="sm" len="sm"/>
          </a:ln>
        </p:spPr>
      </p:pic>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40</a:t>
            </a:fld>
            <a:endParaRPr lang="en-US"/>
          </a:p>
        </p:txBody>
      </p:sp>
    </p:spTree>
    <p:extLst>
      <p:ext uri="{BB962C8B-B14F-4D97-AF65-F5344CB8AC3E}">
        <p14:creationId xmlns:p14="http://schemas.microsoft.com/office/powerpoint/2010/main" val="268473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264548" y="494347"/>
            <a:ext cx="9144000" cy="685800"/>
          </a:xfrm>
        </p:spPr>
        <p:txBody>
          <a:bodyPr>
            <a:normAutofit/>
          </a:bodyPr>
          <a:lstStyle/>
          <a:p>
            <a:r>
              <a:rPr lang="en-US" dirty="0" err="1" smtClean="0"/>
              <a:t>Subnetting</a:t>
            </a:r>
            <a:endParaRPr lang="en-US" dirty="0" smtClean="0">
              <a:solidFill>
                <a:schemeClr val="tx2">
                  <a:lumMod val="75000"/>
                </a:schemeClr>
              </a:solidFill>
            </a:endParaRPr>
          </a:p>
        </p:txBody>
      </p:sp>
      <p:sp>
        <p:nvSpPr>
          <p:cNvPr id="56323" name="Content Placeholder 2"/>
          <p:cNvSpPr>
            <a:spLocks noGrp="1"/>
          </p:cNvSpPr>
          <p:nvPr>
            <p:ph idx="1"/>
          </p:nvPr>
        </p:nvSpPr>
        <p:spPr>
          <a:xfrm>
            <a:off x="609600" y="1524000"/>
            <a:ext cx="8077200" cy="5073352"/>
          </a:xfrm>
        </p:spPr>
        <p:txBody>
          <a:bodyPr>
            <a:normAutofit/>
          </a:bodyPr>
          <a:lstStyle/>
          <a:p>
            <a:pPr algn="just"/>
            <a:r>
              <a:rPr lang="vi-VN" sz="2400" dirty="0" smtClean="0"/>
              <a:t>Subnetting (chia mạng con) là kỹ thuật sử dụng (mượn) một số bit phần </a:t>
            </a:r>
            <a:r>
              <a:rPr lang="vi-VN" sz="2400" b="1" dirty="0" smtClean="0"/>
              <a:t>Host_ID</a:t>
            </a:r>
            <a:r>
              <a:rPr lang="vi-VN" sz="2400" dirty="0" smtClean="0"/>
              <a:t> tham gia vào phần </a:t>
            </a:r>
            <a:r>
              <a:rPr lang="vi-VN" sz="2400" b="1" dirty="0" smtClean="0"/>
              <a:t>Network_ID</a:t>
            </a:r>
            <a:r>
              <a:rPr lang="vi-VN" sz="2400" dirty="0" smtClean="0"/>
              <a:t>.</a:t>
            </a:r>
            <a:endParaRPr lang="en-US" sz="2400" dirty="0" smtClean="0"/>
          </a:p>
          <a:p>
            <a:pPr algn="just">
              <a:buFontTx/>
              <a:buNone/>
            </a:pPr>
            <a:r>
              <a:rPr lang="vi-VN" sz="2400" dirty="0" smtClean="0"/>
              <a:t/>
            </a:r>
            <a:br>
              <a:rPr lang="vi-VN" sz="2400" dirty="0" smtClean="0"/>
            </a:br>
            <a:endParaRPr lang="vi-VN" sz="2400" dirty="0" smtClean="0"/>
          </a:p>
          <a:p>
            <a:pPr algn="just"/>
            <a:r>
              <a:rPr lang="vi-VN" sz="2400" dirty="0" smtClean="0"/>
              <a:t>Khi đó, để nhận diện ra (subnet) ta dùng đến </a:t>
            </a:r>
            <a:r>
              <a:rPr lang="vi-VN" sz="2400" b="1" dirty="0" smtClean="0">
                <a:solidFill>
                  <a:srgbClr val="FF3300"/>
                </a:solidFill>
              </a:rPr>
              <a:t>Subnet Mask</a:t>
            </a:r>
            <a:r>
              <a:rPr lang="vi-VN" sz="2400" b="1" dirty="0" smtClean="0">
                <a:solidFill>
                  <a:srgbClr val="00B050"/>
                </a:solidFill>
              </a:rPr>
              <a:t>.</a:t>
            </a:r>
            <a:endParaRPr lang="en-US" sz="2400" b="1" dirty="0" smtClean="0">
              <a:solidFill>
                <a:srgbClr val="00B050"/>
              </a:solidFill>
            </a:endParaRPr>
          </a:p>
          <a:p>
            <a:pPr algn="just"/>
            <a:r>
              <a:rPr lang="vi-VN" sz="2400" dirty="0" smtClean="0"/>
              <a:t>Subnet mask có độ dài 32 bit, chia làm 4 octet, mỗi phần 8 bit cũng giống như địa chỉ IP</a:t>
            </a:r>
            <a:br>
              <a:rPr lang="vi-VN" sz="2400" dirty="0" smtClean="0"/>
            </a:br>
            <a:r>
              <a:rPr lang="vi-VN" sz="2400" dirty="0" smtClean="0"/>
              <a:t/>
            </a:r>
            <a:br>
              <a:rPr lang="vi-VN" sz="2400" dirty="0" smtClean="0"/>
            </a:br>
            <a:r>
              <a:rPr lang="vi-VN" sz="2400" dirty="0" smtClean="0"/>
              <a:t>Các bit 1: chỉ ra các bit tham gia vào phần </a:t>
            </a:r>
            <a:r>
              <a:rPr lang="vi-VN" sz="2400" b="1" dirty="0" smtClean="0">
                <a:solidFill>
                  <a:srgbClr val="FF3300"/>
                </a:solidFill>
              </a:rPr>
              <a:t>NetWork_ID</a:t>
            </a:r>
            <a:br>
              <a:rPr lang="vi-VN" sz="2400" b="1" dirty="0" smtClean="0">
                <a:solidFill>
                  <a:srgbClr val="FF3300"/>
                </a:solidFill>
              </a:rPr>
            </a:br>
            <a:r>
              <a:rPr lang="vi-VN" sz="2400" dirty="0" smtClean="0"/>
              <a:t>Các bit 0: các bit tham gia vào phần </a:t>
            </a:r>
            <a:r>
              <a:rPr lang="vi-VN" sz="2400" b="1" dirty="0" smtClean="0">
                <a:solidFill>
                  <a:srgbClr val="FF3300"/>
                </a:solidFill>
              </a:rPr>
              <a:t>Host_ID</a:t>
            </a:r>
            <a:endParaRPr lang="en-US" sz="2400" b="1" dirty="0" smtClean="0">
              <a:solidFill>
                <a:srgbClr val="FF3300"/>
              </a:solidFill>
            </a:endParaRPr>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41</a:t>
            </a:fld>
            <a:endParaRPr lang="en-US"/>
          </a:p>
        </p:txBody>
      </p:sp>
      <p:grpSp>
        <p:nvGrpSpPr>
          <p:cNvPr id="11" name="Group 10"/>
          <p:cNvGrpSpPr/>
          <p:nvPr/>
        </p:nvGrpSpPr>
        <p:grpSpPr>
          <a:xfrm>
            <a:off x="1521848" y="2708920"/>
            <a:ext cx="6629400" cy="623248"/>
            <a:chOff x="1524000" y="2590800"/>
            <a:chExt cx="6629400" cy="623248"/>
          </a:xfrm>
        </p:grpSpPr>
        <p:sp>
          <p:nvSpPr>
            <p:cNvPr id="8" name="Rectangle 7"/>
            <p:cNvSpPr/>
            <p:nvPr/>
          </p:nvSpPr>
          <p:spPr>
            <a:xfrm>
              <a:off x="1524000" y="2590800"/>
              <a:ext cx="2209800" cy="6096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00" dirty="0" smtClean="0"/>
                <a:t>NETWORK</a:t>
              </a:r>
              <a:endParaRPr lang="en-US" sz="2800" dirty="0"/>
            </a:p>
          </p:txBody>
        </p:sp>
        <p:sp>
          <p:nvSpPr>
            <p:cNvPr id="9" name="Rectangle 8"/>
            <p:cNvSpPr/>
            <p:nvPr/>
          </p:nvSpPr>
          <p:spPr>
            <a:xfrm>
              <a:off x="3733800" y="2590800"/>
              <a:ext cx="2209800" cy="6096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smtClean="0"/>
                <a:t>SUBNET</a:t>
              </a:r>
              <a:endParaRPr lang="en-US" sz="3200"/>
            </a:p>
          </p:txBody>
        </p:sp>
        <p:sp>
          <p:nvSpPr>
            <p:cNvPr id="10" name="Rectangle 9"/>
            <p:cNvSpPr/>
            <p:nvPr/>
          </p:nvSpPr>
          <p:spPr>
            <a:xfrm>
              <a:off x="5943600" y="2604448"/>
              <a:ext cx="2209800" cy="6096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smtClean="0"/>
                <a:t>HOST</a:t>
              </a:r>
              <a:endParaRPr lang="en-US" sz="3200"/>
            </a:p>
          </p:txBody>
        </p:sp>
      </p:grpSp>
    </p:spTree>
    <p:extLst>
      <p:ext uri="{BB962C8B-B14F-4D97-AF65-F5344CB8AC3E}">
        <p14:creationId xmlns:p14="http://schemas.microsoft.com/office/powerpoint/2010/main" val="3968759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52400" y="411163"/>
            <a:ext cx="9144000" cy="685800"/>
          </a:xfrm>
        </p:spPr>
        <p:txBody>
          <a:bodyPr>
            <a:normAutofit/>
          </a:bodyPr>
          <a:lstStyle/>
          <a:p>
            <a:r>
              <a:rPr lang="en-US" dirty="0" err="1" smtClean="0">
                <a:solidFill>
                  <a:schemeClr val="tx2">
                    <a:lumMod val="75000"/>
                  </a:schemeClr>
                </a:solidFill>
              </a:rPr>
              <a:t>Subnetting</a:t>
            </a:r>
            <a:r>
              <a:rPr lang="en-US" dirty="0" smtClean="0">
                <a:solidFill>
                  <a:schemeClr val="tx2">
                    <a:lumMod val="75000"/>
                  </a:schemeClr>
                </a:solidFill>
              </a:rPr>
              <a:t> (</a:t>
            </a:r>
            <a:r>
              <a:rPr lang="en-US" dirty="0" err="1" smtClean="0">
                <a:solidFill>
                  <a:schemeClr val="tx2">
                    <a:lumMod val="75000"/>
                  </a:schemeClr>
                </a:solidFill>
              </a:rPr>
              <a:t>tt</a:t>
            </a:r>
            <a:r>
              <a:rPr lang="en-US" dirty="0" smtClean="0">
                <a:solidFill>
                  <a:schemeClr val="tx2">
                    <a:lumMod val="75000"/>
                  </a:schemeClr>
                </a:solidFill>
              </a:rPr>
              <a:t>)</a:t>
            </a:r>
          </a:p>
        </p:txBody>
      </p:sp>
      <p:sp>
        <p:nvSpPr>
          <p:cNvPr id="3" name="Content Placeholder 2"/>
          <p:cNvSpPr>
            <a:spLocks noGrp="1"/>
          </p:cNvSpPr>
          <p:nvPr>
            <p:ph idx="1"/>
          </p:nvPr>
        </p:nvSpPr>
        <p:spPr>
          <a:xfrm>
            <a:off x="685800" y="1447800"/>
            <a:ext cx="8077200" cy="5105400"/>
          </a:xfrm>
        </p:spPr>
        <p:txBody>
          <a:bodyPr>
            <a:normAutofit lnSpcReduction="10000"/>
          </a:bodyPr>
          <a:lstStyle/>
          <a:p>
            <a:pPr>
              <a:defRPr/>
            </a:pPr>
            <a:r>
              <a:rPr lang="vi-VN" sz="2400" b="1" dirty="0" smtClean="0"/>
              <a:t>Công thức tính ra một Subnet:</a:t>
            </a:r>
            <a:endParaRPr lang="en-US" sz="2400" b="1" dirty="0" smtClean="0"/>
          </a:p>
          <a:p>
            <a:pPr>
              <a:buFontTx/>
              <a:buNone/>
              <a:defRPr/>
            </a:pPr>
            <a:endParaRPr lang="en-US" sz="400" b="1" dirty="0" smtClean="0"/>
          </a:p>
          <a:p>
            <a:pPr>
              <a:buFontTx/>
              <a:buNone/>
              <a:defRPr/>
            </a:pPr>
            <a:r>
              <a:rPr lang="vi-VN" sz="2400" b="1" dirty="0" smtClean="0">
                <a:solidFill>
                  <a:srgbClr val="0070C0"/>
                </a:solidFill>
              </a:rPr>
              <a:t>IP_Address </a:t>
            </a:r>
            <a:r>
              <a:rPr lang="vi-VN" sz="2400" b="1" dirty="0" smtClean="0">
                <a:solidFill>
                  <a:srgbClr val="FF0000"/>
                </a:solidFill>
              </a:rPr>
              <a:t>AND</a:t>
            </a:r>
            <a:r>
              <a:rPr lang="vi-VN" sz="2400" b="1" dirty="0" smtClean="0">
                <a:solidFill>
                  <a:srgbClr val="0070C0"/>
                </a:solidFill>
              </a:rPr>
              <a:t> </a:t>
            </a:r>
            <a:r>
              <a:rPr lang="vi-VN" sz="2400" b="1" dirty="0" smtClean="0">
                <a:solidFill>
                  <a:srgbClr val="7030A0"/>
                </a:solidFill>
              </a:rPr>
              <a:t>Subnet_Mask</a:t>
            </a:r>
            <a:r>
              <a:rPr lang="vi-VN" sz="2400" b="1" dirty="0" smtClean="0">
                <a:solidFill>
                  <a:srgbClr val="0070C0"/>
                </a:solidFill>
              </a:rPr>
              <a:t> =</a:t>
            </a:r>
            <a:r>
              <a:rPr lang="vi-VN" sz="2400" b="1" dirty="0" smtClean="0">
                <a:solidFill>
                  <a:srgbClr val="FF3300"/>
                </a:solidFill>
              </a:rPr>
              <a:t>Network_Address</a:t>
            </a:r>
            <a:endParaRPr lang="en-US" sz="2400" b="1" dirty="0" smtClean="0">
              <a:solidFill>
                <a:srgbClr val="FF3300"/>
              </a:solidFill>
            </a:endParaRPr>
          </a:p>
          <a:p>
            <a:pPr>
              <a:buFontTx/>
              <a:buNone/>
              <a:defRPr/>
            </a:pPr>
            <a:endParaRPr lang="en-US" sz="2400" b="1" dirty="0" smtClean="0">
              <a:solidFill>
                <a:srgbClr val="FF3300"/>
              </a:solidFill>
            </a:endParaRPr>
          </a:p>
          <a:p>
            <a:pPr>
              <a:buFontTx/>
              <a:buNone/>
              <a:defRPr/>
            </a:pPr>
            <a:endParaRPr lang="en-US" sz="1050" b="1" dirty="0" smtClean="0"/>
          </a:p>
          <a:p>
            <a:pPr>
              <a:buFontTx/>
              <a:buNone/>
              <a:defRPr/>
            </a:pPr>
            <a:endParaRPr lang="en-US" sz="1050" b="1" dirty="0" smtClean="0"/>
          </a:p>
          <a:p>
            <a:pPr>
              <a:buFontTx/>
              <a:buNone/>
              <a:defRPr/>
            </a:pPr>
            <a:endParaRPr lang="en-US" sz="1050" b="1" dirty="0" smtClean="0"/>
          </a:p>
          <a:p>
            <a:pPr>
              <a:buFontTx/>
              <a:buNone/>
              <a:defRPr/>
            </a:pPr>
            <a:endParaRPr lang="en-US" sz="1050" b="1" dirty="0" smtClean="0"/>
          </a:p>
          <a:p>
            <a:pPr>
              <a:buFontTx/>
              <a:buNone/>
              <a:defRPr/>
            </a:pPr>
            <a:endParaRPr lang="en-US" sz="1050" b="1" dirty="0" smtClean="0"/>
          </a:p>
          <a:p>
            <a:pPr>
              <a:buFontTx/>
              <a:buNone/>
              <a:defRPr/>
            </a:pPr>
            <a:endParaRPr lang="en-US" sz="1050" b="1" dirty="0" smtClean="0"/>
          </a:p>
          <a:p>
            <a:pPr>
              <a:buFontTx/>
              <a:buNone/>
              <a:defRPr/>
            </a:pPr>
            <a:endParaRPr lang="en-US" sz="1050" b="1" dirty="0" smtClean="0"/>
          </a:p>
          <a:p>
            <a:pPr>
              <a:buFontTx/>
              <a:buNone/>
              <a:defRPr/>
            </a:pPr>
            <a:endParaRPr lang="en-US" sz="1050" b="1" dirty="0" smtClean="0"/>
          </a:p>
          <a:p>
            <a:pPr>
              <a:defRPr/>
            </a:pPr>
            <a:r>
              <a:rPr lang="vi-VN" sz="2400" dirty="0" smtClean="0"/>
              <a:t>Gọi </a:t>
            </a:r>
            <a:r>
              <a:rPr lang="en-US" sz="2400" b="1" dirty="0" smtClean="0">
                <a:solidFill>
                  <a:srgbClr val="00B050"/>
                </a:solidFill>
              </a:rPr>
              <a:t>s</a:t>
            </a:r>
            <a:r>
              <a:rPr lang="vi-VN" sz="2400" dirty="0" smtClean="0"/>
              <a:t> là số bit mượn phần </a:t>
            </a:r>
            <a:r>
              <a:rPr lang="vi-VN" sz="2400" dirty="0" smtClean="0">
                <a:solidFill>
                  <a:srgbClr val="FF0000"/>
                </a:solidFill>
              </a:rPr>
              <a:t>Host_ID</a:t>
            </a:r>
            <a:r>
              <a:rPr lang="vi-VN" sz="2400" dirty="0" smtClean="0"/>
              <a:t>, </a:t>
            </a:r>
            <a:r>
              <a:rPr lang="en-US" sz="2400" dirty="0" smtClean="0">
                <a:solidFill>
                  <a:srgbClr val="00B050"/>
                </a:solidFill>
              </a:rPr>
              <a:t>h</a:t>
            </a:r>
            <a:r>
              <a:rPr lang="vi-VN" sz="2400" dirty="0" smtClean="0"/>
              <a:t> là số bit phần </a:t>
            </a:r>
            <a:r>
              <a:rPr lang="vi-VN" sz="2400" dirty="0" smtClean="0">
                <a:solidFill>
                  <a:srgbClr val="FF0000"/>
                </a:solidFill>
              </a:rPr>
              <a:t>Host_ID</a:t>
            </a:r>
            <a:r>
              <a:rPr lang="vi-VN" sz="2400" dirty="0" smtClean="0"/>
              <a:t> còn lại thì:</a:t>
            </a:r>
            <a:endParaRPr lang="en-US" sz="2400" dirty="0" smtClean="0"/>
          </a:p>
          <a:p>
            <a:pPr>
              <a:buFontTx/>
              <a:buNone/>
              <a:defRPr/>
            </a:pPr>
            <a:r>
              <a:rPr lang="en-US" sz="2400" dirty="0" smtClean="0"/>
              <a:t> 	 </a:t>
            </a:r>
            <a:r>
              <a:rPr lang="vi-VN" sz="2400" dirty="0" smtClean="0"/>
              <a:t>- Số lượng mạng con (subnet) sinh ra là: 2</a:t>
            </a:r>
            <a:r>
              <a:rPr lang="en-US" sz="2400" dirty="0" smtClean="0"/>
              <a:t>^</a:t>
            </a:r>
            <a:r>
              <a:rPr lang="en-US" sz="3600" baseline="30000" dirty="0" smtClean="0"/>
              <a:t>s</a:t>
            </a:r>
            <a:endParaRPr lang="en-US" sz="2400" dirty="0" smtClean="0"/>
          </a:p>
          <a:p>
            <a:pPr>
              <a:buFontTx/>
              <a:buNone/>
              <a:defRPr/>
            </a:pPr>
            <a:r>
              <a:rPr lang="en-US" sz="2400" dirty="0" smtClean="0"/>
              <a:t>  	 </a:t>
            </a:r>
            <a:r>
              <a:rPr lang="vi-VN" sz="2400" dirty="0" smtClean="0"/>
              <a:t>- Số lượng host/mạng con = 2</a:t>
            </a:r>
            <a:r>
              <a:rPr lang="en-US" sz="2400" dirty="0" smtClean="0"/>
              <a:t>^</a:t>
            </a:r>
            <a:r>
              <a:rPr lang="en-US" sz="3600" baseline="30000" dirty="0" smtClean="0"/>
              <a:t>h</a:t>
            </a:r>
            <a:r>
              <a:rPr lang="vi-VN" sz="2400" dirty="0" smtClean="0"/>
              <a:t>-2</a:t>
            </a:r>
            <a:endParaRPr lang="en-US" sz="2400" dirty="0"/>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42</a:t>
            </a:fld>
            <a:endParaRPr lang="en-US"/>
          </a:p>
        </p:txBody>
      </p:sp>
      <p:graphicFrame>
        <p:nvGraphicFramePr>
          <p:cNvPr id="7" name="Group 3"/>
          <p:cNvGraphicFramePr>
            <a:graphicFrameLocks noGrp="1"/>
          </p:cNvGraphicFramePr>
          <p:nvPr/>
        </p:nvGraphicFramePr>
        <p:xfrm>
          <a:off x="990600" y="2438400"/>
          <a:ext cx="7543800" cy="1828800"/>
        </p:xfrm>
        <a:graphic>
          <a:graphicData uri="http://schemas.openxmlformats.org/drawingml/2006/table">
            <a:tbl>
              <a:tblPr/>
              <a:tblGrid>
                <a:gridCol w="1885950"/>
                <a:gridCol w="1885950"/>
                <a:gridCol w="1885950"/>
                <a:gridCol w="1885950"/>
              </a:tblGrid>
              <a:tr h="38910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A</a:t>
                      </a:r>
                      <a:endParaRPr kumimoji="0" lang="en-US" sz="1800" b="0" i="0" u="none" strike="noStrike" cap="none" normalizeH="0" baseline="0" smtClean="0">
                        <a:ln>
                          <a:noFill/>
                        </a:ln>
                        <a:solidFill>
                          <a:schemeClr val="tx1"/>
                        </a:solidFill>
                        <a:effectLst/>
                        <a:latin typeface="Times New Roman"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B</a:t>
                      </a:r>
                      <a:endParaRPr kumimoji="0" lang="en-US" sz="1800" b="0"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A </a:t>
                      </a:r>
                      <a:r>
                        <a:rPr kumimoji="0" lang="en-US" sz="1800" b="1" i="0" u="none" strike="noStrike" cap="none" normalizeH="0" baseline="0" smtClean="0">
                          <a:ln>
                            <a:noFill/>
                          </a:ln>
                          <a:solidFill>
                            <a:srgbClr val="FF0000"/>
                          </a:solidFill>
                          <a:effectLst/>
                          <a:latin typeface="Tahoma" pitchFamily="34" charset="0"/>
                          <a:cs typeface="Tahoma" pitchFamily="34" charset="0"/>
                        </a:rPr>
                        <a:t>and</a:t>
                      </a:r>
                      <a:r>
                        <a:rPr kumimoji="0" lang="en-US" sz="1800" b="1" i="0" u="none" strike="noStrike" cap="none" normalizeH="0" baseline="0" smtClean="0">
                          <a:ln>
                            <a:noFill/>
                          </a:ln>
                          <a:solidFill>
                            <a:schemeClr val="tx1"/>
                          </a:solidFill>
                          <a:effectLst/>
                          <a:latin typeface="Tahoma" pitchFamily="34" charset="0"/>
                          <a:cs typeface="Tahoma" pitchFamily="34" charset="0"/>
                        </a:rPr>
                        <a:t> 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A </a:t>
                      </a:r>
                      <a:r>
                        <a:rPr kumimoji="0" lang="en-US" sz="1800" b="1" i="0" u="none" strike="noStrike" cap="none" normalizeH="0" baseline="0" smtClean="0">
                          <a:ln>
                            <a:noFill/>
                          </a:ln>
                          <a:solidFill>
                            <a:srgbClr val="FF0000"/>
                          </a:solidFill>
                          <a:effectLst/>
                          <a:latin typeface="Tahoma" pitchFamily="34" charset="0"/>
                          <a:cs typeface="Tahoma" pitchFamily="34" charset="0"/>
                        </a:rPr>
                        <a:t>or</a:t>
                      </a:r>
                      <a:r>
                        <a:rPr kumimoji="0" lang="en-US" sz="1800" b="1" i="0" u="none" strike="noStrike" cap="none" normalizeH="0" baseline="0" smtClean="0">
                          <a:ln>
                            <a:noFill/>
                          </a:ln>
                          <a:solidFill>
                            <a:schemeClr val="tx1"/>
                          </a:solidFill>
                          <a:effectLst/>
                          <a:latin typeface="Tahoma" pitchFamily="34" charset="0"/>
                          <a:cs typeface="Tahoma" pitchFamily="34" charset="0"/>
                        </a:rPr>
                        <a:t> B</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14396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FF0000"/>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0070C0"/>
                          </a:solidFill>
                          <a:effectLst/>
                          <a:latin typeface="Tahoma" pitchFamily="34" charset="0"/>
                          <a:cs typeface="Tahoma"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FF0000"/>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0070C0"/>
                          </a:solidFill>
                          <a:effectLst/>
                          <a:latin typeface="Tahoma" pitchFamily="34" charset="0"/>
                          <a:cs typeface="Tahoma" pitchFamily="34" charset="0"/>
                        </a:rPr>
                        <a:t>0</a:t>
                      </a:r>
                      <a:r>
                        <a:rPr kumimoji="0" lang="en-US" sz="1800" b="0" i="0" u="none" strike="noStrike" cap="none" normalizeH="0" baseline="0" smtClean="0">
                          <a:ln>
                            <a:noFill/>
                          </a:ln>
                          <a:solidFill>
                            <a:schemeClr val="tx1"/>
                          </a:solidFill>
                          <a:effectLst/>
                          <a:latin typeface="Times New Roman" pitchFamily="18"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FF0000"/>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0</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Tahoma" pitchFamily="34" charset="0"/>
                          <a:cs typeface="Tahoma"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0070C0"/>
                          </a:solidFill>
                          <a:effectLst/>
                          <a:latin typeface="Tahoma" pitchFamily="34" charset="0"/>
                          <a:cs typeface="Tahoma" pitchFamily="34" charset="0"/>
                        </a:rPr>
                        <a:t>0</a:t>
                      </a:r>
                      <a:endParaRPr kumimoji="0" lang="en-US" sz="1800" b="0" i="0" u="none" strike="noStrike" cap="none" normalizeH="0" baseline="0" smtClean="0">
                        <a:ln>
                          <a:noFill/>
                        </a:ln>
                        <a:solidFill>
                          <a:srgbClr val="0070C0"/>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8674046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0" y="449385"/>
            <a:ext cx="9144000" cy="685800"/>
          </a:xfrm>
        </p:spPr>
        <p:txBody>
          <a:bodyPr/>
          <a:lstStyle/>
          <a:p>
            <a:pPr>
              <a:defRPr/>
            </a:pPr>
            <a:r>
              <a:rPr lang="en-US" sz="2800" dirty="0" smtClean="0">
                <a:solidFill>
                  <a:schemeClr val="tx2">
                    <a:lumMod val="75000"/>
                  </a:schemeClr>
                </a:solidFill>
              </a:rPr>
              <a:t>Possible Subnets and Hosts for a Class C Network</a:t>
            </a:r>
            <a:endParaRPr lang="en-US" sz="2800" dirty="0">
              <a:solidFill>
                <a:schemeClr val="tx2">
                  <a:lumMod val="75000"/>
                </a:schemeClr>
              </a:solidFill>
            </a:endParaRPr>
          </a:p>
        </p:txBody>
      </p:sp>
      <p:pic>
        <p:nvPicPr>
          <p:cNvPr id="7171" name="Picture 4"/>
          <p:cNvPicPr>
            <a:picLocks noChangeAspect="1" noChangeArrowheads="1"/>
          </p:cNvPicPr>
          <p:nvPr/>
        </p:nvPicPr>
        <p:blipFill>
          <a:blip r:embed="rId3" cstate="print"/>
          <a:srcRect l="20000" t="19000" r="20000" b="63786"/>
          <a:stretch>
            <a:fillRect/>
          </a:stretch>
        </p:blipFill>
        <p:spPr bwMode="auto">
          <a:xfrm>
            <a:off x="609600" y="1600200"/>
            <a:ext cx="8305800" cy="1066800"/>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43</a:t>
            </a:fld>
            <a:endParaRPr lang="en-US"/>
          </a:p>
        </p:txBody>
      </p:sp>
      <p:pic>
        <p:nvPicPr>
          <p:cNvPr id="8" name="Picture 4"/>
          <p:cNvPicPr>
            <a:picLocks noChangeAspect="1" noChangeArrowheads="1"/>
          </p:cNvPicPr>
          <p:nvPr/>
        </p:nvPicPr>
        <p:blipFill>
          <a:blip r:embed="rId3" cstate="print"/>
          <a:srcRect l="23303" t="36214" r="23303" b="3000"/>
          <a:stretch>
            <a:fillRect/>
          </a:stretch>
        </p:blipFill>
        <p:spPr bwMode="auto">
          <a:xfrm>
            <a:off x="609600" y="2590800"/>
            <a:ext cx="8534400" cy="3962400"/>
          </a:xfrm>
          <a:prstGeom prst="rect">
            <a:avLst/>
          </a:prstGeom>
          <a:noFill/>
          <a:ln w="38100">
            <a:noFill/>
            <a:miter lim="800000"/>
            <a:headEnd type="none" w="sm" len="sm"/>
            <a:tailEnd type="none" w="sm" len="sm"/>
          </a:ln>
        </p:spPr>
      </p:pic>
    </p:spTree>
    <p:extLst>
      <p:ext uri="{BB962C8B-B14F-4D97-AF65-F5344CB8AC3E}">
        <p14:creationId xmlns:p14="http://schemas.microsoft.com/office/powerpoint/2010/main" val="354168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216" y="510222"/>
            <a:ext cx="9144000" cy="762000"/>
          </a:xfrm>
        </p:spPr>
        <p:txBody>
          <a:bodyPr/>
          <a:lstStyle/>
          <a:p>
            <a:pPr>
              <a:defRPr/>
            </a:pPr>
            <a:r>
              <a:rPr lang="en-US" sz="2800" dirty="0" smtClean="0">
                <a:solidFill>
                  <a:schemeClr val="tx2">
                    <a:lumMod val="75000"/>
                  </a:schemeClr>
                </a:solidFill>
              </a:rPr>
              <a:t>Possible Subnets and Hosts for a Class B Network</a:t>
            </a:r>
            <a:endParaRPr lang="en-US" sz="2800" dirty="0">
              <a:solidFill>
                <a:schemeClr val="tx2">
                  <a:lumMod val="75000"/>
                </a:schemeClr>
              </a:solidFill>
            </a:endParaRPr>
          </a:p>
        </p:txBody>
      </p:sp>
      <p:pic>
        <p:nvPicPr>
          <p:cNvPr id="8195" name="Picture 4"/>
          <p:cNvPicPr>
            <a:picLocks noChangeAspect="1" noChangeArrowheads="1"/>
          </p:cNvPicPr>
          <p:nvPr/>
        </p:nvPicPr>
        <p:blipFill>
          <a:blip r:embed="rId3" cstate="print"/>
          <a:srcRect l="20625" t="17999" r="21249" b="65585"/>
          <a:stretch>
            <a:fillRect/>
          </a:stretch>
        </p:blipFill>
        <p:spPr bwMode="auto">
          <a:xfrm>
            <a:off x="762000" y="1752600"/>
            <a:ext cx="8382000" cy="990600"/>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44</a:t>
            </a:fld>
            <a:endParaRPr lang="en-US"/>
          </a:p>
        </p:txBody>
      </p:sp>
      <p:pic>
        <p:nvPicPr>
          <p:cNvPr id="8" name="Picture 4"/>
          <p:cNvPicPr>
            <a:picLocks noChangeAspect="1" noChangeArrowheads="1"/>
          </p:cNvPicPr>
          <p:nvPr/>
        </p:nvPicPr>
        <p:blipFill>
          <a:blip r:embed="rId3" cstate="print"/>
          <a:srcRect l="25184" t="35678" r="24668" b="3999"/>
          <a:stretch>
            <a:fillRect/>
          </a:stretch>
        </p:blipFill>
        <p:spPr bwMode="auto">
          <a:xfrm>
            <a:off x="762000" y="2743200"/>
            <a:ext cx="8382000" cy="3810000"/>
          </a:xfrm>
          <a:prstGeom prst="rect">
            <a:avLst/>
          </a:prstGeom>
          <a:noFill/>
          <a:ln w="38100">
            <a:noFill/>
            <a:miter lim="800000"/>
            <a:headEnd type="none" w="sm" len="sm"/>
            <a:tailEnd type="none" w="sm" len="sm"/>
          </a:ln>
        </p:spPr>
      </p:pic>
    </p:spTree>
    <p:extLst>
      <p:ext uri="{BB962C8B-B14F-4D97-AF65-F5344CB8AC3E}">
        <p14:creationId xmlns:p14="http://schemas.microsoft.com/office/powerpoint/2010/main" val="252480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7504" y="549399"/>
            <a:ext cx="9144000" cy="685800"/>
          </a:xfrm>
        </p:spPr>
        <p:txBody>
          <a:bodyPr/>
          <a:lstStyle/>
          <a:p>
            <a:pPr>
              <a:defRPr/>
            </a:pPr>
            <a:r>
              <a:rPr lang="en-US" sz="2800" dirty="0" smtClean="0">
                <a:solidFill>
                  <a:schemeClr val="tx2">
                    <a:lumMod val="75000"/>
                  </a:schemeClr>
                </a:solidFill>
              </a:rPr>
              <a:t>Possible Subnets and Hosts for a Class A Network</a:t>
            </a:r>
            <a:endParaRPr lang="en-US" sz="2800" dirty="0">
              <a:solidFill>
                <a:schemeClr val="tx2">
                  <a:lumMod val="75000"/>
                </a:schemeClr>
              </a:solidFill>
            </a:endParaRPr>
          </a:p>
        </p:txBody>
      </p:sp>
      <p:pic>
        <p:nvPicPr>
          <p:cNvPr id="9219" name="Picture 4"/>
          <p:cNvPicPr>
            <a:picLocks noChangeAspect="1" noChangeArrowheads="1"/>
          </p:cNvPicPr>
          <p:nvPr/>
        </p:nvPicPr>
        <p:blipFill>
          <a:blip r:embed="rId3" cstate="print"/>
          <a:srcRect l="21875" t="17999" r="21249" b="64418"/>
          <a:stretch>
            <a:fillRect/>
          </a:stretch>
        </p:blipFill>
        <p:spPr bwMode="auto">
          <a:xfrm>
            <a:off x="533400" y="1524000"/>
            <a:ext cx="8610600" cy="1143000"/>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45</a:t>
            </a:fld>
            <a:endParaRPr lang="en-US"/>
          </a:p>
        </p:txBody>
      </p:sp>
      <p:pic>
        <p:nvPicPr>
          <p:cNvPr id="8" name="Picture 4"/>
          <p:cNvPicPr>
            <a:picLocks noChangeAspect="1" noChangeArrowheads="1"/>
          </p:cNvPicPr>
          <p:nvPr/>
        </p:nvPicPr>
        <p:blipFill>
          <a:blip r:embed="rId3" cstate="print"/>
          <a:srcRect l="24008" t="35582" r="22671" b="5000"/>
          <a:stretch>
            <a:fillRect/>
          </a:stretch>
        </p:blipFill>
        <p:spPr bwMode="auto">
          <a:xfrm>
            <a:off x="533400" y="2743200"/>
            <a:ext cx="8610600" cy="3733800"/>
          </a:xfrm>
          <a:prstGeom prst="rect">
            <a:avLst/>
          </a:prstGeom>
          <a:noFill/>
          <a:ln w="38100">
            <a:noFill/>
            <a:miter lim="800000"/>
            <a:headEnd type="none" w="sm" len="sm"/>
            <a:tailEnd type="none" w="sm" len="sm"/>
          </a:ln>
        </p:spPr>
      </p:pic>
    </p:spTree>
    <p:extLst>
      <p:ext uri="{BB962C8B-B14F-4D97-AF65-F5344CB8AC3E}">
        <p14:creationId xmlns:p14="http://schemas.microsoft.com/office/powerpoint/2010/main" val="261991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200" dirty="0" smtClean="0">
                <a:solidFill>
                  <a:schemeClr val="tx2">
                    <a:lumMod val="75000"/>
                  </a:schemeClr>
                </a:solidFill>
              </a:rPr>
              <a:t>End System Subnet Mask Operation</a:t>
            </a:r>
            <a:endParaRPr lang="en-US" sz="3200" dirty="0">
              <a:solidFill>
                <a:schemeClr val="tx2">
                  <a:lumMod val="75000"/>
                </a:schemeClr>
              </a:solidFill>
            </a:endParaRPr>
          </a:p>
        </p:txBody>
      </p:sp>
      <p:pic>
        <p:nvPicPr>
          <p:cNvPr id="10243" name="Picture 4"/>
          <p:cNvPicPr>
            <a:picLocks noChangeAspect="1" noChangeArrowheads="1"/>
          </p:cNvPicPr>
          <p:nvPr/>
        </p:nvPicPr>
        <p:blipFill>
          <a:blip r:embed="rId3" cstate="print"/>
          <a:srcRect l="10001" t="19000" r="10001" b="2000"/>
          <a:stretch>
            <a:fillRect/>
          </a:stretch>
        </p:blipFill>
        <p:spPr bwMode="auto">
          <a:xfrm>
            <a:off x="838200" y="1600200"/>
            <a:ext cx="7924800" cy="4890899"/>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46</a:t>
            </a:fld>
            <a:endParaRPr lang="en-US"/>
          </a:p>
        </p:txBody>
      </p:sp>
    </p:spTree>
    <p:extLst>
      <p:ext uri="{BB962C8B-B14F-4D97-AF65-F5344CB8AC3E}">
        <p14:creationId xmlns:p14="http://schemas.microsoft.com/office/powerpoint/2010/main" val="42347049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447387"/>
            <a:ext cx="9144000" cy="754062"/>
          </a:xfrm>
        </p:spPr>
        <p:txBody>
          <a:bodyPr/>
          <a:lstStyle/>
          <a:p>
            <a:pPr>
              <a:defRPr/>
            </a:pPr>
            <a:r>
              <a:rPr lang="en-US" dirty="0" smtClean="0">
                <a:solidFill>
                  <a:schemeClr val="tx2">
                    <a:lumMod val="75000"/>
                  </a:schemeClr>
                </a:solidFill>
              </a:rPr>
              <a:t>How Routers Use Subnet Masks</a:t>
            </a:r>
            <a:endParaRPr lang="en-US" dirty="0">
              <a:solidFill>
                <a:schemeClr val="tx2">
                  <a:lumMod val="75000"/>
                </a:schemeClr>
              </a:solidFill>
            </a:endParaRPr>
          </a:p>
        </p:txBody>
      </p:sp>
      <p:pic>
        <p:nvPicPr>
          <p:cNvPr id="11267" name="Picture 4"/>
          <p:cNvPicPr>
            <a:picLocks noChangeAspect="1" noChangeArrowheads="1"/>
          </p:cNvPicPr>
          <p:nvPr/>
        </p:nvPicPr>
        <p:blipFill>
          <a:blip r:embed="rId3" cstate="print"/>
          <a:srcRect l="11250" t="21001" r="10625" b="3999"/>
          <a:stretch>
            <a:fillRect/>
          </a:stretch>
        </p:blipFill>
        <p:spPr bwMode="auto">
          <a:xfrm>
            <a:off x="762000" y="1676400"/>
            <a:ext cx="8001000" cy="4708525"/>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47</a:t>
            </a:fld>
            <a:endParaRPr lang="en-US"/>
          </a:p>
        </p:txBody>
      </p:sp>
    </p:spTree>
    <p:extLst>
      <p:ext uri="{BB962C8B-B14F-4D97-AF65-F5344CB8AC3E}">
        <p14:creationId xmlns:p14="http://schemas.microsoft.com/office/powerpoint/2010/main" val="20602410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200" dirty="0" smtClean="0">
                <a:solidFill>
                  <a:schemeClr val="tx2">
                    <a:lumMod val="75000"/>
                  </a:schemeClr>
                </a:solidFill>
              </a:rPr>
              <a:t>Applying the Subnet Address Scheme</a:t>
            </a:r>
            <a:endParaRPr lang="en-US" sz="3200" dirty="0">
              <a:solidFill>
                <a:schemeClr val="tx2">
                  <a:lumMod val="75000"/>
                </a:schemeClr>
              </a:solidFill>
            </a:endParaRPr>
          </a:p>
        </p:txBody>
      </p:sp>
      <p:pic>
        <p:nvPicPr>
          <p:cNvPr id="12291" name="Picture 4"/>
          <p:cNvPicPr>
            <a:picLocks noChangeAspect="1" noChangeArrowheads="1"/>
          </p:cNvPicPr>
          <p:nvPr/>
        </p:nvPicPr>
        <p:blipFill>
          <a:blip r:embed="rId3" cstate="print"/>
          <a:srcRect l="23750" t="19000" r="21875" b="3000"/>
          <a:stretch>
            <a:fillRect/>
          </a:stretch>
        </p:blipFill>
        <p:spPr bwMode="auto">
          <a:xfrm>
            <a:off x="609600" y="1600200"/>
            <a:ext cx="8305800" cy="4827587"/>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48</a:t>
            </a:fld>
            <a:endParaRPr lang="en-US"/>
          </a:p>
        </p:txBody>
      </p:sp>
    </p:spTree>
    <p:extLst>
      <p:ext uri="{BB962C8B-B14F-4D97-AF65-F5344CB8AC3E}">
        <p14:creationId xmlns:p14="http://schemas.microsoft.com/office/powerpoint/2010/main" val="22154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03" y="480853"/>
            <a:ext cx="9144000" cy="685800"/>
          </a:xfrm>
        </p:spPr>
        <p:txBody>
          <a:bodyPr/>
          <a:lstStyle/>
          <a:p>
            <a:pPr>
              <a:defRPr/>
            </a:pPr>
            <a:r>
              <a:rPr lang="en-US" dirty="0" smtClean="0">
                <a:solidFill>
                  <a:schemeClr val="tx2">
                    <a:lumMod val="75000"/>
                  </a:schemeClr>
                </a:solidFill>
              </a:rPr>
              <a:t>Octet Values of a Subnet Mask</a:t>
            </a:r>
            <a:endParaRPr lang="en-US" dirty="0">
              <a:solidFill>
                <a:schemeClr val="tx2">
                  <a:lumMod val="75000"/>
                </a:schemeClr>
              </a:solidFill>
            </a:endParaRPr>
          </a:p>
        </p:txBody>
      </p:sp>
      <p:pic>
        <p:nvPicPr>
          <p:cNvPr id="13315" name="Picture 4"/>
          <p:cNvPicPr>
            <a:picLocks noChangeAspect="1" noChangeArrowheads="1"/>
          </p:cNvPicPr>
          <p:nvPr/>
        </p:nvPicPr>
        <p:blipFill>
          <a:blip r:embed="rId3" cstate="print"/>
          <a:srcRect l="27466" t="23000" r="27466" b="20945"/>
          <a:stretch>
            <a:fillRect/>
          </a:stretch>
        </p:blipFill>
        <p:spPr bwMode="auto">
          <a:xfrm>
            <a:off x="685800" y="1524000"/>
            <a:ext cx="8229600" cy="4114800"/>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49</a:t>
            </a:fld>
            <a:endParaRPr lang="en-US"/>
          </a:p>
        </p:txBody>
      </p:sp>
      <p:pic>
        <p:nvPicPr>
          <p:cNvPr id="7" name="Picture 4"/>
          <p:cNvPicPr>
            <a:picLocks noChangeAspect="1" noChangeArrowheads="1"/>
          </p:cNvPicPr>
          <p:nvPr/>
        </p:nvPicPr>
        <p:blipFill>
          <a:blip r:embed="rId3" cstate="print"/>
          <a:srcRect l="13126" t="82419" r="13126" b="7001"/>
          <a:stretch>
            <a:fillRect/>
          </a:stretch>
        </p:blipFill>
        <p:spPr bwMode="auto">
          <a:xfrm>
            <a:off x="685800" y="5638800"/>
            <a:ext cx="8229600" cy="719137"/>
          </a:xfrm>
          <a:prstGeom prst="rect">
            <a:avLst/>
          </a:prstGeom>
          <a:noFill/>
          <a:ln w="38100">
            <a:noFill/>
            <a:miter lim="800000"/>
            <a:headEnd type="none" w="sm" len="sm"/>
            <a:tailEnd type="none" w="sm" len="sm"/>
          </a:ln>
        </p:spPr>
      </p:pic>
    </p:spTree>
    <p:extLst>
      <p:ext uri="{BB962C8B-B14F-4D97-AF65-F5344CB8AC3E}">
        <p14:creationId xmlns:p14="http://schemas.microsoft.com/office/powerpoint/2010/main" val="2345986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defRPr/>
            </a:pPr>
            <a:r>
              <a:rPr lang="en-US" smtClean="0"/>
              <a:t>Examples of devices that need IP addresses</a:t>
            </a:r>
            <a:r>
              <a:rPr lang="en-US" smtClean="0">
                <a:solidFill>
                  <a:schemeClr val="tx2">
                    <a:lumMod val="75000"/>
                  </a:schemeClr>
                </a:solidFill>
              </a:rPr>
              <a:t>?</a:t>
            </a:r>
            <a:endParaRPr lang="en-US" dirty="0">
              <a:solidFill>
                <a:schemeClr val="tx2">
                  <a:lumMod val="75000"/>
                </a:schemeClr>
              </a:solidFill>
            </a:endParaRPr>
          </a:p>
        </p:txBody>
      </p:sp>
      <p:sp>
        <p:nvSpPr>
          <p:cNvPr id="12" name="Content Placeholder 11"/>
          <p:cNvSpPr>
            <a:spLocks noGrp="1"/>
          </p:cNvSpPr>
          <p:nvPr>
            <p:ph idx="1"/>
          </p:nvPr>
        </p:nvSpPr>
        <p:spPr/>
        <p:txBody>
          <a:bodyPr>
            <a:normAutofit fontScale="70000" lnSpcReduction="20000"/>
          </a:bodyPr>
          <a:lstStyle/>
          <a:p>
            <a:r>
              <a:rPr lang="en-US" dirty="0" smtClean="0"/>
              <a:t>PC</a:t>
            </a:r>
          </a:p>
          <a:p>
            <a:r>
              <a:rPr lang="en-US" dirty="0" smtClean="0"/>
              <a:t>Servers</a:t>
            </a:r>
          </a:p>
          <a:p>
            <a:r>
              <a:rPr lang="en-US" dirty="0" smtClean="0"/>
              <a:t>Printers</a:t>
            </a:r>
          </a:p>
          <a:p>
            <a:r>
              <a:rPr lang="en-US" dirty="0" smtClean="0"/>
              <a:t>Disk arrays</a:t>
            </a:r>
          </a:p>
          <a:p>
            <a:r>
              <a:rPr lang="en-US" dirty="0" smtClean="0"/>
              <a:t>Routers</a:t>
            </a:r>
          </a:p>
          <a:p>
            <a:r>
              <a:rPr lang="en-US" dirty="0" smtClean="0"/>
              <a:t>Firewalls</a:t>
            </a:r>
          </a:p>
          <a:p>
            <a:r>
              <a:rPr lang="en-US" dirty="0" smtClean="0"/>
              <a:t>Switches</a:t>
            </a:r>
          </a:p>
          <a:p>
            <a:r>
              <a:rPr lang="en-US" dirty="0" smtClean="0"/>
              <a:t>Wireless access points</a:t>
            </a:r>
          </a:p>
          <a:p>
            <a:r>
              <a:rPr lang="en-US" dirty="0" smtClean="0"/>
              <a:t>PDA</a:t>
            </a:r>
          </a:p>
          <a:p>
            <a:r>
              <a:rPr lang="en-US" dirty="0" smtClean="0"/>
              <a:t>Mobile phones</a:t>
            </a:r>
          </a:p>
          <a:p>
            <a:r>
              <a:rPr lang="en-US" dirty="0" smtClean="0"/>
              <a:t>IP phones</a:t>
            </a:r>
          </a:p>
          <a:p>
            <a:r>
              <a:rPr lang="en-US" dirty="0" smtClean="0"/>
              <a:t>Online gaming systems</a:t>
            </a:r>
          </a:p>
          <a:p>
            <a:r>
              <a:rPr lang="en-US" dirty="0" smtClean="0"/>
              <a:t>TV …</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5</a:t>
            </a:fld>
            <a:endParaRPr lang="en-US"/>
          </a:p>
        </p:txBody>
      </p:sp>
      <p:sp>
        <p:nvSpPr>
          <p:cNvPr id="2050" name="AutoShape 2" descr="data:image/jpeg;base64,/9j/4AAQSkZJRgABAQAAAQABAAD/2wCEAAkGBhMSEBQUExQWFBQVFxQVGBcWGBgYFxgVFxQYFxQUFBcXICYfFxwjHRUVHy8gJScpLCwsFh4xNTAqNSYrLCkBCQoKDgwOGg8PGiwkHBwqKSwpKSksKSksKSkpKSksLCkpKSksKiksKSksLCkpKSkpKSkpLCkpLCwpLCkpKSksKf/AABEIAMcA/QMBIgACEQEDEQH/xAAcAAABBQEBAQAAAAAAAAAAAAAAAwQFBgcCAQj/xABKEAACAQIDAwgGAw4EBgMAAAABAgMAEQQSIQUxQQYHEyIyUWFxFIGRobHBQlLRFSMkM0NicoKSorLC4fAWY3ODF0RTVNLxJZOj/8QAGQEBAQEBAQEAAAAAAAAAAAAAAAECAwQF/8QAKhEBAQACAgIBAQcFAQAAAAAAAAECEQMhEjEEQRMiMlFxgbEFUmGRwRT/2gAMAwEAAhEDEQA/ANxooooCiiigKKK8oPaK8vUdjuUeGhv0s8SEcC63/ZvegkqKp2O518BH2XeU/wCWh+LWFV/G89o/I4YnxkcD91QfjV0m41GvL1iGN53ce/Z6KIfmpc+1yR7qhZeWuPZsxxU1/Bso9i2FNJ5R9E3r2vnyLl5tAbsVIfPKfiKdxc5u0R+XDeccfyUGmjyjeKKxOLnbx439C3nGfkwpx/xqxK9uKD99f5jTR5RslFY4Of8At2sMrfoyMPiprRuRvKYY/CJiQnRhy4ylg1sjle1YX3d1Rdp2iuTIO8Vz06/WHtFFKUUkcSvf7jXnpS+PsP2UC1FIHFDuPs+2vPS/zW/d+2gcUU29LP1feK5OLb6o9bfYKB3RTL0l+5B6yfkKdo1wDQdUUUUBRRRQFeE17VT5xtsvhcG8isUXLlYjtDO6qCvcbFqBxtvnDwOFYrLMC43ogLsPA5dAfAmq/Lz34IdmOdv1UHxescyRmzdEWzANq+tmFxfWvQIuMLepifgTWtM7rSsZz4sfxOGUeMjlvcoHxqCxvOrj5N0oiB/6aKPYWuarMbwDf0i+f9RT2CSA/lFPgw+YIqyRLtxjNuzzfjJ5X8GdiPZe1NVhqy4SLCntxE+Mcg+DD51NbI5O7PxEgjX0hHNzZgtrAXJzKSK10z2oJhr0RirfzkbJw+Dw8bQKxbOUYlic11JBI8CvC28799ZdiOUMpvlAX1X95puJVh6OkJ8bGgN2F+AvvPAaVUpsTNJclmYDfa9h520psh1rPkun0Ryc5DYOfDRSsJSzopP3wAZiBewC6DXvpSTYGzUYr0EjEG1zI1j4g5h1dDrbS2u8VI82b5tm4f8ARUfuioOHlNKWTPLNoT0gRo0AsSpy2S/AHfwreGGWd1iXKYztZo+Q+AIB9GQ3AOrSHeL/AFqXh5C4AbsHB64w38V6ZzrEUDjETONxHpEg1I4ZSAT4GmuOwuEljsGkSTQjNLJ1t/exzA2OlJw5VfPFYouTuFTs4aBf9qMfy049JhjFs8SAcMyKB6r1keLwMRcgkW36m9u8CmEUaruVR6hXpnwrfq5fbz8mynlFhB/zEHqkQ/A1w3K7CD8up/RDsPaqmsrw+KAOoFT2ztrEC1gwPC1L8Oz6rOba3Scu8Gv03PlDL8SoFNMXzk4SO11nN9RaPh62FRqCKQEWsSCbab/CqptiGzZSbrw7x41cPi45XVtLy2LmvOlAxskM7Hx6NQPEkvpXac4YYMVhFlNrvMq+yyG4rL4ZWQnKbXBXhqDv30YNrNbgd+7h516P/Dh/lz+3rVdm8rJ8Rfo4obLvPSuwB4DRBTp8di72LYZPJZGPvcUy2DGsEbSZLAgEBSt2GXhbfSmH2zhjMZi2W6hbMbAFddx4+NeO8M3dR2md12dbJx2I9LmhmdHCwxSqVTJYu7qRvNx1BVph7I8qpmxMek20MQ8ZzL6Ph1uP9Sb+lXOHsivLlNXTrLuO6KKKyoooooCs/wCe/XZTDvmgH7xPyrQKz/ntH/xbeEsJ/eNErHtjSN0SEKSOjjGlvo5l4nwFP2xI+kjetCfgDUfsBnGHTKoYWI7Q+ux3G3fUh0zjfG3qsfhXRHKYiG+oA8xl+ylzHA273En50kcdpqHH6Sn30dPC2/JfxX+lUIthUB0BHjp9lXPm0w59JdrkhYpBvNrmRQDbhoKpT5Q1lVbWBuC4ueI6m7hvq/c1rXSdrEHIujEkjM5JBJ8qlEVzuvfCg33Sr/A4pLZvIPBgRGyuXVG67XcllBIAPVHsA8a850dcG3hJGf4h86iP+KyxYeNIYS0yoiGRwoAyi1lAuT7qal9uWXt1y1wXRROqJZCHN79m1gqjvuD7vGsuWpnbXK7E4k/fH010Atv334moZamVm+lwx1H0rzRyX2ZD4AD2AVVcbDaWQd0ko9kjCpzmUlvs0eDEfEfKo7aUNp5x/nT++ZyPjXr+Hfv39HPn/DEcWNrXNr3tfj30lJc2uSbbv6U8MVJtDX1Zp5DJhXJFTUnJ2URdIQuXT6a3t3gX1tSOM2KUhSQOj5iQQhvk4i58akzxq6qLDU6weOKG4psUry1a6pLpa8POJU6rAN3jeLeHGoPbMjk9cC/eNx8aZKp3jhS02OZlyt1gN1949e+sTDV6auW4jjXOWlcldNARvBHmCK67YOMHtmWNcqNYHTXW3lfdTSRiTrxr3JVs2ZtCKPDhmyNIx3sisbCwAF9d3qrGV8e5Gp37p1zXpaXEeMcH8culajD2R5VnnIvEI+KxLRqFBiw9woCjNnlvYDdWhw9keQr4XPd8lfQ4/wAMd0UUVxbFFFFAVR+eWHNsic/VaBv/ANlH81XiqlzpxZtkYsf5Wb9h1f8AlolYXyUlvhx4Mw95qbDVWOSUh6NwLGznv+VWBZD3X8iPnaukQ6BrrICNQD560gsvg3sv8L0p6QvE289PjVQmcEh+gPULfCrlzfRhfSALi6JvJO4t3mqsrA7rGrRyHb75MO+P4GioPnIS+Cl8GjP74HzrHHraOXwvgsR5A+yRaxd6wxfZBq9UV41dLUVvXMVJ+AuO5/m9ONpx/hOI/wBZ/fZvnUXzCyfg847mHxNWDaGH/CMR4y39sMder411n+znzT7iJMHhSRiqbw8rRm4+0ew1N4bGQSL98VA3gLX9le/LkuPenlxxlUgxixuPLwNIdHY93vqd2phVDnKLLwFR7Q10xy2liLaGvBgWO4E62Hie4VJGEW3a/LuqY5N7XEEgz9jcT3erztrVyzsm4uMlvaqyYB1tmVlvqLgj2XpGSE8eNaLym27BLGEXr633EcLXU+uq8mwo5EDK9iN4a27vXd7KxhzWzeU01lhN9IzYUUaSCWXOVQggKAQWBBCsTw8K0DH46adQq4V2Q7+kAXhvAffvNRe05MI+HiVTZo1AUcdLAhvM3NWPZu1ozGLsAVAB8u8V5ObO5az127YY662zbafJWZCzCMiO+/Swud3fv0pguy2B6wsOO6/qrSNqYsy5lQFluOFh76gNp4PMdxSwFxvueJBJFejj5srPvOWXHN9DkDGqz4rJfLkw/atffLe9q0qHsjyHwrOeRUeXE4pb3smG95lIrRoeyvkPhXy+a75K9fH+GO6KKK5OgooooCq1zhpmwEy/WjlX2wyW94FWWq/y4X8DY9zR38i2U+5qRK+aeSGyJcSZFhCFwwPW32INgDcW18eNPcTtIRSlD0ihSASJhf8AOsJwV33491IbK2Q6AlJGRzvANt2gv39/rqQXF42I6NfhuG7uNrXrWiUhNyg6NypZ9LatCCDcAg3RlNte6neE5SBx1Wic/UDOjnyV1IP7VRssoY3lw6k7rglTYbgP/dEPQKbiNweFzmUd+hN+7utap2dLls7AdOyoqBmfsjTU2va58jVq5NbFlw87dJE0YaNwCdxIsbA3I76qnIvbcS4jDF5FTKyZixygWFjcnStX2jjEl6MxyxyLnfsMG0MTWvYm+t/dWtozvluL4PEfoH3EGsTetv5XrfC4j/Tf4XrEGpWKRavVrw10orKti5hperiB4j4r9tXTGLfEz/pR++COqBzDy/fcQPzQfetaRPHfEzeUJ/ct/LXfiust1jkm8TExVwYqXnxca72F+4an3Uwl20Poox87D7a7Z/M4cOsso80xrt4zSTQ0yn27JwSMeZLfC1N/8UYpdFdF8ol+JvXG/wBT4Z67amCSMNuHtFcphSx6oJ8heoTG8p8Y/amBt3ov2UzflFjb/jRppoq7vZVn9T46v2a0DDOp+kp9lSo2ViAt+kFuILfaNfOs9k5UYw72Bt3relcLy8xkTXHRMfz0Jt5XOlL8/C+v4amC8NhJd5eM6XuSuvgLjfXOF2ZM/ZAA33vYD18KqLc5uMPajgbXN2CLnx63jS8fOvMvaw8RN73uw4W43ApPnY6a8IuibKlRjadBu1ude/hwpWPAI5bpJlbLY6Kdb/VvvqiPzrSf9ug8m19pWo6fnCxDnqgIO5VU6dxzXJrU+Rhl7yPGRoHJS3pmNy7suFH7slaHD2R5D4VlPNntJ55MXI/aPo43AaKr20FatD2R5D4V587Ldx3x9O6KKKw0KKKKAqE5ZpfAT+CZv2SG+VTdMtswZ8PMv1o5B6yptQfL2NkaPEPlNusfLealsBtq4s49dR23Y7THxsfaBSOGNbYW2KSNuAr2TZ8R+iKnubbYmGxEcomjWRy4F2PWSLo9DFbcc4NyPDwqrT9V3UNmCu6hh9IK5UN6wL1dqXGw4D9G3rNTnJDZ8cWKUoLEhhv4Ea/AVVnnPfUhyMxJ9PiBP1/4abTSf5ULeCcf5cv8BrDGrfNvx3jlHekg/cNYKRUrNINXQoavVFZVpfMbJbFzDvj+z7KvvKBx6WwPGKE/vSj5VnPMrJbHuO+M/A1eOXU2XEp4wrxtukk+2vP8uW8VkMvRJ39VISLfjUYm0AN3s3mvTtEcdPZXxJxWOR20QO8+6uWwi+NNPuivf/fqrk48cLVuYZB16OtcnDU2+6Y41x911HfWvHIOGwg7v79VJfcwd1Jjaw7q6+6R4D21dZQ7cnY/eBST7GWlzjmO828qT9NRd7X9dalzNU1bZK91eDZth3UrJt1RuHu+2mr8oG4KB5/0+2uk86uqvXNjFlOKHjB/C9a1D2R5D4VkXNXOXGKY/WhGmn0GrXYuyPIfCvqYfgjti7ooorTQooooCvGFxavaKD5j5WYXJNbuzL61dh8LVFwmrfzl4LJiZPCaT2OA6/CqelarKQjxroOp438rHd56D10tFL3aUw0IsdaUSSgdTSU65HzW2hB5sP3DUXLJTjkpJbHQH84/wNRK0rbCXDjvBHuNfPxNfQ+0xqa+eJt58z8atZpJjXqVwxrpDWVXvmge20h4o3warhzrTZZcOe+OQex1Pzqjc1cltpxeKsP79tXPniQn0Ui1/vw1/wBus5zeNiqUdpeNcnHmmaYRjvb2D5mlV2eONz5t9lePxxiahb0899vXXq4oncfZXiRKNwHqHzrsE37vOs3X0OnQY+PuFdrJ4XPmaTA7z7q9Y+fr091Rkr058B6vtvQcU3f8qTAJ3KfUPjR6I54H1m1bx4ssvWJuOZJe8389fjSbP3X+FOfuc35q/wB+FLYfYrObLmY9yKWPsGvurtPicv8Abr9dT+WfKI5np7sbHCNnYiNiUZB0gvlLDtqLHUa+2pvC8gcS+7DTH9Jcg9r2FTmA5rsRcZoo1Ftc8gPDdZM1dcfi2d2z/e/4W2/SUtzQraPFcfvkYv39Rta2OPcPIfCqFya5LPg+lBynpCjWjuVGVSpF2AueO7jV9j3DyFbs1064+nVFFFRoUUUUBXle0UGQc62zSZZiB9GGb9nqN7r1luW2+vo7bGyllxsYcXR4Jo2HeN1v36zzavNuZMyKQuIj0UnRJ4/osT9FraX9vfWmazVX1pS9PNp8ncRhmtNC6eJHVPk46p9tNBQeE055P6YyE/nfymmxFSnJnZE0syyohMcRLu/0QADcX4nW1qI0vH18848WlkHc7j2Ma+gcXJ1QfAVgO2VtiJh3SSfxmrUMSa9Rq4avFNZa0uHNrJbacHmR7xWk858LMuGyqWOaXQC/0U7qyvkDLbaGH/SA94r6ExmwFnK9KWRUzG6soOoAsbg6aX9VTKbx0yxY7MlAuUYDxsPjR6C3gPO/2VrMibKQWd2ltbQvKw9iWQ+yn2ycZs5r9FDEpX60Sg2PEE3rHFxYSffm/wBOmdZfmx6DZTPot24WRS2vqvUvheQ2Jfs4eY+LDIPa+Ue+tdblJEosCB5Uzm5ZRjjXeTjnrCfvu/8ATw/OqLhua7FnfHGn6cgPtC5qlcLzSyfTnjX9BGb3nL8Ke47nBbo/vSAyZgOvmCZc3WPV3nLu8aj9oc5OWVGEkUcah8yPkzMT2CGJutvKtTkynqSfpIeGKWw/Ndhh255X/RyKPgx99PX5G7Nw655Esot1pZGAudBe5UVRJOdhEeVjiiwciyKGYRgLa0eVdL77331ZNl8jGx2AgDPfDsFlQOzmSxuVLG5Ooc8eNS8md91qYyfRaYNm4OI2SCFSNdEQnXjfW/tp591EUWGg7hoPYKZYXkZl3ytw7KgbtwH/AKp9FyWhG/O3mx+VqxtrtH7S5QBY2KWLAaeff6t/qqozbXxUhsJJD4L8gv2VpMOxYF3RJ6xc+03p4kYG4AeWlTZqqVs4YnowuSRjrqwO7hcmrqm4V1aiosgoooooooooCiiigZY11V42b85L9xYAj+GksVCGtfhqDxHkaX2ng+ljK7jvB7iN16qJ21LAck6Nl3XIPl1X3H+91WInyzDTRh3bj9hqMxXJ/CSm8mFjJ7+jF/2k1pERxzRsIMRJCzEsDcMVJZWNlfQ9k6brMdLaUicPtKPsywYgBT20KOW1IIykL9XTwOutFv8Agrh+Rez1N1w0d/zgze57ipXH4QDDyAKFXIwAAsN3ADdTfk/tLEun4VAIJA2XKj51YWBDId+pJFjxFd8pdtxxQ2fNmcMFGU3Yga/Ea1Z7RRZ5/va/oj4ViW30/Cp/9WT+I1rskE7R9IIyIwQt9NCbWU+Oo9tUTa/IjFs7z9GOjlkYKxdRc3Nxa976H2VuxzUpkoWOrY/N7iwiOVQLJfKekQ3y79ASR66Ul5vsQgUsYrMnSC0it1O85b29dZ8avkheT0wixMTk2CtvPDTT32rbMNjcVjYyYInkja4zi2U662Y2B7tDVY5LcjMNhpk9LjGKlLJZFlj6Bc7ZUL2vnPeGsB3GtzTF5bIEAsLAC9gBut1RYcKdxZNs8g5u8UxuQiX+s4JH7APxqSwvNk47WIy/oIfiSPhVxG0GLWC67/perhUJyo2TPjouhWeXCoe2Yl6zg/RLtYgd+XfxPCp2vSp7bk2PgSVxGLklkG+ONgz37iIx1fWwrIeVXK0STyHCtJFCSMiE9YKAAcxuSSSCd/GtMTmEwwNjPOfUgtvsT1bWPgeNKHmLwAPWmnO/6cQ/lppGEzY+R+07t5sT8TSF63z/AIL7LBsZJPMzxj5e61N9o81myEikPSlSqkg9OrXa1wMo1a+g0saaq7jC607Y3Ozj4IY41kGSNFRVKIQFVQAL2vuFN4OR2E6Ni0cufqFAGXLr289yDpwtfdS45O4YRfi36TNoS4ydHbiO1muPKteFS5LNs7n6nUjpoY5Bxy5kPzHurROSfOThMeciMY5bfi3sCbb8hGjfHwrFn2Ph+jQCG0l2zszXUi5yZVtccL6mlTBEhjeBBE6BSWDknpR9NLKCg3m16eFTyfR2aisHxfK2VmYiSYIbAAYiViptr1msDfQ213GtH5H7VMuGgma5YjI517ano2Ovewv66lw1CZ7utLlRUTyi5T4fBRiTESBFJyroSWa17KBvrPcfzzQyOBFIY1B3hLsfMkWHkBWG7Wr3ovWebO2j6WOpjnDHhnZDfwvYV1isZtHBEEydOnc4BNvBlANa8WfJoVFQ3JrlNHjIyVurrbOh3qTuPiDwNTNZbFFFFB4aCoOhr2igiMZyWw8muTI31o+ofYND6xUdLyUlX8ViG8A4+a/ZVooq7TSjthsfFIhcBo1cFirgi1iASDY7yOFMudLFxxejF2AIMlgdBYhQWvY2tlAtxv4VoGIaym/l7Tas2548J0vo6CATHrtvAI4EakAjce/TSrL2lnSuw4rDvgnxZYDI4XLa4zkEqTJu7KHysBUM3K3Canq57ixABW1+sWkGqtqLC2t9ajcRtWTD4QwyYdBhjIGyBhmZ2sAZd4a2WwsBbWmE2J6MBWw0FpCoXIRYbyuewOZusddLd1dPKsaieHLLDAAgKGu1yR1Mp3ZWFmLX3i1vGj/H0ACmwRiDmJUlWa+nRlTcqBoSRvqA2gGjZI3jw93YWZAFRbLa7ALrpYk7zY0HaD9MsZTD5zmYSZLRqbjrCJVy26vZKkdY6U8qmovO3NtwQ4LDTjNlxGa5ZbrdSVbKF1vexGu6oFucjqrd517QzB5CrHgEW4Kgbje/haoo8pMQzCHNGnRqSr5bjUkm0ZGQE3I3W18K4wu1ZXd4+kjgyqqkqCekW3ZOZrWI3+VTdVJYjl9cjWdbjS7u+e2994yg/V1tY6muW5ZXkGeKULdTkzNILbyC+h1334X8Kj49vTSM4fEpGA9tOxLlNwz3azWNiKTwm3JGQu+JCMC7CKw6Nm1ysUJsxOovbjUFk5e4gYfEhYYpOjZFZCt5AbqpzFje5BJUj80d9QeI21N0gJwpW4VwgRjHl4drrEGxvrxIB7mQ2w7RZ+nPTWNoSoKXt9FTezEbza+6uJseejzxzSNN1bqQCAfphRlsltPYaCQ9LxSzEHCjPfssh6IFxdRkOpWxFteAOtSnI3HNFjEGKgCw9eN2kAYKbaNlN7MCBuHHdVYlxICAwSSm7ffNDlsQS3WK2ve+7heuMv4swmYx65rZt1+rl3f3anYsWH9OknZII0ZmZsrXQjcczKjnLl3kC1wN26nfIRMSuMQOEWNi8DMWjazMLKwzEgkNkYEeokHWG2Bi3hxUMuWciORH617ZQ12zAtbdcVI7Z2V6PtCZI4pZWV7xlH6qgNmjuNzDJ0dLsR8+FxceIlQNHFYsrSKy6B7qxzDVlN2uNba91NY8TiGQr00aIo3gkKwRrqGKr1luoIuO46VPcudnK2N6QRllnRMQLMq5RIodlBbTt9LceFVmPD2d0MSEhgdSAQGGijvA93rqBR9pTsMz4hVK2dQL5Sx0AKoMufU2LcNL7hWn8zW3WdZ4ZJQ73Eq+R6shHAa5DWT4fDEq6ZFLIWQvezak6kZetwFyd5FT/NrtdcPi4XOlzlfcOq3Ubzte/wCrRW+cp+SkG0sOqTZhlOZWQ2ZWsQd4II3ixFYxyt5m8VhQ0kX4TENSUFpFH5ycR4qT5Ct+wRtde7X7fePfTkisN62+RsBtSSBrqxtu/oa0DkvzmMtosSS8J0ublo/EcSvevs7q03lHzX4HGFmaPo5G1MkXVYnvYdlvMi/jWf4/mEnRvwfExuvdKrIfauYH3UTSz7R2ecG8ePw/Xj/KKpuHibfYjfcajxArQMNilkRXU3VgGUjiCLg+w1ROSfJ3aOGwrYWZcPJGb5WMrnID2hlEd2F9QLjW/quGwtkejYdIQxbLfU6byTZRrlUX0FzYUvapGiiiiiiiigKKKKBHFi6/rJ/GKzbnddekw+ZZmFnNoCwYa7yV4Vpko09Y+Iqhc4Ri6eLpZzBaMkEFBe7EW69ax9pl6Y7tSSA2jEOKMrq2QSlj1gNGALaWPhUf0ClFg6Fziip65Nwfzhd7ADXUCrXiMHhDjo3M7NAijNIGS6M3SaAqtr9Vf2vGmvKKDA9JE2GlZj0qiRs9yINc27s+fjW9uasnCdIOgSG0qrcvcagG5YkseHcBoKcywrPeGPDrE8WUubqMwHD84nTdVk5Qrs3oZDg3c4ohQhzyEk5hca6br13g8bspVUuGMuVc5vLcsFs1zx1vQVp4fSWyxwRxGFxmF1AY7rABdeB48aXhwL4w9JHHDF0LMpT6zceqEtbT31YhtbZYJywnXfZHufPvoXa2zx2cIT5Q/bRFZwGHeUelAQqY1cdGb62JN7Zco1BtauoWYo2OVoVbJYxdYmy6ceJA91Wddp4b6Oz3PlhxSi48fR2ZKf8AYH2VOl7Ut5XCSYpXjDvlZoxfffLYDNfxpKdTFGZElQs7gslhva9yBmJ0ufbVw2rszFYnouj2dPGYpFluYiLhd66Lx+VP9oYPH4mMxfc2SMNpmyWA8SLC/wDWnR2z5oejRAkpMbP11yg5QV1e1zuuRUlhcOoULFiJTGNQAmlu+2U/2BV0xOz9rSwiI7PbKI+ivdASCuUk7rnW+prnZ3JrbMMKQrhAVjFgzPGDvJB0bx91Ol1VK9Nh3HFSnwUC/wC6lTvLSUMuExGeQCSCMEJcMZEUxsW4jRIju+lV1x/NmZNlwhMLDHjUYsbZATcuCGkG/tKbX4WqHxXNxtadYy4gV4rZCJN+pJz772NiKmzVQu30z7PwjkyqY2kgIOZZWW4ki7mPVkkHjpVSxeGAnt0cpKKA6nMJAbXVz1r2s19TatIxXNLtSZkkeXDK8ahFKtJ2QSdbJqb8e6u5+ZnHyyGV8Th+kICk5WYEAWGhUa2uL1NmqzGbDBJQZIWyulwpNmBFgWuTY7hvruLBrHiiJFCC6uAwz9V9QLrp3m9ag3MlinC9JjIrp2CsTdUa3G8X4eylJ+Y2SQhpMdmYC1+h+je9u2ON/bTZqr/yU2l02GhkvclcjfpL1SfXYH9arFVT5H8lmwMLRGczgtmBK5cvVCkDU33D2VaozcCsukdUUUUBRRRQFFFFAUUUUBRRRQcvUPtnknhMWytiIVlZQQpbNoCb2sDapXEwZ1K5mW/FSAR5Eg1HHYBP/M4n/wCwD4LQNIuQeAVSowkOUkEjLe5F7E37rml4eR+CXs4SAaW/FLuO8aiuxycXjNiD5yt8qP8ADMXF5j5zSfI0CkXJ7CqQVw8CkagiJAfbalU2VAu6KIeSIPlTduS+HO8OfOab/wA68/wnheMV/NnPxagehY14IP2RQcZGPpoP1lpsnJnCj8hF60B+NLLsTDjdDF+wv2UHjbXhG+aP9sfbSbbfw4/Lx/tinK7MhG6KMfqL9lKph1G5QPIAUEd/iLDf9ZD5G/wr0coIOD38lc/AVJ2otQRo25EdwkPlFJ/41792F4RzH/af5ipKvLUEb91u6GY/qW+Jr0bSkO7Dy+vox8XqRtXtBG+nTf8Abt63i+TGj0nEf9EDzkHyBqSooIrNiT+SjHnKfklBjxP1Yh+u5/kFStFBEnC4k8YR6pG+YqQwsbKoDkE66qCBv7iSffS1FAUUUUBRRRQFFFFAUUUUBRRRQFFFFAUUUUBRRRQFFFFAUUUUBRRRQFFFFAUUUUBRRRQFFFFAUUUUBRRRQFFFFB//2Q=="/>
          <p:cNvSpPr>
            <a:spLocks noChangeAspect="1" noChangeArrowheads="1"/>
          </p:cNvSpPr>
          <p:nvPr/>
        </p:nvSpPr>
        <p:spPr bwMode="auto">
          <a:xfrm>
            <a:off x="155575" y="-906463"/>
            <a:ext cx="2409825" cy="18954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jpeg;base64,/9j/4AAQSkZJRgABAQAAAQABAAD/2wCEAAkGBhMSEBQUExQWFBQVFxQVGBcWGBgYFxgVFxQYFxQUFBcXICYfFxwjHRUVHy8gJScpLCwsFh4xNTAqNSYrLCkBCQoKDgwOGg8PGiwkHBwqKSwpKSksKSksKSkpKSksLCkpKSksKiksKSksLCkpKSkpKSkpLCkpLCwpLCkpKSksKf/AABEIAMcA/QMBIgACEQEDEQH/xAAcAAABBQEBAQAAAAAAAAAAAAAAAwQFBgcCAQj/xABKEAACAQIDAwgGAw4EBgMAAAABAgMAEQQSIQUxQQYHEyIyUWFxFIGRobHBQlLRFSMkM0NicoKSorLC4fAWY3ODF0RTVNLxJZOj/8QAGQEBAQEBAQEAAAAAAAAAAAAAAAECAwQF/8QAKhEBAQACAgIBAQcFAQAAAAAAAAECEQMhEjEEQRMiMlFxgbEFUmGRwRT/2gAMAwEAAhEDEQA/ANxooooCiiigKKK8oPaK8vUdjuUeGhv0s8SEcC63/ZvegkqKp2O518BH2XeU/wCWh+LWFV/G89o/I4YnxkcD91QfjV0m41GvL1iGN53ce/Z6KIfmpc+1yR7qhZeWuPZsxxU1/Bso9i2FNJ5R9E3r2vnyLl5tAbsVIfPKfiKdxc5u0R+XDeccfyUGmjyjeKKxOLnbx439C3nGfkwpx/xqxK9uKD99f5jTR5RslFY4Of8At2sMrfoyMPiprRuRvKYY/CJiQnRhy4ylg1sjle1YX3d1Rdp2iuTIO8Vz06/WHtFFKUUkcSvf7jXnpS+PsP2UC1FIHFDuPs+2vPS/zW/d+2gcUU29LP1feK5OLb6o9bfYKB3RTL0l+5B6yfkKdo1wDQdUUUUBRRRQFeE17VT5xtsvhcG8isUXLlYjtDO6qCvcbFqBxtvnDwOFYrLMC43ogLsPA5dAfAmq/Lz34IdmOdv1UHxescyRmzdEWzANq+tmFxfWvQIuMLepifgTWtM7rSsZz4sfxOGUeMjlvcoHxqCxvOrj5N0oiB/6aKPYWuarMbwDf0i+f9RT2CSA/lFPgw+YIqyRLtxjNuzzfjJ5X8GdiPZe1NVhqy4SLCntxE+Mcg+DD51NbI5O7PxEgjX0hHNzZgtrAXJzKSK10z2oJhr0RirfzkbJw+Dw8bQKxbOUYlic11JBI8CvC28799ZdiOUMpvlAX1X95puJVh6OkJ8bGgN2F+AvvPAaVUpsTNJclmYDfa9h520psh1rPkun0Ryc5DYOfDRSsJSzopP3wAZiBewC6DXvpSTYGzUYr0EjEG1zI1j4g5h1dDrbS2u8VI82b5tm4f8ARUfuioOHlNKWTPLNoT0gRo0AsSpy2S/AHfwreGGWd1iXKYztZo+Q+AIB9GQ3AOrSHeL/AFqXh5C4AbsHB64w38V6ZzrEUDjETONxHpEg1I4ZSAT4GmuOwuEljsGkSTQjNLJ1t/exzA2OlJw5VfPFYouTuFTs4aBf9qMfy049JhjFs8SAcMyKB6r1keLwMRcgkW36m9u8CmEUaruVR6hXpnwrfq5fbz8mynlFhB/zEHqkQ/A1w3K7CD8up/RDsPaqmsrw+KAOoFT2ztrEC1gwPC1L8Oz6rOba3Scu8Gv03PlDL8SoFNMXzk4SO11nN9RaPh62FRqCKQEWsSCbab/CqptiGzZSbrw7x41cPi45XVtLy2LmvOlAxskM7Hx6NQPEkvpXac4YYMVhFlNrvMq+yyG4rL4ZWQnKbXBXhqDv30YNrNbgd+7h516P/Dh/lz+3rVdm8rJ8Rfo4obLvPSuwB4DRBTp8di72LYZPJZGPvcUy2DGsEbSZLAgEBSt2GXhbfSmH2zhjMZi2W6hbMbAFddx4+NeO8M3dR2md12dbJx2I9LmhmdHCwxSqVTJYu7qRvNx1BVph7I8qpmxMek20MQ8ZzL6Ph1uP9Sb+lXOHsivLlNXTrLuO6KKKyoooooCs/wCe/XZTDvmgH7xPyrQKz/ntH/xbeEsJ/eNErHtjSN0SEKSOjjGlvo5l4nwFP2xI+kjetCfgDUfsBnGHTKoYWI7Q+ux3G3fUh0zjfG3qsfhXRHKYiG+oA8xl+ylzHA273En50kcdpqHH6Sn30dPC2/JfxX+lUIthUB0BHjp9lXPm0w59JdrkhYpBvNrmRQDbhoKpT5Q1lVbWBuC4ueI6m7hvq/c1rXSdrEHIujEkjM5JBJ8qlEVzuvfCg33Sr/A4pLZvIPBgRGyuXVG67XcllBIAPVHsA8a850dcG3hJGf4h86iP+KyxYeNIYS0yoiGRwoAyi1lAuT7qal9uWXt1y1wXRROqJZCHN79m1gqjvuD7vGsuWpnbXK7E4k/fH010Atv334moZamVm+lwx1H0rzRyX2ZD4AD2AVVcbDaWQd0ko9kjCpzmUlvs0eDEfEfKo7aUNp5x/nT++ZyPjXr+Hfv39HPn/DEcWNrXNr3tfj30lJc2uSbbv6U8MVJtDX1Zp5DJhXJFTUnJ2URdIQuXT6a3t3gX1tSOM2KUhSQOj5iQQhvk4i58akzxq6qLDU6weOKG4psUry1a6pLpa8POJU6rAN3jeLeHGoPbMjk9cC/eNx8aZKp3jhS02OZlyt1gN1949e+sTDV6auW4jjXOWlcldNARvBHmCK67YOMHtmWNcqNYHTXW3lfdTSRiTrxr3JVs2ZtCKPDhmyNIx3sisbCwAF9d3qrGV8e5Gp37p1zXpaXEeMcH8culajD2R5VnnIvEI+KxLRqFBiw9woCjNnlvYDdWhw9keQr4XPd8lfQ4/wAMd0UUVxbFFFFAVR+eWHNsic/VaBv/ANlH81XiqlzpxZtkYsf5Wb9h1f8AlolYXyUlvhx4Mw95qbDVWOSUh6NwLGznv+VWBZD3X8iPnaukQ6BrrICNQD560gsvg3sv8L0p6QvE289PjVQmcEh+gPULfCrlzfRhfSALi6JvJO4t3mqsrA7rGrRyHb75MO+P4GioPnIS+Cl8GjP74HzrHHraOXwvgsR5A+yRaxd6wxfZBq9UV41dLUVvXMVJ+AuO5/m9ONpx/hOI/wBZ/fZvnUXzCyfg847mHxNWDaGH/CMR4y39sMder411n+znzT7iJMHhSRiqbw8rRm4+0ew1N4bGQSL98VA3gLX9le/LkuPenlxxlUgxixuPLwNIdHY93vqd2phVDnKLLwFR7Q10xy2liLaGvBgWO4E62Hie4VJGEW3a/LuqY5N7XEEgz9jcT3erztrVyzsm4uMlvaqyYB1tmVlvqLgj2XpGSE8eNaLym27BLGEXr633EcLXU+uq8mwo5EDK9iN4a27vXd7KxhzWzeU01lhN9IzYUUaSCWXOVQggKAQWBBCsTw8K0DH46adQq4V2Q7+kAXhvAffvNRe05MI+HiVTZo1AUcdLAhvM3NWPZu1ozGLsAVAB8u8V5ObO5az127YY662zbafJWZCzCMiO+/Swud3fv0pguy2B6wsOO6/qrSNqYsy5lQFluOFh76gNp4PMdxSwFxvueJBJFejj5srPvOWXHN9DkDGqz4rJfLkw/atffLe9q0qHsjyHwrOeRUeXE4pb3smG95lIrRoeyvkPhXy+a75K9fH+GO6KKK5OgooooCq1zhpmwEy/WjlX2wyW94FWWq/y4X8DY9zR38i2U+5qRK+aeSGyJcSZFhCFwwPW32INgDcW18eNPcTtIRSlD0ihSASJhf8AOsJwV33491IbK2Q6AlJGRzvANt2gv39/rqQXF42I6NfhuG7uNrXrWiUhNyg6NypZ9LatCCDcAg3RlNte6neE5SBx1Wic/UDOjnyV1IP7VRssoY3lw6k7rglTYbgP/dEPQKbiNweFzmUd+hN+7utap2dLls7AdOyoqBmfsjTU2va58jVq5NbFlw87dJE0YaNwCdxIsbA3I76qnIvbcS4jDF5FTKyZixygWFjcnStX2jjEl6MxyxyLnfsMG0MTWvYm+t/dWtozvluL4PEfoH3EGsTetv5XrfC4j/Tf4XrEGpWKRavVrw10orKti5hperiB4j4r9tXTGLfEz/pR++COqBzDy/fcQPzQfetaRPHfEzeUJ/ct/LXfiust1jkm8TExVwYqXnxca72F+4an3Uwl20Poox87D7a7Z/M4cOsso80xrt4zSTQ0yn27JwSMeZLfC1N/8UYpdFdF8ol+JvXG/wBT4Z67amCSMNuHtFcphSx6oJ8heoTG8p8Y/amBt3ov2UzflFjb/jRppoq7vZVn9T46v2a0DDOp+kp9lSo2ViAt+kFuILfaNfOs9k5UYw72Bt3relcLy8xkTXHRMfz0Jt5XOlL8/C+v4amC8NhJd5eM6XuSuvgLjfXOF2ZM/ZAA33vYD18KqLc5uMPajgbXN2CLnx63jS8fOvMvaw8RN73uw4W43ApPnY6a8IuibKlRjadBu1ude/hwpWPAI5bpJlbLY6Kdb/VvvqiPzrSf9ug8m19pWo6fnCxDnqgIO5VU6dxzXJrU+Rhl7yPGRoHJS3pmNy7suFH7slaHD2R5D4VlPNntJ55MXI/aPo43AaKr20FatD2R5D4V587Ldx3x9O6KKKw0KKKKAqE5ZpfAT+CZv2SG+VTdMtswZ8PMv1o5B6yptQfL2NkaPEPlNusfLealsBtq4s49dR23Y7THxsfaBSOGNbYW2KSNuAr2TZ8R+iKnubbYmGxEcomjWRy4F2PWSLo9DFbcc4NyPDwqrT9V3UNmCu6hh9IK5UN6wL1dqXGw4D9G3rNTnJDZ8cWKUoLEhhv4Ea/AVVnnPfUhyMxJ9PiBP1/4abTSf5ULeCcf5cv8BrDGrfNvx3jlHekg/cNYKRUrNINXQoavVFZVpfMbJbFzDvj+z7KvvKBx6WwPGKE/vSj5VnPMrJbHuO+M/A1eOXU2XEp4wrxtukk+2vP8uW8VkMvRJ39VISLfjUYm0AN3s3mvTtEcdPZXxJxWOR20QO8+6uWwi+NNPuivf/fqrk48cLVuYZB16OtcnDU2+6Y41x911HfWvHIOGwg7v79VJfcwd1Jjaw7q6+6R4D21dZQ7cnY/eBST7GWlzjmO828qT9NRd7X9dalzNU1bZK91eDZth3UrJt1RuHu+2mr8oG4KB5/0+2uk86uqvXNjFlOKHjB/C9a1D2R5D4VkXNXOXGKY/WhGmn0GrXYuyPIfCvqYfgjti7ooorTQooooCvGFxavaKD5j5WYXJNbuzL61dh8LVFwmrfzl4LJiZPCaT2OA6/CqelarKQjxroOp438rHd56D10tFL3aUw0IsdaUSSgdTSU65HzW2hB5sP3DUXLJTjkpJbHQH84/wNRK0rbCXDjvBHuNfPxNfQ+0xqa+eJt58z8atZpJjXqVwxrpDWVXvmge20h4o3warhzrTZZcOe+OQex1Pzqjc1cltpxeKsP79tXPniQn0Ui1/vw1/wBus5zeNiqUdpeNcnHmmaYRjvb2D5mlV2eONz5t9lePxxiahb0899vXXq4oncfZXiRKNwHqHzrsE37vOs3X0OnQY+PuFdrJ4XPmaTA7z7q9Y+fr091Rkr058B6vtvQcU3f8qTAJ3KfUPjR6I54H1m1bx4ssvWJuOZJe8389fjSbP3X+FOfuc35q/wB+FLYfYrObLmY9yKWPsGvurtPicv8Abr9dT+WfKI5np7sbHCNnYiNiUZB0gvlLDtqLHUa+2pvC8gcS+7DTH9Jcg9r2FTmA5rsRcZoo1Ftc8gPDdZM1dcfi2d2z/e/4W2/SUtzQraPFcfvkYv39Rta2OPcPIfCqFya5LPg+lBynpCjWjuVGVSpF2AueO7jV9j3DyFbs1064+nVFFFRoUUUUBXle0UGQc62zSZZiB9GGb9nqN7r1luW2+vo7bGyllxsYcXR4Jo2HeN1v36zzavNuZMyKQuIj0UnRJ4/osT9FraX9vfWmazVX1pS9PNp8ncRhmtNC6eJHVPk46p9tNBQeE055P6YyE/nfymmxFSnJnZE0syyohMcRLu/0QADcX4nW1qI0vH18848WlkHc7j2Ma+gcXJ1QfAVgO2VtiJh3SSfxmrUMSa9Rq4avFNZa0uHNrJbacHmR7xWk858LMuGyqWOaXQC/0U7qyvkDLbaGH/SA94r6ExmwFnK9KWRUzG6soOoAsbg6aX9VTKbx0yxY7MlAuUYDxsPjR6C3gPO/2VrMibKQWd2ltbQvKw9iWQ+yn2ycZs5r9FDEpX60Sg2PEE3rHFxYSffm/wBOmdZfmx6DZTPot24WRS2vqvUvheQ2Jfs4eY+LDIPa+Ue+tdblJEosCB5Uzm5ZRjjXeTjnrCfvu/8ATw/OqLhua7FnfHGn6cgPtC5qlcLzSyfTnjX9BGb3nL8Ke47nBbo/vSAyZgOvmCZc3WPV3nLu8aj9oc5OWVGEkUcah8yPkzMT2CGJutvKtTkynqSfpIeGKWw/Ndhh255X/RyKPgx99PX5G7Nw655Esot1pZGAudBe5UVRJOdhEeVjiiwciyKGYRgLa0eVdL77331ZNl8jGx2AgDPfDsFlQOzmSxuVLG5Ooc8eNS8md91qYyfRaYNm4OI2SCFSNdEQnXjfW/tp591EUWGg7hoPYKZYXkZl3ytw7KgbtwH/AKp9FyWhG/O3mx+VqxtrtH7S5QBY2KWLAaeff6t/qqozbXxUhsJJD4L8gv2VpMOxYF3RJ6xc+03p4kYG4AeWlTZqqVs4YnowuSRjrqwO7hcmrqm4V1aiosgoooooooooCiiigZY11V42b85L9xYAj+GksVCGtfhqDxHkaX2ng+ljK7jvB7iN16qJ21LAck6Nl3XIPl1X3H+91WInyzDTRh3bj9hqMxXJ/CSm8mFjJ7+jF/2k1pERxzRsIMRJCzEsDcMVJZWNlfQ9k6brMdLaUicPtKPsywYgBT20KOW1IIykL9XTwOutFv8Agrh+Rez1N1w0d/zgze57ipXH4QDDyAKFXIwAAsN3ADdTfk/tLEun4VAIJA2XKj51YWBDId+pJFjxFd8pdtxxQ2fNmcMFGU3Yga/Ea1Z7RRZ5/va/oj4ViW30/Cp/9WT+I1rskE7R9IIyIwQt9NCbWU+Oo9tUTa/IjFs7z9GOjlkYKxdRc3Nxa976H2VuxzUpkoWOrY/N7iwiOVQLJfKekQ3y79ASR66Ul5vsQgUsYrMnSC0it1O85b29dZ8avkheT0wixMTk2CtvPDTT32rbMNjcVjYyYInkja4zi2U662Y2B7tDVY5LcjMNhpk9LjGKlLJZFlj6Bc7ZUL2vnPeGsB3GtzTF5bIEAsLAC9gBut1RYcKdxZNs8g5u8UxuQiX+s4JH7APxqSwvNk47WIy/oIfiSPhVxG0GLWC67/perhUJyo2TPjouhWeXCoe2Yl6zg/RLtYgd+XfxPCp2vSp7bk2PgSVxGLklkG+ONgz37iIx1fWwrIeVXK0STyHCtJFCSMiE9YKAAcxuSSSCd/GtMTmEwwNjPOfUgtvsT1bWPgeNKHmLwAPWmnO/6cQ/lppGEzY+R+07t5sT8TSF63z/AIL7LBsZJPMzxj5e61N9o81myEikPSlSqkg9OrXa1wMo1a+g0saaq7jC607Y3Ozj4IY41kGSNFRVKIQFVQAL2vuFN4OR2E6Ni0cufqFAGXLr289yDpwtfdS45O4YRfi36TNoS4ydHbiO1muPKteFS5LNs7n6nUjpoY5Bxy5kPzHurROSfOThMeciMY5bfi3sCbb8hGjfHwrFn2Ph+jQCG0l2zszXUi5yZVtccL6mlTBEhjeBBE6BSWDknpR9NLKCg3m16eFTyfR2aisHxfK2VmYiSYIbAAYiViptr1msDfQ213GtH5H7VMuGgma5YjI517ano2Ovewv66lw1CZ7utLlRUTyi5T4fBRiTESBFJyroSWa17KBvrPcfzzQyOBFIY1B3hLsfMkWHkBWG7Wr3ovWebO2j6WOpjnDHhnZDfwvYV1isZtHBEEydOnc4BNvBlANa8WfJoVFQ3JrlNHjIyVurrbOh3qTuPiDwNTNZbFFFFB4aCoOhr2igiMZyWw8muTI31o+ofYND6xUdLyUlX8ViG8A4+a/ZVooq7TSjthsfFIhcBo1cFirgi1iASDY7yOFMudLFxxejF2AIMlgdBYhQWvY2tlAtxv4VoGIaym/l7Tas2548J0vo6CATHrtvAI4EakAjce/TSrL2lnSuw4rDvgnxZYDI4XLa4zkEqTJu7KHysBUM3K3Canq57ixABW1+sWkGqtqLC2t9ajcRtWTD4QwyYdBhjIGyBhmZ2sAZd4a2WwsBbWmE2J6MBWw0FpCoXIRYbyuewOZusddLd1dPKsaieHLLDAAgKGu1yR1Mp3ZWFmLX3i1vGj/H0ACmwRiDmJUlWa+nRlTcqBoSRvqA2gGjZI3jw93YWZAFRbLa7ALrpYk7zY0HaD9MsZTD5zmYSZLRqbjrCJVy26vZKkdY6U8qmovO3NtwQ4LDTjNlxGa5ZbrdSVbKF1vexGu6oFucjqrd517QzB5CrHgEW4Kgbje/haoo8pMQzCHNGnRqSr5bjUkm0ZGQE3I3W18K4wu1ZXd4+kjgyqqkqCekW3ZOZrWI3+VTdVJYjl9cjWdbjS7u+e2994yg/V1tY6muW5ZXkGeKULdTkzNILbyC+h1334X8Kj49vTSM4fEpGA9tOxLlNwz3azWNiKTwm3JGQu+JCMC7CKw6Nm1ysUJsxOovbjUFk5e4gYfEhYYpOjZFZCt5AbqpzFje5BJUj80d9QeI21N0gJwpW4VwgRjHl4drrEGxvrxIB7mQ2w7RZ+nPTWNoSoKXt9FTezEbza+6uJseejzxzSNN1bqQCAfphRlsltPYaCQ9LxSzEHCjPfssh6IFxdRkOpWxFteAOtSnI3HNFjEGKgCw9eN2kAYKbaNlN7MCBuHHdVYlxICAwSSm7ffNDlsQS3WK2ve+7heuMv4swmYx65rZt1+rl3f3anYsWH9OknZII0ZmZsrXQjcczKjnLl3kC1wN26nfIRMSuMQOEWNi8DMWjazMLKwzEgkNkYEeokHWG2Bi3hxUMuWciORH617ZQ12zAtbdcVI7Z2V6PtCZI4pZWV7xlH6qgNmjuNzDJ0dLsR8+FxceIlQNHFYsrSKy6B7qxzDVlN2uNba91NY8TiGQr00aIo3gkKwRrqGKr1luoIuO46VPcudnK2N6QRllnRMQLMq5RIodlBbTt9LceFVmPD2d0MSEhgdSAQGGijvA93rqBR9pTsMz4hVK2dQL5Sx0AKoMufU2LcNL7hWn8zW3WdZ4ZJQ73Eq+R6shHAa5DWT4fDEq6ZFLIWQvezak6kZetwFyd5FT/NrtdcPi4XOlzlfcOq3Ubzte/wCrRW+cp+SkG0sOqTZhlOZWQ2ZWsQd4II3ixFYxyt5m8VhQ0kX4TENSUFpFH5ycR4qT5Ct+wRtde7X7fePfTkisN62+RsBtSSBrqxtu/oa0DkvzmMtosSS8J0ublo/EcSvevs7q03lHzX4HGFmaPo5G1MkXVYnvYdlvMi/jWf4/mEnRvwfExuvdKrIfauYH3UTSz7R2ecG8ePw/Xj/KKpuHibfYjfcajxArQMNilkRXU3VgGUjiCLg+w1ROSfJ3aOGwrYWZcPJGb5WMrnID2hlEd2F9QLjW/quGwtkejYdIQxbLfU6byTZRrlUX0FzYUvapGiiiiiiiigKKKKBHFi6/rJ/GKzbnddekw+ZZmFnNoCwYa7yV4Vpko09Y+Iqhc4Ri6eLpZzBaMkEFBe7EW69ax9pl6Y7tSSA2jEOKMrq2QSlj1gNGALaWPhUf0ClFg6Fziip65Nwfzhd7ADXUCrXiMHhDjo3M7NAijNIGS6M3SaAqtr9Vf2vGmvKKDA9JE2GlZj0qiRs9yINc27s+fjW9uasnCdIOgSG0qrcvcagG5YkseHcBoKcywrPeGPDrE8WUubqMwHD84nTdVk5Qrs3oZDg3c4ohQhzyEk5hca6br13g8bspVUuGMuVc5vLcsFs1zx1vQVp4fSWyxwRxGFxmF1AY7rABdeB48aXhwL4w9JHHDF0LMpT6zceqEtbT31YhtbZYJywnXfZHufPvoXa2zx2cIT5Q/bRFZwGHeUelAQqY1cdGb62JN7Zco1BtauoWYo2OVoVbJYxdYmy6ceJA91Wddp4b6Oz3PlhxSi48fR2ZKf8AYH2VOl7Ut5XCSYpXjDvlZoxfffLYDNfxpKdTFGZElQs7gslhva9yBmJ0ufbVw2rszFYnouj2dPGYpFluYiLhd66Lx+VP9oYPH4mMxfc2SMNpmyWA8SLC/wDWnR2z5oejRAkpMbP11yg5QV1e1zuuRUlhcOoULFiJTGNQAmlu+2U/2BV0xOz9rSwiI7PbKI+ivdASCuUk7rnW+prnZ3JrbMMKQrhAVjFgzPGDvJB0bx91Ol1VK9Nh3HFSnwUC/wC6lTvLSUMuExGeQCSCMEJcMZEUxsW4jRIju+lV1x/NmZNlwhMLDHjUYsbZATcuCGkG/tKbX4WqHxXNxtadYy4gV4rZCJN+pJz772NiKmzVQu30z7PwjkyqY2kgIOZZWW4ki7mPVkkHjpVSxeGAnt0cpKKA6nMJAbXVz1r2s19TatIxXNLtSZkkeXDK8ahFKtJ2QSdbJqb8e6u5+ZnHyyGV8Th+kICk5WYEAWGhUa2uL1NmqzGbDBJQZIWyulwpNmBFgWuTY7hvruLBrHiiJFCC6uAwz9V9QLrp3m9ag3MlinC9JjIrp2CsTdUa3G8X4eylJ+Y2SQhpMdmYC1+h+je9u2ON/bTZqr/yU2l02GhkvclcjfpL1SfXYH9arFVT5H8lmwMLRGczgtmBK5cvVCkDU33D2VaozcCsukdUUUUBRRRQFFFFAUUUUBRRRQcvUPtnknhMWytiIVlZQQpbNoCb2sDapXEwZ1K5mW/FSAR5Eg1HHYBP/M4n/wCwD4LQNIuQeAVSowkOUkEjLe5F7E37rml4eR+CXs4SAaW/FLuO8aiuxycXjNiD5yt8qP8ADMXF5j5zSfI0CkXJ7CqQVw8CkagiJAfbalU2VAu6KIeSIPlTduS+HO8OfOab/wA68/wnheMV/NnPxagehY14IP2RQcZGPpoP1lpsnJnCj8hF60B+NLLsTDjdDF+wv2UHjbXhG+aP9sfbSbbfw4/Lx/tinK7MhG6KMfqL9lKph1G5QPIAUEd/iLDf9ZD5G/wr0coIOD38lc/AVJ2otQRo25EdwkPlFJ/41792F4RzH/af5ipKvLUEb91u6GY/qW+Jr0bSkO7Dy+vox8XqRtXtBG+nTf8Abt63i+TGj0nEf9EDzkHyBqSooIrNiT+SjHnKfklBjxP1Yh+u5/kFStFBEnC4k8YR6pG+YqQwsbKoDkE66qCBv7iSffS1FAUUUUBRRRQFFFFAUUUUBRRRQFFFFAUUUUBRRRQFFFFAUUUUBRRRQFFFFAUUUUBRRRQFFFFAUUUUBRRRQFFFFB//2Q=="/>
          <p:cNvSpPr>
            <a:spLocks noChangeAspect="1" noChangeArrowheads="1"/>
          </p:cNvSpPr>
          <p:nvPr/>
        </p:nvSpPr>
        <p:spPr bwMode="auto">
          <a:xfrm>
            <a:off x="155575" y="-906463"/>
            <a:ext cx="2409825" cy="18954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data:image/jpeg;base64,/9j/4AAQSkZJRgABAQAAAQABAAD/2wCEAAkGBhMSEBQUExQWFBQVFxQVGBcWGBgYFxgVFxQYFxQUFBcXICYfFxwjHRUVHy8gJScpLCwsFh4xNTAqNSYrLCkBCQoKDgwOGg8PGiwkHBwqKSwpKSksKSksKSkpKSksLCkpKSksKiksKSksLCkpKSkpKSkpLCkpLCwpLCkpKSksKf/AABEIAMcA/QMBIgACEQEDEQH/xAAcAAABBQEBAQAAAAAAAAAAAAAAAwQFBgcCAQj/xABKEAACAQIDAwgGAw4EBgMAAAABAgMAEQQSIQUxQQYHEyIyUWFxFIGRobHBQlLRFSMkM0NicoKSorLC4fAWY3ODF0RTVNLxJZOj/8QAGQEBAQEBAQEAAAAAAAAAAAAAAAECAwQF/8QAKhEBAQACAgIBAQcFAQAAAAAAAAECEQMhEjEEQRMiMlFxgbEFUmGRwRT/2gAMAwEAAhEDEQA/ANxooooCiiigKKK8oPaK8vUdjuUeGhv0s8SEcC63/ZvegkqKp2O518BH2XeU/wCWh+LWFV/G89o/I4YnxkcD91QfjV0m41GvL1iGN53ce/Z6KIfmpc+1yR7qhZeWuPZsxxU1/Bso9i2FNJ5R9E3r2vnyLl5tAbsVIfPKfiKdxc5u0R+XDeccfyUGmjyjeKKxOLnbx439C3nGfkwpx/xqxK9uKD99f5jTR5RslFY4Of8At2sMrfoyMPiprRuRvKYY/CJiQnRhy4ylg1sjle1YX3d1Rdp2iuTIO8Vz06/WHtFFKUUkcSvf7jXnpS+PsP2UC1FIHFDuPs+2vPS/zW/d+2gcUU29LP1feK5OLb6o9bfYKB3RTL0l+5B6yfkKdo1wDQdUUUUBRRRQFeE17VT5xtsvhcG8isUXLlYjtDO6qCvcbFqBxtvnDwOFYrLMC43ogLsPA5dAfAmq/Lz34IdmOdv1UHxescyRmzdEWzANq+tmFxfWvQIuMLepifgTWtM7rSsZz4sfxOGUeMjlvcoHxqCxvOrj5N0oiB/6aKPYWuarMbwDf0i+f9RT2CSA/lFPgw+YIqyRLtxjNuzzfjJ5X8GdiPZe1NVhqy4SLCntxE+Mcg+DD51NbI5O7PxEgjX0hHNzZgtrAXJzKSK10z2oJhr0RirfzkbJw+Dw8bQKxbOUYlic11JBI8CvC28799ZdiOUMpvlAX1X95puJVh6OkJ8bGgN2F+AvvPAaVUpsTNJclmYDfa9h520psh1rPkun0Ryc5DYOfDRSsJSzopP3wAZiBewC6DXvpSTYGzUYr0EjEG1zI1j4g5h1dDrbS2u8VI82b5tm4f8ARUfuioOHlNKWTPLNoT0gRo0AsSpy2S/AHfwreGGWd1iXKYztZo+Q+AIB9GQ3AOrSHeL/AFqXh5C4AbsHB64w38V6ZzrEUDjETONxHpEg1I4ZSAT4GmuOwuEljsGkSTQjNLJ1t/exzA2OlJw5VfPFYouTuFTs4aBf9qMfy049JhjFs8SAcMyKB6r1keLwMRcgkW36m9u8CmEUaruVR6hXpnwrfq5fbz8mynlFhB/zEHqkQ/A1w3K7CD8up/RDsPaqmsrw+KAOoFT2ztrEC1gwPC1L8Oz6rOba3Scu8Gv03PlDL8SoFNMXzk4SO11nN9RaPh62FRqCKQEWsSCbab/CqptiGzZSbrw7x41cPi45XVtLy2LmvOlAxskM7Hx6NQPEkvpXac4YYMVhFlNrvMq+yyG4rL4ZWQnKbXBXhqDv30YNrNbgd+7h516P/Dh/lz+3rVdm8rJ8Rfo4obLvPSuwB4DRBTp8di72LYZPJZGPvcUy2DGsEbSZLAgEBSt2GXhbfSmH2zhjMZi2W6hbMbAFddx4+NeO8M3dR2md12dbJx2I9LmhmdHCwxSqVTJYu7qRvNx1BVph7I8qpmxMek20MQ8ZzL6Ph1uP9Sb+lXOHsivLlNXTrLuO6KKKyoooooCs/wCe/XZTDvmgH7xPyrQKz/ntH/xbeEsJ/eNErHtjSN0SEKSOjjGlvo5l4nwFP2xI+kjetCfgDUfsBnGHTKoYWI7Q+ux3G3fUh0zjfG3qsfhXRHKYiG+oA8xl+ylzHA273En50kcdpqHH6Sn30dPC2/JfxX+lUIthUB0BHjp9lXPm0w59JdrkhYpBvNrmRQDbhoKpT5Q1lVbWBuC4ueI6m7hvq/c1rXSdrEHIujEkjM5JBJ8qlEVzuvfCg33Sr/A4pLZvIPBgRGyuXVG67XcllBIAPVHsA8a850dcG3hJGf4h86iP+KyxYeNIYS0yoiGRwoAyi1lAuT7qal9uWXt1y1wXRROqJZCHN79m1gqjvuD7vGsuWpnbXK7E4k/fH010Atv334moZamVm+lwx1H0rzRyX2ZD4AD2AVVcbDaWQd0ko9kjCpzmUlvs0eDEfEfKo7aUNp5x/nT++ZyPjXr+Hfv39HPn/DEcWNrXNr3tfj30lJc2uSbbv6U8MVJtDX1Zp5DJhXJFTUnJ2URdIQuXT6a3t3gX1tSOM2KUhSQOj5iQQhvk4i58akzxq6qLDU6weOKG4psUry1a6pLpa8POJU6rAN3jeLeHGoPbMjk9cC/eNx8aZKp3jhS02OZlyt1gN1949e+sTDV6auW4jjXOWlcldNARvBHmCK67YOMHtmWNcqNYHTXW3lfdTSRiTrxr3JVs2ZtCKPDhmyNIx3sisbCwAF9d3qrGV8e5Gp37p1zXpaXEeMcH8culajD2R5VnnIvEI+KxLRqFBiw9woCjNnlvYDdWhw9keQr4XPd8lfQ4/wAMd0UUVxbFFFFAVR+eWHNsic/VaBv/ANlH81XiqlzpxZtkYsf5Wb9h1f8AlolYXyUlvhx4Mw95qbDVWOSUh6NwLGznv+VWBZD3X8iPnaukQ6BrrICNQD560gsvg3sv8L0p6QvE289PjVQmcEh+gPULfCrlzfRhfSALi6JvJO4t3mqsrA7rGrRyHb75MO+P4GioPnIS+Cl8GjP74HzrHHraOXwvgsR5A+yRaxd6wxfZBq9UV41dLUVvXMVJ+AuO5/m9ONpx/hOI/wBZ/fZvnUXzCyfg847mHxNWDaGH/CMR4y39sMder411n+znzT7iJMHhSRiqbw8rRm4+0ew1N4bGQSL98VA3gLX9le/LkuPenlxxlUgxixuPLwNIdHY93vqd2phVDnKLLwFR7Q10xy2liLaGvBgWO4E62Hie4VJGEW3a/LuqY5N7XEEgz9jcT3erztrVyzsm4uMlvaqyYB1tmVlvqLgj2XpGSE8eNaLym27BLGEXr633EcLXU+uq8mwo5EDK9iN4a27vXd7KxhzWzeU01lhN9IzYUUaSCWXOVQggKAQWBBCsTw8K0DH46adQq4V2Q7+kAXhvAffvNRe05MI+HiVTZo1AUcdLAhvM3NWPZu1ozGLsAVAB8u8V5ObO5az127YY662zbafJWZCzCMiO+/Swud3fv0pguy2B6wsOO6/qrSNqYsy5lQFluOFh76gNp4PMdxSwFxvueJBJFejj5srPvOWXHN9DkDGqz4rJfLkw/atffLe9q0qHsjyHwrOeRUeXE4pb3smG95lIrRoeyvkPhXy+a75K9fH+GO6KKK5OgooooCq1zhpmwEy/WjlX2wyW94FWWq/y4X8DY9zR38i2U+5qRK+aeSGyJcSZFhCFwwPW32INgDcW18eNPcTtIRSlD0ihSASJhf8AOsJwV33491IbK2Q6AlJGRzvANt2gv39/rqQXF42I6NfhuG7uNrXrWiUhNyg6NypZ9LatCCDcAg3RlNte6neE5SBx1Wic/UDOjnyV1IP7VRssoY3lw6k7rglTYbgP/dEPQKbiNweFzmUd+hN+7utap2dLls7AdOyoqBmfsjTU2va58jVq5NbFlw87dJE0YaNwCdxIsbA3I76qnIvbcS4jDF5FTKyZixygWFjcnStX2jjEl6MxyxyLnfsMG0MTWvYm+t/dWtozvluL4PEfoH3EGsTetv5XrfC4j/Tf4XrEGpWKRavVrw10orKti5hperiB4j4r9tXTGLfEz/pR++COqBzDy/fcQPzQfetaRPHfEzeUJ/ct/LXfiust1jkm8TExVwYqXnxca72F+4an3Uwl20Poox87D7a7Z/M4cOsso80xrt4zSTQ0yn27JwSMeZLfC1N/8UYpdFdF8ol+JvXG/wBT4Z67amCSMNuHtFcphSx6oJ8heoTG8p8Y/amBt3ov2UzflFjb/jRppoq7vZVn9T46v2a0DDOp+kp9lSo2ViAt+kFuILfaNfOs9k5UYw72Bt3relcLy8xkTXHRMfz0Jt5XOlL8/C+v4amC8NhJd5eM6XuSuvgLjfXOF2ZM/ZAA33vYD18KqLc5uMPajgbXN2CLnx63jS8fOvMvaw8RN73uw4W43ApPnY6a8IuibKlRjadBu1ude/hwpWPAI5bpJlbLY6Kdb/VvvqiPzrSf9ug8m19pWo6fnCxDnqgIO5VU6dxzXJrU+Rhl7yPGRoHJS3pmNy7suFH7slaHD2R5D4VlPNntJ55MXI/aPo43AaKr20FatD2R5D4V587Ldx3x9O6KKKw0KKKKAqE5ZpfAT+CZv2SG+VTdMtswZ8PMv1o5B6yptQfL2NkaPEPlNusfLealsBtq4s49dR23Y7THxsfaBSOGNbYW2KSNuAr2TZ8R+iKnubbYmGxEcomjWRy4F2PWSLo9DFbcc4NyPDwqrT9V3UNmCu6hh9IK5UN6wL1dqXGw4D9G3rNTnJDZ8cWKUoLEhhv4Ea/AVVnnPfUhyMxJ9PiBP1/4abTSf5ULeCcf5cv8BrDGrfNvx3jlHekg/cNYKRUrNINXQoavVFZVpfMbJbFzDvj+z7KvvKBx6WwPGKE/vSj5VnPMrJbHuO+M/A1eOXU2XEp4wrxtukk+2vP8uW8VkMvRJ39VISLfjUYm0AN3s3mvTtEcdPZXxJxWOR20QO8+6uWwi+NNPuivf/fqrk48cLVuYZB16OtcnDU2+6Y41x911HfWvHIOGwg7v79VJfcwd1Jjaw7q6+6R4D21dZQ7cnY/eBST7GWlzjmO828qT9NRd7X9dalzNU1bZK91eDZth3UrJt1RuHu+2mr8oG4KB5/0+2uk86uqvXNjFlOKHjB/C9a1D2R5D4VkXNXOXGKY/WhGmn0GrXYuyPIfCvqYfgjti7ooorTQooooCvGFxavaKD5j5WYXJNbuzL61dh8LVFwmrfzl4LJiZPCaT2OA6/CqelarKQjxroOp438rHd56D10tFL3aUw0IsdaUSSgdTSU65HzW2hB5sP3DUXLJTjkpJbHQH84/wNRK0rbCXDjvBHuNfPxNfQ+0xqa+eJt58z8atZpJjXqVwxrpDWVXvmge20h4o3warhzrTZZcOe+OQex1Pzqjc1cltpxeKsP79tXPniQn0Ui1/vw1/wBus5zeNiqUdpeNcnHmmaYRjvb2D5mlV2eONz5t9lePxxiahb0899vXXq4oncfZXiRKNwHqHzrsE37vOs3X0OnQY+PuFdrJ4XPmaTA7z7q9Y+fr091Rkr058B6vtvQcU3f8qTAJ3KfUPjR6I54H1m1bx4ssvWJuOZJe8389fjSbP3X+FOfuc35q/wB+FLYfYrObLmY9yKWPsGvurtPicv8Abr9dT+WfKI5np7sbHCNnYiNiUZB0gvlLDtqLHUa+2pvC8gcS+7DTH9Jcg9r2FTmA5rsRcZoo1Ftc8gPDdZM1dcfi2d2z/e/4W2/SUtzQraPFcfvkYv39Rta2OPcPIfCqFya5LPg+lBynpCjWjuVGVSpF2AueO7jV9j3DyFbs1064+nVFFFRoUUUUBXle0UGQc62zSZZiB9GGb9nqN7r1luW2+vo7bGyllxsYcXR4Jo2HeN1v36zzavNuZMyKQuIj0UnRJ4/osT9FraX9vfWmazVX1pS9PNp8ncRhmtNC6eJHVPk46p9tNBQeE055P6YyE/nfymmxFSnJnZE0syyohMcRLu/0QADcX4nW1qI0vH18848WlkHc7j2Ma+gcXJ1QfAVgO2VtiJh3SSfxmrUMSa9Rq4avFNZa0uHNrJbacHmR7xWk858LMuGyqWOaXQC/0U7qyvkDLbaGH/SA94r6ExmwFnK9KWRUzG6soOoAsbg6aX9VTKbx0yxY7MlAuUYDxsPjR6C3gPO/2VrMibKQWd2ltbQvKw9iWQ+yn2ycZs5r9FDEpX60Sg2PEE3rHFxYSffm/wBOmdZfmx6DZTPot24WRS2vqvUvheQ2Jfs4eY+LDIPa+Ue+tdblJEosCB5Uzm5ZRjjXeTjnrCfvu/8ATw/OqLhua7FnfHGn6cgPtC5qlcLzSyfTnjX9BGb3nL8Ke47nBbo/vSAyZgOvmCZc3WPV3nLu8aj9oc5OWVGEkUcah8yPkzMT2CGJutvKtTkynqSfpIeGKWw/Ndhh255X/RyKPgx99PX5G7Nw655Esot1pZGAudBe5UVRJOdhEeVjiiwciyKGYRgLa0eVdL77331ZNl8jGx2AgDPfDsFlQOzmSxuVLG5Ooc8eNS8md91qYyfRaYNm4OI2SCFSNdEQnXjfW/tp591EUWGg7hoPYKZYXkZl3ytw7KgbtwH/AKp9FyWhG/O3mx+VqxtrtH7S5QBY2KWLAaeff6t/qqozbXxUhsJJD4L8gv2VpMOxYF3RJ6xc+03p4kYG4AeWlTZqqVs4YnowuSRjrqwO7hcmrqm4V1aiosgoooooooooCiiigZY11V42b85L9xYAj+GksVCGtfhqDxHkaX2ng+ljK7jvB7iN16qJ21LAck6Nl3XIPl1X3H+91WInyzDTRh3bj9hqMxXJ/CSm8mFjJ7+jF/2k1pERxzRsIMRJCzEsDcMVJZWNlfQ9k6brMdLaUicPtKPsywYgBT20KOW1IIykL9XTwOutFv8Agrh+Rez1N1w0d/zgze57ipXH4QDDyAKFXIwAAsN3ADdTfk/tLEun4VAIJA2XKj51YWBDId+pJFjxFd8pdtxxQ2fNmcMFGU3Yga/Ea1Z7RRZ5/va/oj4ViW30/Cp/9WT+I1rskE7R9IIyIwQt9NCbWU+Oo9tUTa/IjFs7z9GOjlkYKxdRc3Nxa976H2VuxzUpkoWOrY/N7iwiOVQLJfKekQ3y79ASR66Ul5vsQgUsYrMnSC0it1O85b29dZ8avkheT0wixMTk2CtvPDTT32rbMNjcVjYyYInkja4zi2U662Y2B7tDVY5LcjMNhpk9LjGKlLJZFlj6Bc7ZUL2vnPeGsB3GtzTF5bIEAsLAC9gBut1RYcKdxZNs8g5u8UxuQiX+s4JH7APxqSwvNk47WIy/oIfiSPhVxG0GLWC67/perhUJyo2TPjouhWeXCoe2Yl6zg/RLtYgd+XfxPCp2vSp7bk2PgSVxGLklkG+ONgz37iIx1fWwrIeVXK0STyHCtJFCSMiE9YKAAcxuSSSCd/GtMTmEwwNjPOfUgtvsT1bWPgeNKHmLwAPWmnO/6cQ/lppGEzY+R+07t5sT8TSF63z/AIL7LBsZJPMzxj5e61N9o81myEikPSlSqkg9OrXa1wMo1a+g0saaq7jC607Y3Ozj4IY41kGSNFRVKIQFVQAL2vuFN4OR2E6Ni0cufqFAGXLr289yDpwtfdS45O4YRfi36TNoS4ydHbiO1muPKteFS5LNs7n6nUjpoY5Bxy5kPzHurROSfOThMeciMY5bfi3sCbb8hGjfHwrFn2Ph+jQCG0l2zszXUi5yZVtccL6mlTBEhjeBBE6BSWDknpR9NLKCg3m16eFTyfR2aisHxfK2VmYiSYIbAAYiViptr1msDfQ213GtH5H7VMuGgma5YjI517ano2Ovewv66lw1CZ7utLlRUTyi5T4fBRiTESBFJyroSWa17KBvrPcfzzQyOBFIY1B3hLsfMkWHkBWG7Wr3ovWebO2j6WOpjnDHhnZDfwvYV1isZtHBEEydOnc4BNvBlANa8WfJoVFQ3JrlNHjIyVurrbOh3qTuPiDwNTNZbFFFFB4aCoOhr2igiMZyWw8muTI31o+ofYND6xUdLyUlX8ViG8A4+a/ZVooq7TSjthsfFIhcBo1cFirgi1iASDY7yOFMudLFxxejF2AIMlgdBYhQWvY2tlAtxv4VoGIaym/l7Tas2548J0vo6CATHrtvAI4EakAjce/TSrL2lnSuw4rDvgnxZYDI4XLa4zkEqTJu7KHysBUM3K3Canq57ixABW1+sWkGqtqLC2t9ajcRtWTD4QwyYdBhjIGyBhmZ2sAZd4a2WwsBbWmE2J6MBWw0FpCoXIRYbyuewOZusddLd1dPKsaieHLLDAAgKGu1yR1Mp3ZWFmLX3i1vGj/H0ACmwRiDmJUlWa+nRlTcqBoSRvqA2gGjZI3jw93YWZAFRbLa7ALrpYk7zY0HaD9MsZTD5zmYSZLRqbjrCJVy26vZKkdY6U8qmovO3NtwQ4LDTjNlxGa5ZbrdSVbKF1vexGu6oFucjqrd517QzB5CrHgEW4Kgbje/haoo8pMQzCHNGnRqSr5bjUkm0ZGQE3I3W18K4wu1ZXd4+kjgyqqkqCekW3ZOZrWI3+VTdVJYjl9cjWdbjS7u+e2994yg/V1tY6muW5ZXkGeKULdTkzNILbyC+h1334X8Kj49vTSM4fEpGA9tOxLlNwz3azWNiKTwm3JGQu+JCMC7CKw6Nm1ysUJsxOovbjUFk5e4gYfEhYYpOjZFZCt5AbqpzFje5BJUj80d9QeI21N0gJwpW4VwgRjHl4drrEGxvrxIB7mQ2w7RZ+nPTWNoSoKXt9FTezEbza+6uJseejzxzSNN1bqQCAfphRlsltPYaCQ9LxSzEHCjPfssh6IFxdRkOpWxFteAOtSnI3HNFjEGKgCw9eN2kAYKbaNlN7MCBuHHdVYlxICAwSSm7ffNDlsQS3WK2ve+7heuMv4swmYx65rZt1+rl3f3anYsWH9OknZII0ZmZsrXQjcczKjnLl3kC1wN26nfIRMSuMQOEWNi8DMWjazMLKwzEgkNkYEeokHWG2Bi3hxUMuWciORH617ZQ12zAtbdcVI7Z2V6PtCZI4pZWV7xlH6qgNmjuNzDJ0dLsR8+FxceIlQNHFYsrSKy6B7qxzDVlN2uNba91NY8TiGQr00aIo3gkKwRrqGKr1luoIuO46VPcudnK2N6QRllnRMQLMq5RIodlBbTt9LceFVmPD2d0MSEhgdSAQGGijvA93rqBR9pTsMz4hVK2dQL5Sx0AKoMufU2LcNL7hWn8zW3WdZ4ZJQ73Eq+R6shHAa5DWT4fDEq6ZFLIWQvezak6kZetwFyd5FT/NrtdcPi4XOlzlfcOq3Ubzte/wCrRW+cp+SkG0sOqTZhlOZWQ2ZWsQd4II3ixFYxyt5m8VhQ0kX4TENSUFpFH5ycR4qT5Ct+wRtde7X7fePfTkisN62+RsBtSSBrqxtu/oa0DkvzmMtosSS8J0ublo/EcSvevs7q03lHzX4HGFmaPo5G1MkXVYnvYdlvMi/jWf4/mEnRvwfExuvdKrIfauYH3UTSz7R2ecG8ePw/Xj/KKpuHibfYjfcajxArQMNilkRXU3VgGUjiCLg+w1ROSfJ3aOGwrYWZcPJGb5WMrnID2hlEd2F9QLjW/quGwtkejYdIQxbLfU6byTZRrlUX0FzYUvapGiiiiiiiigKKKKBHFi6/rJ/GKzbnddekw+ZZmFnNoCwYa7yV4Vpko09Y+Iqhc4Ri6eLpZzBaMkEFBe7EW69ax9pl6Y7tSSA2jEOKMrq2QSlj1gNGALaWPhUf0ClFg6Fziip65Nwfzhd7ADXUCrXiMHhDjo3M7NAijNIGS6M3SaAqtr9Vf2vGmvKKDA9JE2GlZj0qiRs9yINc27s+fjW9uasnCdIOgSG0qrcvcagG5YkseHcBoKcywrPeGPDrE8WUubqMwHD84nTdVk5Qrs3oZDg3c4ohQhzyEk5hca6br13g8bspVUuGMuVc5vLcsFs1zx1vQVp4fSWyxwRxGFxmF1AY7rABdeB48aXhwL4w9JHHDF0LMpT6zceqEtbT31YhtbZYJywnXfZHufPvoXa2zx2cIT5Q/bRFZwGHeUelAQqY1cdGb62JN7Zco1BtauoWYo2OVoVbJYxdYmy6ceJA91Wddp4b6Oz3PlhxSi48fR2ZKf8AYH2VOl7Ut5XCSYpXjDvlZoxfffLYDNfxpKdTFGZElQs7gslhva9yBmJ0ufbVw2rszFYnouj2dPGYpFluYiLhd66Lx+VP9oYPH4mMxfc2SMNpmyWA8SLC/wDWnR2z5oejRAkpMbP11yg5QV1e1zuuRUlhcOoULFiJTGNQAmlu+2U/2BV0xOz9rSwiI7PbKI+ivdASCuUk7rnW+prnZ3JrbMMKQrhAVjFgzPGDvJB0bx91Ol1VK9Nh3HFSnwUC/wC6lTvLSUMuExGeQCSCMEJcMZEUxsW4jRIju+lV1x/NmZNlwhMLDHjUYsbZATcuCGkG/tKbX4WqHxXNxtadYy4gV4rZCJN+pJz772NiKmzVQu30z7PwjkyqY2kgIOZZWW4ki7mPVkkHjpVSxeGAnt0cpKKA6nMJAbXVz1r2s19TatIxXNLtSZkkeXDK8ahFKtJ2QSdbJqb8e6u5+ZnHyyGV8Th+kICk5WYEAWGhUa2uL1NmqzGbDBJQZIWyulwpNmBFgWuTY7hvruLBrHiiJFCC6uAwz9V9QLrp3m9ag3MlinC9JjIrp2CsTdUa3G8X4eylJ+Y2SQhpMdmYC1+h+je9u2ON/bTZqr/yU2l02GhkvclcjfpL1SfXYH9arFVT5H8lmwMLRGczgtmBK5cvVCkDU33D2VaozcCsukdUUUUBRRRQFFFFAUUUUBRRRQcvUPtnknhMWytiIVlZQQpbNoCb2sDapXEwZ1K5mW/FSAR5Eg1HHYBP/M4n/wCwD4LQNIuQeAVSowkOUkEjLe5F7E37rml4eR+CXs4SAaW/FLuO8aiuxycXjNiD5yt8qP8ADMXF5j5zSfI0CkXJ7CqQVw8CkagiJAfbalU2VAu6KIeSIPlTduS+HO8OfOab/wA68/wnheMV/NnPxagehY14IP2RQcZGPpoP1lpsnJnCj8hF60B+NLLsTDjdDF+wv2UHjbXhG+aP9sfbSbbfw4/Lx/tinK7MhG6KMfqL9lKph1G5QPIAUEd/iLDf9ZD5G/wr0coIOD38lc/AVJ2otQRo25EdwkPlFJ/41792F4RzH/af5ipKvLUEb91u6GY/qW+Jr0bSkO7Dy+vox8XqRtXtBG+nTf8Abt63i+TGj0nEf9EDzkHyBqSooIrNiT+SjHnKfklBjxP1Yh+u5/kFStFBEnC4k8YR6pG+YqQwsbKoDkE66qCBv7iSffS1FAUUUUBRRRQFFFFAUUUUBRRRQFFFFAUUUUBRRRQFFFFAUUUUBRRRQFFFFAUUUUBRRRQFFFFAUUUUBRRRQFFFFB//2Q=="/>
          <p:cNvSpPr>
            <a:spLocks noChangeAspect="1" noChangeArrowheads="1"/>
          </p:cNvSpPr>
          <p:nvPr/>
        </p:nvSpPr>
        <p:spPr bwMode="auto">
          <a:xfrm>
            <a:off x="155575" y="-906463"/>
            <a:ext cx="2409825" cy="18954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21226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500"/>
                                  </p:iterate>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500"/>
                                  </p:iterate>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wd">
                                    <p:tmAbs val="500"/>
                                  </p:iterate>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wd">
                                    <p:tmAbs val="500"/>
                                  </p:iterate>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500"/>
                                  </p:iterate>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wd">
                                    <p:tmAbs val="500"/>
                                  </p:iterate>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wd">
                                    <p:tmAbs val="500"/>
                                  </p:iterate>
                                  <p:childTnLst>
                                    <p:set>
                                      <p:cBhvr>
                                        <p:cTn id="3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500"/>
                                  </p:iterate>
                                  <p:childTnLst>
                                    <p:set>
                                      <p:cBhvr>
                                        <p:cTn id="4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wd">
                                    <p:tmAbs val="500"/>
                                  </p:iterate>
                                  <p:childTnLst>
                                    <p:set>
                                      <p:cBhvr>
                                        <p:cTn id="4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500"/>
                                  </p:iterate>
                                  <p:childTnLst>
                                    <p:set>
                                      <p:cBhvr>
                                        <p:cTn id="5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wd">
                                    <p:tmAbs val="500"/>
                                  </p:iterate>
                                  <p:childTnLst>
                                    <p:set>
                                      <p:cBhvr>
                                        <p:cTn id="54"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a:xfrm>
            <a:off x="0" y="685800"/>
            <a:ext cx="9144000" cy="685800"/>
          </a:xfrm>
        </p:spPr>
        <p:txBody>
          <a:bodyPr>
            <a:normAutofit/>
          </a:bodyPr>
          <a:lstStyle/>
          <a:p>
            <a:pPr>
              <a:defRPr/>
            </a:pPr>
            <a:r>
              <a:rPr lang="en-US" smtClean="0">
                <a:solidFill>
                  <a:schemeClr val="bg1"/>
                </a:solidFill>
              </a:rPr>
              <a:t>  </a:t>
            </a:r>
            <a:r>
              <a:rPr lang="en-US" smtClean="0">
                <a:solidFill>
                  <a:schemeClr val="tx2">
                    <a:lumMod val="75000"/>
                  </a:schemeClr>
                </a:solidFill>
              </a:rPr>
              <a:t>Default Subnet Mask</a:t>
            </a:r>
            <a:endParaRPr lang="en-US" dirty="0">
              <a:solidFill>
                <a:schemeClr val="tx2">
                  <a:lumMod val="75000"/>
                </a:schemeClr>
              </a:solidFill>
            </a:endParaRPr>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50</a:t>
            </a:fld>
            <a:endParaRPr lang="en-US"/>
          </a:p>
        </p:txBody>
      </p:sp>
      <p:graphicFrame>
        <p:nvGraphicFramePr>
          <p:cNvPr id="8" name="Table 7"/>
          <p:cNvGraphicFramePr>
            <a:graphicFrameLocks noGrp="1"/>
          </p:cNvGraphicFramePr>
          <p:nvPr/>
        </p:nvGraphicFramePr>
        <p:xfrm>
          <a:off x="762000" y="1600200"/>
          <a:ext cx="7848600" cy="4652010"/>
        </p:xfrm>
        <a:graphic>
          <a:graphicData uri="http://schemas.openxmlformats.org/drawingml/2006/table">
            <a:tbl>
              <a:tblPr firstRow="1" bandRow="1">
                <a:tableStyleId>{5C22544A-7EE6-4342-B048-85BDC9FD1C3A}</a:tableStyleId>
              </a:tblPr>
              <a:tblGrid>
                <a:gridCol w="1524000"/>
                <a:gridCol w="2895600"/>
                <a:gridCol w="1981200"/>
                <a:gridCol w="1447800"/>
              </a:tblGrid>
              <a:tr h="1085850">
                <a:tc>
                  <a:txBody>
                    <a:bodyPr/>
                    <a:lstStyle/>
                    <a:p>
                      <a:r>
                        <a:rPr lang="en-US" sz="2400" smtClean="0"/>
                        <a:t>IP address Class</a:t>
                      </a:r>
                      <a:endParaRPr lang="en-US" sz="2400"/>
                    </a:p>
                  </a:txBody>
                  <a:tcPr/>
                </a:tc>
                <a:tc>
                  <a:txBody>
                    <a:bodyPr/>
                    <a:lstStyle/>
                    <a:p>
                      <a:r>
                        <a:rPr lang="en-US" sz="2400" smtClean="0"/>
                        <a:t>Binary Value</a:t>
                      </a:r>
                      <a:endParaRPr lang="en-US" sz="2400"/>
                    </a:p>
                  </a:txBody>
                  <a:tcPr/>
                </a:tc>
                <a:tc>
                  <a:txBody>
                    <a:bodyPr/>
                    <a:lstStyle/>
                    <a:p>
                      <a:r>
                        <a:rPr lang="en-US" sz="2400" smtClean="0"/>
                        <a:t>Decimal</a:t>
                      </a:r>
                      <a:r>
                        <a:rPr lang="en-US" sz="2400" baseline="0" smtClean="0"/>
                        <a:t> Value</a:t>
                      </a:r>
                      <a:endParaRPr lang="en-US" sz="2400"/>
                    </a:p>
                  </a:txBody>
                  <a:tcPr/>
                </a:tc>
                <a:tc>
                  <a:txBody>
                    <a:bodyPr/>
                    <a:lstStyle/>
                    <a:p>
                      <a:r>
                        <a:rPr lang="en-US" sz="2400" b="1" kern="1200" baseline="0" smtClean="0">
                          <a:solidFill>
                            <a:schemeClr val="lt1"/>
                          </a:solidFill>
                          <a:latin typeface="+mn-lt"/>
                          <a:ea typeface="+mn-ea"/>
                          <a:cs typeface="+mn-cs"/>
                        </a:rPr>
                        <a:t> "/" notation</a:t>
                      </a:r>
                      <a:endParaRPr lang="en-US" sz="2400"/>
                    </a:p>
                  </a:txBody>
                  <a:tcPr/>
                </a:tc>
              </a:tr>
              <a:tr h="1085850">
                <a:tc>
                  <a:txBody>
                    <a:bodyPr/>
                    <a:lstStyle/>
                    <a:p>
                      <a:r>
                        <a:rPr lang="en-US" sz="2400" b="1" smtClean="0"/>
                        <a:t>Class A</a:t>
                      </a:r>
                      <a:endParaRPr lang="en-US" sz="2400" b="1"/>
                    </a:p>
                  </a:txBody>
                  <a:tcPr/>
                </a:tc>
                <a:tc>
                  <a:txBody>
                    <a:bodyPr/>
                    <a:lstStyle/>
                    <a:p>
                      <a:r>
                        <a:rPr lang="en-US" sz="2400" b="1" kern="1200" baseline="0" smtClean="0">
                          <a:solidFill>
                            <a:schemeClr val="dk1"/>
                          </a:solidFill>
                          <a:latin typeface="+mn-lt"/>
                          <a:ea typeface="+mn-ea"/>
                          <a:cs typeface="+mn-cs"/>
                        </a:rPr>
                        <a:t>11111111.00000000.00000000.00000000</a:t>
                      </a:r>
                      <a:endParaRPr lang="en-US" sz="2400" b="1"/>
                    </a:p>
                  </a:txBody>
                  <a:tcPr/>
                </a:tc>
                <a:tc>
                  <a:txBody>
                    <a:bodyPr/>
                    <a:lstStyle/>
                    <a:p>
                      <a:r>
                        <a:rPr lang="en-US" sz="2400" b="1" kern="1200" baseline="0" smtClean="0">
                          <a:solidFill>
                            <a:schemeClr val="dk1"/>
                          </a:solidFill>
                          <a:latin typeface="+mn-lt"/>
                          <a:ea typeface="+mn-ea"/>
                          <a:cs typeface="+mn-cs"/>
                        </a:rPr>
                        <a:t>255.0.0.0</a:t>
                      </a:r>
                      <a:endParaRPr lang="en-US" sz="2400" b="1"/>
                    </a:p>
                  </a:txBody>
                  <a:tcPr/>
                </a:tc>
                <a:tc>
                  <a:txBody>
                    <a:bodyPr/>
                    <a:lstStyle/>
                    <a:p>
                      <a:r>
                        <a:rPr lang="en-US" sz="2400" b="1" smtClean="0">
                          <a:solidFill>
                            <a:srgbClr val="FF0000"/>
                          </a:solidFill>
                        </a:rPr>
                        <a:t>/8</a:t>
                      </a:r>
                      <a:endParaRPr lang="en-US" sz="2400" b="1">
                        <a:solidFill>
                          <a:srgbClr val="FF0000"/>
                        </a:solidFill>
                      </a:endParaRPr>
                    </a:p>
                  </a:txBody>
                  <a:tcPr/>
                </a:tc>
              </a:tr>
              <a:tr h="1085850">
                <a:tc>
                  <a:txBody>
                    <a:bodyPr/>
                    <a:lstStyle/>
                    <a:p>
                      <a:r>
                        <a:rPr lang="en-US" sz="2400" b="1" smtClean="0"/>
                        <a:t>Class B</a:t>
                      </a:r>
                      <a:endParaRPr lang="en-US" sz="2400" b="1"/>
                    </a:p>
                  </a:txBody>
                  <a:tcPr/>
                </a:tc>
                <a:tc>
                  <a:txBody>
                    <a:bodyPr/>
                    <a:lstStyle/>
                    <a:p>
                      <a:r>
                        <a:rPr lang="en-US" sz="2400" b="1" kern="1200" baseline="0" smtClean="0">
                          <a:solidFill>
                            <a:schemeClr val="dk1"/>
                          </a:solidFill>
                          <a:latin typeface="+mn-lt"/>
                          <a:ea typeface="+mn-ea"/>
                          <a:cs typeface="+mn-cs"/>
                        </a:rPr>
                        <a:t>11111111.11111111.00000000.00000000</a:t>
                      </a:r>
                      <a:endParaRPr lang="en-US" sz="2400" b="1"/>
                    </a:p>
                  </a:txBody>
                  <a:tcPr/>
                </a:tc>
                <a:tc>
                  <a:txBody>
                    <a:bodyPr/>
                    <a:lstStyle/>
                    <a:p>
                      <a:r>
                        <a:rPr lang="en-US" sz="2400" b="1" kern="1200" baseline="0" smtClean="0">
                          <a:solidFill>
                            <a:schemeClr val="dk1"/>
                          </a:solidFill>
                          <a:latin typeface="+mn-lt"/>
                          <a:ea typeface="+mn-ea"/>
                          <a:cs typeface="+mn-cs"/>
                        </a:rPr>
                        <a:t>255.255.0.0</a:t>
                      </a:r>
                      <a:endParaRPr lang="en-US" sz="2400" b="1"/>
                    </a:p>
                  </a:txBody>
                  <a:tcPr/>
                </a:tc>
                <a:tc>
                  <a:txBody>
                    <a:bodyPr/>
                    <a:lstStyle/>
                    <a:p>
                      <a:r>
                        <a:rPr lang="en-US" sz="2400" b="1" smtClean="0">
                          <a:solidFill>
                            <a:srgbClr val="FF0000"/>
                          </a:solidFill>
                        </a:rPr>
                        <a:t>/16</a:t>
                      </a:r>
                      <a:endParaRPr lang="en-US" sz="2400" b="1">
                        <a:solidFill>
                          <a:srgbClr val="FF0000"/>
                        </a:solidFill>
                      </a:endParaRPr>
                    </a:p>
                  </a:txBody>
                  <a:tcPr/>
                </a:tc>
              </a:tr>
              <a:tr h="1085850">
                <a:tc>
                  <a:txBody>
                    <a:bodyPr/>
                    <a:lstStyle/>
                    <a:p>
                      <a:r>
                        <a:rPr lang="en-US" sz="2400" b="1" smtClean="0"/>
                        <a:t>Class C</a:t>
                      </a:r>
                      <a:endParaRPr lang="en-US" sz="2400" b="1"/>
                    </a:p>
                  </a:txBody>
                  <a:tcPr/>
                </a:tc>
                <a:tc>
                  <a:txBody>
                    <a:bodyPr/>
                    <a:lstStyle/>
                    <a:p>
                      <a:r>
                        <a:rPr lang="en-US" sz="2400" b="1" kern="1200" baseline="0" smtClean="0">
                          <a:solidFill>
                            <a:schemeClr val="dk1"/>
                          </a:solidFill>
                          <a:latin typeface="+mn-lt"/>
                          <a:ea typeface="+mn-ea"/>
                          <a:cs typeface="+mn-cs"/>
                        </a:rPr>
                        <a:t>11111111.11111111.11111111.00000000</a:t>
                      </a:r>
                      <a:endParaRPr lang="en-US" sz="2400" b="1"/>
                    </a:p>
                  </a:txBody>
                  <a:tcPr/>
                </a:tc>
                <a:tc>
                  <a:txBody>
                    <a:bodyPr/>
                    <a:lstStyle/>
                    <a:p>
                      <a:r>
                        <a:rPr lang="en-US" sz="2400" b="1" kern="1200" baseline="0" smtClean="0">
                          <a:solidFill>
                            <a:schemeClr val="dk1"/>
                          </a:solidFill>
                          <a:latin typeface="+mn-lt"/>
                          <a:ea typeface="+mn-ea"/>
                          <a:cs typeface="+mn-cs"/>
                        </a:rPr>
                        <a:t>255.255.255.0</a:t>
                      </a:r>
                      <a:endParaRPr lang="en-US" sz="2400" b="1"/>
                    </a:p>
                  </a:txBody>
                  <a:tcPr/>
                </a:tc>
                <a:tc>
                  <a:txBody>
                    <a:bodyPr/>
                    <a:lstStyle/>
                    <a:p>
                      <a:r>
                        <a:rPr lang="en-US" sz="2400" b="1" smtClean="0">
                          <a:solidFill>
                            <a:srgbClr val="FF0000"/>
                          </a:solidFill>
                        </a:rPr>
                        <a:t>/24</a:t>
                      </a:r>
                      <a:endParaRPr lang="en-US" sz="2400" b="1">
                        <a:solidFill>
                          <a:srgbClr val="FF0000"/>
                        </a:solidFill>
                      </a:endParaRPr>
                    </a:p>
                  </a:txBody>
                  <a:tcPr/>
                </a:tc>
              </a:tr>
            </a:tbl>
          </a:graphicData>
        </a:graphic>
      </p:graphicFrame>
    </p:spTree>
    <p:extLst>
      <p:ext uri="{BB962C8B-B14F-4D97-AF65-F5344CB8AC3E}">
        <p14:creationId xmlns:p14="http://schemas.microsoft.com/office/powerpoint/2010/main" val="209413806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98" y="458363"/>
            <a:ext cx="9144000" cy="685800"/>
          </a:xfrm>
        </p:spPr>
        <p:txBody>
          <a:bodyPr>
            <a:normAutofit/>
          </a:bodyPr>
          <a:lstStyle/>
          <a:p>
            <a:pPr>
              <a:defRPr/>
            </a:pPr>
            <a:r>
              <a:rPr lang="en-US" dirty="0" smtClean="0">
                <a:solidFill>
                  <a:schemeClr val="tx2">
                    <a:lumMod val="75000"/>
                  </a:schemeClr>
                </a:solidFill>
              </a:rPr>
              <a:t>Procedure for Implementing Subnets</a:t>
            </a:r>
            <a:endParaRPr lang="en-US" dirty="0">
              <a:solidFill>
                <a:schemeClr val="tx2">
                  <a:lumMod val="75000"/>
                </a:schemeClr>
              </a:solidFill>
            </a:endParaRPr>
          </a:p>
        </p:txBody>
      </p:sp>
      <p:pic>
        <p:nvPicPr>
          <p:cNvPr id="15363" name="Picture 4"/>
          <p:cNvPicPr>
            <a:picLocks noChangeAspect="1" noChangeArrowheads="1"/>
          </p:cNvPicPr>
          <p:nvPr/>
        </p:nvPicPr>
        <p:blipFill>
          <a:blip r:embed="rId3" cstate="print"/>
          <a:srcRect l="14375" t="24001" r="14999" b="24001"/>
          <a:stretch>
            <a:fillRect/>
          </a:stretch>
        </p:blipFill>
        <p:spPr bwMode="auto">
          <a:xfrm>
            <a:off x="529098" y="1772816"/>
            <a:ext cx="8305800" cy="4419600"/>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51</a:t>
            </a:fld>
            <a:endParaRPr lang="en-US"/>
          </a:p>
        </p:txBody>
      </p:sp>
    </p:spTree>
    <p:extLst>
      <p:ext uri="{BB962C8B-B14F-4D97-AF65-F5344CB8AC3E}">
        <p14:creationId xmlns:p14="http://schemas.microsoft.com/office/powerpoint/2010/main" val="34064072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16" y="404664"/>
            <a:ext cx="9144000" cy="685800"/>
          </a:xfrm>
        </p:spPr>
        <p:txBody>
          <a:bodyPr/>
          <a:lstStyle/>
          <a:p>
            <a:pPr>
              <a:defRPr/>
            </a:pPr>
            <a:r>
              <a:rPr lang="en-US" sz="2800" dirty="0" smtClean="0"/>
              <a:t>Eight Easy Steps for Determining Subnet Addresses</a:t>
            </a:r>
            <a:endParaRPr lang="en-US" sz="2800" dirty="0"/>
          </a:p>
        </p:txBody>
      </p:sp>
      <p:pic>
        <p:nvPicPr>
          <p:cNvPr id="16387" name="Picture 4"/>
          <p:cNvPicPr>
            <a:picLocks noChangeAspect="1" noChangeArrowheads="1"/>
          </p:cNvPicPr>
          <p:nvPr/>
        </p:nvPicPr>
        <p:blipFill>
          <a:blip r:embed="rId3" cstate="print"/>
          <a:srcRect l="10625" t="25000" r="11250" b="17999"/>
          <a:stretch>
            <a:fillRect/>
          </a:stretch>
        </p:blipFill>
        <p:spPr bwMode="auto">
          <a:xfrm>
            <a:off x="685800" y="1447800"/>
            <a:ext cx="8305800" cy="5029200"/>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52</a:t>
            </a:fld>
            <a:endParaRPr lang="en-US"/>
          </a:p>
        </p:txBody>
      </p:sp>
    </p:spTree>
    <p:extLst>
      <p:ext uri="{BB962C8B-B14F-4D97-AF65-F5344CB8AC3E}">
        <p14:creationId xmlns:p14="http://schemas.microsoft.com/office/powerpoint/2010/main" val="37040379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144000" cy="685800"/>
          </a:xfrm>
        </p:spPr>
        <p:txBody>
          <a:bodyPr/>
          <a:lstStyle/>
          <a:p>
            <a:pPr>
              <a:defRPr/>
            </a:pPr>
            <a:r>
              <a:rPr lang="en-US" sz="2400" dirty="0" smtClean="0">
                <a:solidFill>
                  <a:schemeClr val="tx2">
                    <a:lumMod val="75000"/>
                  </a:schemeClr>
                </a:solidFill>
              </a:rPr>
              <a:t>Eight Easy Steps for Determining Subnet Addresses (Cont.)</a:t>
            </a:r>
            <a:endParaRPr lang="en-US" sz="2400" dirty="0">
              <a:solidFill>
                <a:schemeClr val="tx2">
                  <a:lumMod val="75000"/>
                </a:schemeClr>
              </a:solidFill>
            </a:endParaRPr>
          </a:p>
        </p:txBody>
      </p:sp>
      <p:pic>
        <p:nvPicPr>
          <p:cNvPr id="17411" name="Picture 4"/>
          <p:cNvPicPr>
            <a:picLocks noChangeAspect="1" noChangeArrowheads="1"/>
          </p:cNvPicPr>
          <p:nvPr/>
        </p:nvPicPr>
        <p:blipFill>
          <a:blip r:embed="rId3" cstate="print"/>
          <a:srcRect l="10625" t="20000" r="10625" b="6000"/>
          <a:stretch>
            <a:fillRect/>
          </a:stretch>
        </p:blipFill>
        <p:spPr bwMode="auto">
          <a:xfrm>
            <a:off x="685800" y="1524000"/>
            <a:ext cx="8229600" cy="5011738"/>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53</a:t>
            </a:fld>
            <a:endParaRPr lang="en-US"/>
          </a:p>
        </p:txBody>
      </p:sp>
    </p:spTree>
    <p:extLst>
      <p:ext uri="{BB962C8B-B14F-4D97-AF65-F5344CB8AC3E}">
        <p14:creationId xmlns:p14="http://schemas.microsoft.com/office/powerpoint/2010/main" val="37256166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76672"/>
            <a:ext cx="9144000" cy="657664"/>
          </a:xfrm>
        </p:spPr>
        <p:txBody>
          <a:bodyPr/>
          <a:lstStyle/>
          <a:p>
            <a:pPr>
              <a:defRPr/>
            </a:pPr>
            <a:r>
              <a:rPr lang="en-US" sz="2400" dirty="0" smtClean="0">
                <a:solidFill>
                  <a:schemeClr val="tx2">
                    <a:lumMod val="75000"/>
                  </a:schemeClr>
                </a:solidFill>
              </a:rPr>
              <a:t>Example: Applying a Subnet Mask for a Class C Address</a:t>
            </a:r>
            <a:endParaRPr lang="en-US" sz="2400" dirty="0">
              <a:solidFill>
                <a:schemeClr val="tx2">
                  <a:lumMod val="75000"/>
                </a:schemeClr>
              </a:solidFill>
            </a:endParaRPr>
          </a:p>
        </p:txBody>
      </p:sp>
      <p:pic>
        <p:nvPicPr>
          <p:cNvPr id="18435" name="Picture 4"/>
          <p:cNvPicPr>
            <a:picLocks noChangeAspect="1" noChangeArrowheads="1"/>
          </p:cNvPicPr>
          <p:nvPr/>
        </p:nvPicPr>
        <p:blipFill>
          <a:blip r:embed="rId3" cstate="print"/>
          <a:srcRect l="10001" t="21001" r="10625" b="7001"/>
          <a:stretch>
            <a:fillRect/>
          </a:stretch>
        </p:blipFill>
        <p:spPr bwMode="auto">
          <a:xfrm>
            <a:off x="762000" y="1600200"/>
            <a:ext cx="8229600" cy="4662488"/>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54</a:t>
            </a:fld>
            <a:endParaRPr lang="en-US"/>
          </a:p>
        </p:txBody>
      </p:sp>
    </p:spTree>
    <p:extLst>
      <p:ext uri="{BB962C8B-B14F-4D97-AF65-F5344CB8AC3E}">
        <p14:creationId xmlns:p14="http://schemas.microsoft.com/office/powerpoint/2010/main" val="1071926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400" dirty="0" smtClean="0">
                <a:solidFill>
                  <a:schemeClr val="tx2">
                    <a:lumMod val="75000"/>
                  </a:schemeClr>
                </a:solidFill>
              </a:rPr>
              <a:t>Example: Applying a Subnet Mask for a Class B Address</a:t>
            </a:r>
            <a:endParaRPr lang="en-US" sz="2400" dirty="0">
              <a:solidFill>
                <a:schemeClr val="tx2">
                  <a:lumMod val="75000"/>
                </a:schemeClr>
              </a:solidFill>
            </a:endParaRPr>
          </a:p>
        </p:txBody>
      </p:sp>
      <p:pic>
        <p:nvPicPr>
          <p:cNvPr id="19459" name="Picture 4"/>
          <p:cNvPicPr>
            <a:picLocks noChangeAspect="1" noChangeArrowheads="1"/>
          </p:cNvPicPr>
          <p:nvPr/>
        </p:nvPicPr>
        <p:blipFill>
          <a:blip r:embed="rId3" cstate="print"/>
          <a:srcRect l="10001" t="22000" r="10625" b="5000"/>
          <a:stretch>
            <a:fillRect/>
          </a:stretch>
        </p:blipFill>
        <p:spPr bwMode="auto">
          <a:xfrm>
            <a:off x="685800" y="1447800"/>
            <a:ext cx="8305800" cy="5081587"/>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55</a:t>
            </a:fld>
            <a:endParaRPr lang="en-US"/>
          </a:p>
        </p:txBody>
      </p:sp>
    </p:spTree>
    <p:extLst>
      <p:ext uri="{BB962C8B-B14F-4D97-AF65-F5344CB8AC3E}">
        <p14:creationId xmlns:p14="http://schemas.microsoft.com/office/powerpoint/2010/main" val="7576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144000" cy="685800"/>
          </a:xfrm>
        </p:spPr>
        <p:txBody>
          <a:bodyPr/>
          <a:lstStyle/>
          <a:p>
            <a:pPr>
              <a:defRPr/>
            </a:pPr>
            <a:r>
              <a:rPr lang="en-US" sz="2400" dirty="0" smtClean="0">
                <a:solidFill>
                  <a:schemeClr val="tx2">
                    <a:lumMod val="75000"/>
                  </a:schemeClr>
                </a:solidFill>
              </a:rPr>
              <a:t>Example: Applying a Subnet Mask for a Class A Address</a:t>
            </a:r>
            <a:endParaRPr lang="en-US" sz="2400" dirty="0">
              <a:solidFill>
                <a:schemeClr val="tx2">
                  <a:lumMod val="75000"/>
                </a:schemeClr>
              </a:solidFill>
            </a:endParaRPr>
          </a:p>
        </p:txBody>
      </p:sp>
      <p:pic>
        <p:nvPicPr>
          <p:cNvPr id="20483" name="Picture 2"/>
          <p:cNvPicPr>
            <a:picLocks noChangeAspect="1" noChangeArrowheads="1"/>
          </p:cNvPicPr>
          <p:nvPr/>
        </p:nvPicPr>
        <p:blipFill>
          <a:blip r:embed="rId3" cstate="print"/>
          <a:srcRect l="10001" t="21001" r="10625" b="6000"/>
          <a:stretch>
            <a:fillRect/>
          </a:stretch>
        </p:blipFill>
        <p:spPr bwMode="auto">
          <a:xfrm>
            <a:off x="685800" y="1447800"/>
            <a:ext cx="8153400" cy="4535488"/>
          </a:xfrm>
          <a:prstGeom prst="rect">
            <a:avLst/>
          </a:prstGeom>
          <a:noFill/>
          <a:ln w="38100">
            <a:noFill/>
            <a:miter lim="800000"/>
            <a:headEnd type="none" w="sm" len="sm"/>
            <a:tailEnd type="none" w="sm" len="sm"/>
          </a:ln>
        </p:spPr>
      </p:pic>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56</a:t>
            </a:fld>
            <a:endParaRPr lang="en-US"/>
          </a:p>
        </p:txBody>
      </p:sp>
    </p:spTree>
    <p:extLst>
      <p:ext uri="{BB962C8B-B14F-4D97-AF65-F5344CB8AC3E}">
        <p14:creationId xmlns:p14="http://schemas.microsoft.com/office/powerpoint/2010/main" val="38476138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2627" name="Rectangle 3"/>
          <p:cNvSpPr>
            <a:spLocks noChangeArrowheads="1"/>
          </p:cNvSpPr>
          <p:nvPr/>
        </p:nvSpPr>
        <p:spPr bwMode="auto">
          <a:xfrm>
            <a:off x="844832" y="1845731"/>
            <a:ext cx="7613650" cy="609600"/>
          </a:xfrm>
          <a:prstGeom prst="rect">
            <a:avLst/>
          </a:prstGeom>
          <a:noFill/>
          <a:ln w="76200">
            <a:noFill/>
            <a:miter lim="800000"/>
            <a:headEnd/>
            <a:tailEnd/>
          </a:ln>
        </p:spPr>
        <p:txBody>
          <a:bodyPr wrap="none" anchor="ctr"/>
          <a:lstStyle/>
          <a:p>
            <a:pPr algn="ctr">
              <a:spcBef>
                <a:spcPct val="40000"/>
              </a:spcBef>
              <a:buClr>
                <a:srgbClr val="6699FF"/>
              </a:buClr>
            </a:pPr>
            <a:r>
              <a:rPr lang="en-US">
                <a:solidFill>
                  <a:srgbClr val="35297D"/>
                </a:solidFill>
                <a:latin typeface="Arial Black" pitchFamily="34" charset="0"/>
              </a:rPr>
              <a:t>Pls determine these features</a:t>
            </a:r>
            <a:r>
              <a:rPr lang="en-US">
                <a:solidFill>
                  <a:schemeClr val="tx2"/>
                </a:solidFill>
                <a:latin typeface="Arial Black" pitchFamily="34" charset="0"/>
              </a:rPr>
              <a:t>:</a:t>
            </a:r>
          </a:p>
        </p:txBody>
      </p:sp>
      <p:sp>
        <p:nvSpPr>
          <p:cNvPr id="922628" name="Rectangle 4"/>
          <p:cNvSpPr>
            <a:spLocks noChangeArrowheads="1"/>
          </p:cNvSpPr>
          <p:nvPr/>
        </p:nvSpPr>
        <p:spPr bwMode="auto">
          <a:xfrm>
            <a:off x="1557338" y="2046288"/>
            <a:ext cx="3810000" cy="938212"/>
          </a:xfrm>
          <a:prstGeom prst="rect">
            <a:avLst/>
          </a:prstGeom>
          <a:noFill/>
          <a:ln w="76200">
            <a:noFill/>
            <a:miter lim="800000"/>
            <a:headEnd/>
            <a:tailEnd/>
          </a:ln>
        </p:spPr>
        <p:txBody>
          <a:bodyPr wrap="none" anchor="ctr"/>
          <a:lstStyle/>
          <a:p>
            <a:pPr algn="ctr">
              <a:spcBef>
                <a:spcPct val="40000"/>
              </a:spcBef>
              <a:buClr>
                <a:srgbClr val="6699FF"/>
              </a:buClr>
            </a:pPr>
            <a:r>
              <a:rPr lang="en-US">
                <a:solidFill>
                  <a:srgbClr val="0070C0"/>
                </a:solidFill>
                <a:latin typeface="Arial Black" pitchFamily="34" charset="0"/>
                <a:sym typeface="Wingdings" pitchFamily="2" charset="2"/>
              </a:rPr>
              <a:t></a:t>
            </a:r>
            <a:r>
              <a:rPr lang="en-US">
                <a:solidFill>
                  <a:srgbClr val="0070C0"/>
                </a:solidFill>
                <a:latin typeface="Arial Black" pitchFamily="34" charset="0"/>
              </a:rPr>
              <a:t>  Default SM and Current SM </a:t>
            </a:r>
          </a:p>
        </p:txBody>
      </p:sp>
      <p:sp>
        <p:nvSpPr>
          <p:cNvPr id="922629" name="Rectangle 5"/>
          <p:cNvSpPr>
            <a:spLocks noChangeArrowheads="1"/>
          </p:cNvSpPr>
          <p:nvPr/>
        </p:nvSpPr>
        <p:spPr bwMode="auto">
          <a:xfrm>
            <a:off x="1033463" y="2633663"/>
            <a:ext cx="4114800" cy="703262"/>
          </a:xfrm>
          <a:prstGeom prst="rect">
            <a:avLst/>
          </a:prstGeom>
          <a:noFill/>
          <a:ln w="76200">
            <a:noFill/>
            <a:miter lim="800000"/>
            <a:headEnd/>
            <a:tailEnd/>
          </a:ln>
        </p:spPr>
        <p:txBody>
          <a:bodyPr wrap="none" anchor="ctr"/>
          <a:lstStyle/>
          <a:p>
            <a:pPr algn="ctr">
              <a:spcBef>
                <a:spcPct val="40000"/>
              </a:spcBef>
              <a:buClr>
                <a:srgbClr val="6699FF"/>
              </a:buClr>
            </a:pPr>
            <a:r>
              <a:rPr lang="en-US">
                <a:solidFill>
                  <a:srgbClr val="0070C0"/>
                </a:solidFill>
                <a:latin typeface="Arial Black" pitchFamily="34" charset="0"/>
                <a:sym typeface="Wingdings" pitchFamily="2" charset="2"/>
              </a:rPr>
              <a:t>  </a:t>
            </a:r>
            <a:r>
              <a:rPr lang="en-US">
                <a:solidFill>
                  <a:srgbClr val="0070C0"/>
                </a:solidFill>
                <a:latin typeface="Arial Black" pitchFamily="34" charset="0"/>
              </a:rPr>
              <a:t>Number of network bit </a:t>
            </a:r>
          </a:p>
        </p:txBody>
      </p:sp>
      <p:sp>
        <p:nvSpPr>
          <p:cNvPr id="922630" name="Rectangle 6"/>
          <p:cNvSpPr>
            <a:spLocks noChangeArrowheads="1"/>
          </p:cNvSpPr>
          <p:nvPr/>
        </p:nvSpPr>
        <p:spPr bwMode="auto">
          <a:xfrm>
            <a:off x="836613" y="3278188"/>
            <a:ext cx="3810000" cy="587375"/>
          </a:xfrm>
          <a:prstGeom prst="rect">
            <a:avLst/>
          </a:prstGeom>
          <a:noFill/>
          <a:ln w="76200">
            <a:noFill/>
            <a:miter lim="800000"/>
            <a:headEnd/>
            <a:tailEnd/>
          </a:ln>
        </p:spPr>
        <p:txBody>
          <a:bodyPr wrap="none" anchor="ctr"/>
          <a:lstStyle/>
          <a:p>
            <a:pPr algn="ctr">
              <a:spcBef>
                <a:spcPct val="40000"/>
              </a:spcBef>
              <a:buClr>
                <a:srgbClr val="6699FF"/>
              </a:buClr>
            </a:pPr>
            <a:r>
              <a:rPr lang="en-US">
                <a:solidFill>
                  <a:srgbClr val="0070C0"/>
                </a:solidFill>
                <a:latin typeface="Arial Black" pitchFamily="34" charset="0"/>
                <a:sym typeface="Wingdings" pitchFamily="2" charset="2"/>
              </a:rPr>
              <a:t>  </a:t>
            </a:r>
            <a:r>
              <a:rPr lang="en-US">
                <a:solidFill>
                  <a:srgbClr val="0070C0"/>
                </a:solidFill>
                <a:latin typeface="Arial Black" pitchFamily="34" charset="0"/>
              </a:rPr>
              <a:t>Number of host bit </a:t>
            </a:r>
          </a:p>
        </p:txBody>
      </p:sp>
      <p:sp>
        <p:nvSpPr>
          <p:cNvPr id="922631" name="Rectangle 7"/>
          <p:cNvSpPr>
            <a:spLocks noChangeArrowheads="1"/>
          </p:cNvSpPr>
          <p:nvPr/>
        </p:nvSpPr>
        <p:spPr bwMode="auto">
          <a:xfrm>
            <a:off x="836613" y="3954463"/>
            <a:ext cx="4267200" cy="352425"/>
          </a:xfrm>
          <a:prstGeom prst="rect">
            <a:avLst/>
          </a:prstGeom>
          <a:noFill/>
          <a:ln w="76200">
            <a:noFill/>
            <a:miter lim="800000"/>
            <a:headEnd/>
            <a:tailEnd/>
          </a:ln>
        </p:spPr>
        <p:txBody>
          <a:bodyPr wrap="none" anchor="ctr"/>
          <a:lstStyle/>
          <a:p>
            <a:pPr algn="ctr">
              <a:spcBef>
                <a:spcPct val="40000"/>
              </a:spcBef>
              <a:buClr>
                <a:srgbClr val="6699FF"/>
              </a:buClr>
            </a:pPr>
            <a:r>
              <a:rPr lang="en-US">
                <a:solidFill>
                  <a:srgbClr val="0070C0"/>
                </a:solidFill>
                <a:latin typeface="Arial Black" pitchFamily="34" charset="0"/>
                <a:sym typeface="Wingdings" pitchFamily="2" charset="2"/>
              </a:rPr>
              <a:t>  </a:t>
            </a:r>
            <a:r>
              <a:rPr lang="en-US">
                <a:solidFill>
                  <a:srgbClr val="0070C0"/>
                </a:solidFill>
                <a:latin typeface="Arial Black" pitchFamily="34" charset="0"/>
              </a:rPr>
              <a:t>Number of Subnet bit </a:t>
            </a:r>
          </a:p>
        </p:txBody>
      </p:sp>
      <p:sp>
        <p:nvSpPr>
          <p:cNvPr id="922632" name="Rectangle 8"/>
          <p:cNvSpPr>
            <a:spLocks noChangeArrowheads="1"/>
          </p:cNvSpPr>
          <p:nvPr/>
        </p:nvSpPr>
        <p:spPr bwMode="auto">
          <a:xfrm>
            <a:off x="979488" y="4478338"/>
            <a:ext cx="4572000" cy="469900"/>
          </a:xfrm>
          <a:prstGeom prst="rect">
            <a:avLst/>
          </a:prstGeom>
          <a:noFill/>
          <a:ln w="76200">
            <a:noFill/>
            <a:miter lim="800000"/>
            <a:headEnd/>
            <a:tailEnd/>
          </a:ln>
        </p:spPr>
        <p:txBody>
          <a:bodyPr wrap="none" anchor="ctr"/>
          <a:lstStyle/>
          <a:p>
            <a:pPr algn="ctr">
              <a:spcBef>
                <a:spcPct val="40000"/>
              </a:spcBef>
              <a:buClr>
                <a:srgbClr val="6699FF"/>
              </a:buClr>
            </a:pPr>
            <a:r>
              <a:rPr lang="en-US">
                <a:solidFill>
                  <a:srgbClr val="0070C0"/>
                </a:solidFill>
                <a:latin typeface="Arial Black" pitchFamily="34" charset="0"/>
                <a:sym typeface="Wingdings" pitchFamily="2" charset="2"/>
              </a:rPr>
              <a:t>  </a:t>
            </a:r>
            <a:r>
              <a:rPr lang="en-US">
                <a:solidFill>
                  <a:srgbClr val="0070C0"/>
                </a:solidFill>
                <a:latin typeface="Arial Black" pitchFamily="34" charset="0"/>
              </a:rPr>
              <a:t>Number of usable subnet </a:t>
            </a:r>
          </a:p>
        </p:txBody>
      </p:sp>
      <p:sp>
        <p:nvSpPr>
          <p:cNvPr id="922633" name="Rectangle 9"/>
          <p:cNvSpPr>
            <a:spLocks noChangeArrowheads="1"/>
          </p:cNvSpPr>
          <p:nvPr/>
        </p:nvSpPr>
        <p:spPr bwMode="auto">
          <a:xfrm>
            <a:off x="1677988" y="4883150"/>
            <a:ext cx="4572000" cy="938213"/>
          </a:xfrm>
          <a:prstGeom prst="rect">
            <a:avLst/>
          </a:prstGeom>
          <a:noFill/>
          <a:ln w="76200">
            <a:noFill/>
            <a:miter lim="800000"/>
            <a:headEnd/>
            <a:tailEnd/>
          </a:ln>
        </p:spPr>
        <p:txBody>
          <a:bodyPr wrap="none" anchor="ctr"/>
          <a:lstStyle/>
          <a:p>
            <a:pPr algn="ctr">
              <a:spcBef>
                <a:spcPct val="40000"/>
              </a:spcBef>
              <a:buClr>
                <a:srgbClr val="6699FF"/>
              </a:buClr>
            </a:pPr>
            <a:r>
              <a:rPr lang="en-US">
                <a:solidFill>
                  <a:srgbClr val="0070C0"/>
                </a:solidFill>
                <a:latin typeface="Arial Black" pitchFamily="34" charset="0"/>
                <a:sym typeface="Wingdings" pitchFamily="2" charset="2"/>
              </a:rPr>
              <a:t>  </a:t>
            </a:r>
            <a:r>
              <a:rPr lang="en-US">
                <a:solidFill>
                  <a:srgbClr val="0070C0"/>
                </a:solidFill>
                <a:latin typeface="Arial Black" pitchFamily="34" charset="0"/>
              </a:rPr>
              <a:t>Number of usable host per subnet </a:t>
            </a:r>
          </a:p>
        </p:txBody>
      </p:sp>
      <p:sp>
        <p:nvSpPr>
          <p:cNvPr id="10" name="Rectangle 2"/>
          <p:cNvSpPr txBox="1">
            <a:spLocks noChangeArrowheads="1"/>
          </p:cNvSpPr>
          <p:nvPr/>
        </p:nvSpPr>
        <p:spPr bwMode="auto">
          <a:xfrm>
            <a:off x="663931" y="1462086"/>
            <a:ext cx="7467600" cy="639763"/>
          </a:xfrm>
          <a:prstGeom prst="rect">
            <a:avLst/>
          </a:prstGeom>
          <a:noFill/>
          <a:ln w="9525">
            <a:noFill/>
            <a:miter lim="800000"/>
            <a:headEnd/>
            <a:tailEnd/>
          </a:ln>
        </p:spPr>
        <p:txBody>
          <a:bodyPr lIns="0" tIns="0" rIns="0" bIns="0"/>
          <a:lstStyle/>
          <a:p>
            <a:pPr>
              <a:defRPr/>
            </a:pPr>
            <a:r>
              <a:rPr lang="en-US" sz="3600" kern="0" dirty="0" err="1">
                <a:solidFill>
                  <a:srgbClr val="002060"/>
                </a:solidFill>
                <a:latin typeface="+mj-lt"/>
                <a:ea typeface="+mj-ea"/>
                <a:cs typeface="+mj-cs"/>
              </a:rPr>
              <a:t>Subnetting</a:t>
            </a:r>
            <a:endParaRPr lang="en-US" sz="3600" kern="0" dirty="0">
              <a:solidFill>
                <a:srgbClr val="002060"/>
              </a:solidFill>
              <a:latin typeface="+mj-lt"/>
              <a:ea typeface="+mj-ea"/>
              <a:cs typeface="+mj-cs"/>
            </a:endParaRPr>
          </a:p>
        </p:txBody>
      </p:sp>
      <p:sp>
        <p:nvSpPr>
          <p:cNvPr id="60426" name="Rectangle 2"/>
          <p:cNvSpPr>
            <a:spLocks noGrp="1" noChangeArrowheads="1"/>
          </p:cNvSpPr>
          <p:nvPr>
            <p:ph type="title"/>
          </p:nvPr>
        </p:nvSpPr>
        <p:spPr>
          <a:xfrm>
            <a:off x="0" y="685800"/>
            <a:ext cx="9144000" cy="639762"/>
          </a:xfrm>
        </p:spPr>
        <p:txBody>
          <a:bodyPr>
            <a:normAutofit/>
          </a:bodyPr>
          <a:lstStyle/>
          <a:p>
            <a:r>
              <a:rPr lang="en-US" dirty="0" smtClean="0">
                <a:solidFill>
                  <a:schemeClr val="tx2">
                    <a:lumMod val="75000"/>
                  </a:schemeClr>
                </a:solidFill>
              </a:rPr>
              <a:t>Exercises: IP </a:t>
            </a:r>
            <a:r>
              <a:rPr lang="en-US" smtClean="0">
                <a:solidFill>
                  <a:schemeClr val="tx2">
                    <a:lumMod val="75000"/>
                  </a:schemeClr>
                </a:solidFill>
              </a:rPr>
              <a:t>Subnetting</a:t>
            </a:r>
            <a:endParaRPr lang="en-US" dirty="0" smtClean="0">
              <a:solidFill>
                <a:schemeClr val="tx2">
                  <a:lumMod val="75000"/>
                </a:schemeClr>
              </a:solidFill>
            </a:endParaRPr>
          </a:p>
        </p:txBody>
      </p:sp>
      <p:sp>
        <p:nvSpPr>
          <p:cNvPr id="12" name="Slide Number Placeholder 11"/>
          <p:cNvSpPr>
            <a:spLocks noGrp="1"/>
          </p:cNvSpPr>
          <p:nvPr>
            <p:ph type="sldNum" sz="quarter" idx="12"/>
          </p:nvPr>
        </p:nvSpPr>
        <p:spPr/>
        <p:txBody>
          <a:bodyPr>
            <a:normAutofit fontScale="85000" lnSpcReduction="20000"/>
          </a:bodyPr>
          <a:lstStyle/>
          <a:p>
            <a:fld id="{04CED84C-2EA6-462B-8029-C57D5BAC3218}" type="slidenum">
              <a:rPr lang="en-US" smtClean="0"/>
              <a:pPr/>
              <a:t>57</a:t>
            </a:fld>
            <a:endParaRPr lang="en-US"/>
          </a:p>
        </p:txBody>
      </p:sp>
    </p:spTree>
    <p:extLst>
      <p:ext uri="{BB962C8B-B14F-4D97-AF65-F5344CB8AC3E}">
        <p14:creationId xmlns:p14="http://schemas.microsoft.com/office/powerpoint/2010/main" val="294896032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22627"/>
                                        </p:tgtEl>
                                        <p:attrNameLst>
                                          <p:attrName>style.visibility</p:attrName>
                                        </p:attrNameLst>
                                      </p:cBhvr>
                                      <p:to>
                                        <p:strVal val="visible"/>
                                      </p:to>
                                    </p:set>
                                    <p:anim calcmode="lin" valueType="num">
                                      <p:cBhvr additive="base">
                                        <p:cTn id="7" dur="500" fill="hold"/>
                                        <p:tgtEl>
                                          <p:spTgt spid="922627"/>
                                        </p:tgtEl>
                                        <p:attrNameLst>
                                          <p:attrName>ppt_x</p:attrName>
                                        </p:attrNameLst>
                                      </p:cBhvr>
                                      <p:tavLst>
                                        <p:tav tm="0">
                                          <p:val>
                                            <p:strVal val="1+#ppt_w/2"/>
                                          </p:val>
                                        </p:tav>
                                        <p:tav tm="100000">
                                          <p:val>
                                            <p:strVal val="#ppt_x"/>
                                          </p:val>
                                        </p:tav>
                                      </p:tavLst>
                                    </p:anim>
                                    <p:anim calcmode="lin" valueType="num">
                                      <p:cBhvr additive="base">
                                        <p:cTn id="8" dur="500" fill="hold"/>
                                        <p:tgtEl>
                                          <p:spTgt spid="92262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rbrak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22628"/>
                                        </p:tgtEl>
                                        <p:attrNameLst>
                                          <p:attrName>style.visibility</p:attrName>
                                        </p:attrNameLst>
                                      </p:cBhvr>
                                      <p:to>
                                        <p:strVal val="visible"/>
                                      </p:to>
                                    </p:set>
                                    <p:anim calcmode="lin" valueType="num">
                                      <p:cBhvr additive="base">
                                        <p:cTn id="13" dur="500" fill="hold"/>
                                        <p:tgtEl>
                                          <p:spTgt spid="922628"/>
                                        </p:tgtEl>
                                        <p:attrNameLst>
                                          <p:attrName>ppt_x</p:attrName>
                                        </p:attrNameLst>
                                      </p:cBhvr>
                                      <p:tavLst>
                                        <p:tav tm="0">
                                          <p:val>
                                            <p:strVal val="1+#ppt_w/2"/>
                                          </p:val>
                                        </p:tav>
                                        <p:tav tm="100000">
                                          <p:val>
                                            <p:strVal val="#ppt_x"/>
                                          </p:val>
                                        </p:tav>
                                      </p:tavLst>
                                    </p:anim>
                                    <p:anim calcmode="lin" valueType="num">
                                      <p:cBhvr additive="base">
                                        <p:cTn id="14" dur="500" fill="hold"/>
                                        <p:tgtEl>
                                          <p:spTgt spid="92262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arbrak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22629"/>
                                        </p:tgtEl>
                                        <p:attrNameLst>
                                          <p:attrName>style.visibility</p:attrName>
                                        </p:attrNameLst>
                                      </p:cBhvr>
                                      <p:to>
                                        <p:strVal val="visible"/>
                                      </p:to>
                                    </p:set>
                                    <p:anim calcmode="lin" valueType="num">
                                      <p:cBhvr additive="base">
                                        <p:cTn id="19" dur="500" fill="hold"/>
                                        <p:tgtEl>
                                          <p:spTgt spid="922629"/>
                                        </p:tgtEl>
                                        <p:attrNameLst>
                                          <p:attrName>ppt_x</p:attrName>
                                        </p:attrNameLst>
                                      </p:cBhvr>
                                      <p:tavLst>
                                        <p:tav tm="0">
                                          <p:val>
                                            <p:strVal val="1+#ppt_w/2"/>
                                          </p:val>
                                        </p:tav>
                                        <p:tav tm="100000">
                                          <p:val>
                                            <p:strVal val="#ppt_x"/>
                                          </p:val>
                                        </p:tav>
                                      </p:tavLst>
                                    </p:anim>
                                    <p:anim calcmode="lin" valueType="num">
                                      <p:cBhvr additive="base">
                                        <p:cTn id="20" dur="500" fill="hold"/>
                                        <p:tgtEl>
                                          <p:spTgt spid="92262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carbrake.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22630"/>
                                        </p:tgtEl>
                                        <p:attrNameLst>
                                          <p:attrName>style.visibility</p:attrName>
                                        </p:attrNameLst>
                                      </p:cBhvr>
                                      <p:to>
                                        <p:strVal val="visible"/>
                                      </p:to>
                                    </p:set>
                                    <p:anim calcmode="lin" valueType="num">
                                      <p:cBhvr additive="base">
                                        <p:cTn id="25" dur="500" fill="hold"/>
                                        <p:tgtEl>
                                          <p:spTgt spid="922630"/>
                                        </p:tgtEl>
                                        <p:attrNameLst>
                                          <p:attrName>ppt_x</p:attrName>
                                        </p:attrNameLst>
                                      </p:cBhvr>
                                      <p:tavLst>
                                        <p:tav tm="0">
                                          <p:val>
                                            <p:strVal val="1+#ppt_w/2"/>
                                          </p:val>
                                        </p:tav>
                                        <p:tav tm="100000">
                                          <p:val>
                                            <p:strVal val="#ppt_x"/>
                                          </p:val>
                                        </p:tav>
                                      </p:tavLst>
                                    </p:anim>
                                    <p:anim calcmode="lin" valueType="num">
                                      <p:cBhvr additive="base">
                                        <p:cTn id="26" dur="500" fill="hold"/>
                                        <p:tgtEl>
                                          <p:spTgt spid="92263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carbrake.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22631"/>
                                        </p:tgtEl>
                                        <p:attrNameLst>
                                          <p:attrName>style.visibility</p:attrName>
                                        </p:attrNameLst>
                                      </p:cBhvr>
                                      <p:to>
                                        <p:strVal val="visible"/>
                                      </p:to>
                                    </p:set>
                                    <p:anim calcmode="lin" valueType="num">
                                      <p:cBhvr additive="base">
                                        <p:cTn id="31" dur="500" fill="hold"/>
                                        <p:tgtEl>
                                          <p:spTgt spid="922631"/>
                                        </p:tgtEl>
                                        <p:attrNameLst>
                                          <p:attrName>ppt_x</p:attrName>
                                        </p:attrNameLst>
                                      </p:cBhvr>
                                      <p:tavLst>
                                        <p:tav tm="0">
                                          <p:val>
                                            <p:strVal val="1+#ppt_w/2"/>
                                          </p:val>
                                        </p:tav>
                                        <p:tav tm="100000">
                                          <p:val>
                                            <p:strVal val="#ppt_x"/>
                                          </p:val>
                                        </p:tav>
                                      </p:tavLst>
                                    </p:anim>
                                    <p:anim calcmode="lin" valueType="num">
                                      <p:cBhvr additive="base">
                                        <p:cTn id="32" dur="500" fill="hold"/>
                                        <p:tgtEl>
                                          <p:spTgt spid="92263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carbrake.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922632"/>
                                        </p:tgtEl>
                                        <p:attrNameLst>
                                          <p:attrName>style.visibility</p:attrName>
                                        </p:attrNameLst>
                                      </p:cBhvr>
                                      <p:to>
                                        <p:strVal val="visible"/>
                                      </p:to>
                                    </p:set>
                                    <p:anim calcmode="lin" valueType="num">
                                      <p:cBhvr additive="base">
                                        <p:cTn id="37" dur="500" fill="hold"/>
                                        <p:tgtEl>
                                          <p:spTgt spid="922632"/>
                                        </p:tgtEl>
                                        <p:attrNameLst>
                                          <p:attrName>ppt_x</p:attrName>
                                        </p:attrNameLst>
                                      </p:cBhvr>
                                      <p:tavLst>
                                        <p:tav tm="0">
                                          <p:val>
                                            <p:strVal val="1+#ppt_w/2"/>
                                          </p:val>
                                        </p:tav>
                                        <p:tav tm="100000">
                                          <p:val>
                                            <p:strVal val="#ppt_x"/>
                                          </p:val>
                                        </p:tav>
                                      </p:tavLst>
                                    </p:anim>
                                    <p:anim calcmode="lin" valueType="num">
                                      <p:cBhvr additive="base">
                                        <p:cTn id="38" dur="500" fill="hold"/>
                                        <p:tgtEl>
                                          <p:spTgt spid="92263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carbrake.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922633"/>
                                        </p:tgtEl>
                                        <p:attrNameLst>
                                          <p:attrName>style.visibility</p:attrName>
                                        </p:attrNameLst>
                                      </p:cBhvr>
                                      <p:to>
                                        <p:strVal val="visible"/>
                                      </p:to>
                                    </p:set>
                                    <p:anim calcmode="lin" valueType="num">
                                      <p:cBhvr additive="base">
                                        <p:cTn id="43" dur="500" fill="hold"/>
                                        <p:tgtEl>
                                          <p:spTgt spid="922633"/>
                                        </p:tgtEl>
                                        <p:attrNameLst>
                                          <p:attrName>ppt_x</p:attrName>
                                        </p:attrNameLst>
                                      </p:cBhvr>
                                      <p:tavLst>
                                        <p:tav tm="0">
                                          <p:val>
                                            <p:strVal val="1+#ppt_w/2"/>
                                          </p:val>
                                        </p:tav>
                                        <p:tav tm="100000">
                                          <p:val>
                                            <p:strVal val="#ppt_x"/>
                                          </p:val>
                                        </p:tav>
                                      </p:tavLst>
                                    </p:anim>
                                    <p:anim calcmode="lin" valueType="num">
                                      <p:cBhvr additive="base">
                                        <p:cTn id="44" dur="500" fill="hold"/>
                                        <p:tgtEl>
                                          <p:spTgt spid="92263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P spid="922628" grpId="0"/>
      <p:bldP spid="922629" grpId="0"/>
      <p:bldP spid="922630" grpId="0"/>
      <p:bldP spid="922631" grpId="0"/>
      <p:bldP spid="922632" grpId="0"/>
      <p:bldP spid="922633"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990600" y="1295400"/>
            <a:ext cx="5943600" cy="838200"/>
          </a:xfrm>
          <a:prstGeom prst="rect">
            <a:avLst/>
          </a:prstGeom>
          <a:noFill/>
          <a:ln w="76200">
            <a:noFill/>
            <a:miter lim="800000"/>
            <a:headEnd/>
            <a:tailEnd/>
          </a:ln>
        </p:spPr>
        <p:txBody>
          <a:bodyPr wrap="none" anchor="ctr"/>
          <a:lstStyle/>
          <a:p>
            <a:pPr algn="ctr">
              <a:spcBef>
                <a:spcPct val="40000"/>
              </a:spcBef>
              <a:buClr>
                <a:srgbClr val="6699FF"/>
              </a:buClr>
            </a:pPr>
            <a:r>
              <a:rPr lang="en-US" sz="2800">
                <a:solidFill>
                  <a:srgbClr val="35297D"/>
                </a:solidFill>
                <a:latin typeface="Arial Black" pitchFamily="34" charset="0"/>
              </a:rPr>
              <a:t>Apply to the following IP address:</a:t>
            </a:r>
            <a:endParaRPr lang="en-US" sz="2800">
              <a:solidFill>
                <a:schemeClr val="tx2"/>
              </a:solidFill>
              <a:latin typeface="Arial Black" pitchFamily="34" charset="0"/>
            </a:endParaRPr>
          </a:p>
        </p:txBody>
      </p:sp>
      <p:sp>
        <p:nvSpPr>
          <p:cNvPr id="61443" name="Rectangle 4"/>
          <p:cNvSpPr>
            <a:spLocks noChangeArrowheads="1"/>
          </p:cNvSpPr>
          <p:nvPr/>
        </p:nvSpPr>
        <p:spPr bwMode="auto">
          <a:xfrm>
            <a:off x="457200" y="2286000"/>
            <a:ext cx="3733800" cy="457200"/>
          </a:xfrm>
          <a:prstGeom prst="rect">
            <a:avLst/>
          </a:prstGeom>
          <a:noFill/>
          <a:ln w="76200">
            <a:noFill/>
            <a:miter lim="800000"/>
            <a:headEnd/>
            <a:tailEnd/>
          </a:ln>
        </p:spPr>
        <p:txBody>
          <a:bodyPr wrap="none" anchor="ctr"/>
          <a:lstStyle/>
          <a:p>
            <a:pPr algn="ctr">
              <a:spcBef>
                <a:spcPct val="40000"/>
              </a:spcBef>
              <a:buClr>
                <a:srgbClr val="6699FF"/>
              </a:buClr>
            </a:pPr>
            <a:endParaRPr lang="en-US">
              <a:solidFill>
                <a:srgbClr val="0070C0"/>
              </a:solidFill>
              <a:latin typeface="Arial Black" pitchFamily="34" charset="0"/>
              <a:sym typeface="Wingdings" pitchFamily="2" charset="2"/>
            </a:endParaRPr>
          </a:p>
          <a:p>
            <a:pPr algn="ctr">
              <a:spcBef>
                <a:spcPct val="40000"/>
              </a:spcBef>
              <a:buClr>
                <a:srgbClr val="6699FF"/>
              </a:buClr>
            </a:pPr>
            <a:r>
              <a:rPr lang="en-US">
                <a:solidFill>
                  <a:srgbClr val="0070C0"/>
                </a:solidFill>
                <a:latin typeface="Arial Black" pitchFamily="34" charset="0"/>
                <a:sym typeface="Wingdings" pitchFamily="2" charset="2"/>
              </a:rPr>
              <a:t>    a.</a:t>
            </a:r>
            <a:r>
              <a:rPr lang="en-US">
                <a:solidFill>
                  <a:srgbClr val="0070C0"/>
                </a:solidFill>
                <a:latin typeface="Arial Black" pitchFamily="34" charset="0"/>
              </a:rPr>
              <a:t>192.160.1.0/24</a:t>
            </a:r>
          </a:p>
          <a:p>
            <a:pPr algn="ctr">
              <a:spcBef>
                <a:spcPct val="40000"/>
              </a:spcBef>
              <a:buClr>
                <a:srgbClr val="6699FF"/>
              </a:buClr>
            </a:pPr>
            <a:r>
              <a:rPr lang="en-US">
                <a:solidFill>
                  <a:srgbClr val="0070C0"/>
                </a:solidFill>
                <a:latin typeface="Arial Black" pitchFamily="34" charset="0"/>
              </a:rPr>
              <a:t>      Borrow 3 bits</a:t>
            </a:r>
          </a:p>
          <a:p>
            <a:pPr algn="ctr">
              <a:spcBef>
                <a:spcPct val="40000"/>
              </a:spcBef>
              <a:buClr>
                <a:srgbClr val="6699FF"/>
              </a:buClr>
            </a:pPr>
            <a:endParaRPr lang="en-US">
              <a:solidFill>
                <a:srgbClr val="0070C0"/>
              </a:solidFill>
              <a:latin typeface="Arial Black" pitchFamily="34" charset="0"/>
            </a:endParaRPr>
          </a:p>
        </p:txBody>
      </p:sp>
      <p:sp>
        <p:nvSpPr>
          <p:cNvPr id="61444" name="Rectangle 6"/>
          <p:cNvSpPr>
            <a:spLocks noChangeArrowheads="1"/>
          </p:cNvSpPr>
          <p:nvPr/>
        </p:nvSpPr>
        <p:spPr bwMode="auto">
          <a:xfrm>
            <a:off x="4648200" y="2209800"/>
            <a:ext cx="3733800" cy="457200"/>
          </a:xfrm>
          <a:prstGeom prst="rect">
            <a:avLst/>
          </a:prstGeom>
          <a:noFill/>
          <a:ln w="76200">
            <a:noFill/>
            <a:miter lim="800000"/>
            <a:headEnd/>
            <a:tailEnd/>
          </a:ln>
        </p:spPr>
        <p:txBody>
          <a:bodyPr wrap="none" anchor="ctr"/>
          <a:lstStyle/>
          <a:p>
            <a:pPr algn="ctr">
              <a:spcBef>
                <a:spcPct val="40000"/>
              </a:spcBef>
              <a:buClr>
                <a:srgbClr val="6699FF"/>
              </a:buClr>
            </a:pPr>
            <a:endParaRPr lang="en-US">
              <a:solidFill>
                <a:srgbClr val="0070C0"/>
              </a:solidFill>
              <a:latin typeface="Arial Black" pitchFamily="34" charset="0"/>
              <a:sym typeface="Wingdings" pitchFamily="2" charset="2"/>
            </a:endParaRPr>
          </a:p>
          <a:p>
            <a:pPr algn="ctr">
              <a:spcBef>
                <a:spcPct val="40000"/>
              </a:spcBef>
              <a:buClr>
                <a:srgbClr val="6699FF"/>
              </a:buClr>
            </a:pPr>
            <a:r>
              <a:rPr lang="en-US">
                <a:solidFill>
                  <a:srgbClr val="0070C0"/>
                </a:solidFill>
                <a:latin typeface="Arial Black" pitchFamily="34" charset="0"/>
                <a:sym typeface="Wingdings" pitchFamily="2" charset="2"/>
              </a:rPr>
              <a:t>    b.171.16.0.0/16</a:t>
            </a:r>
          </a:p>
          <a:p>
            <a:pPr algn="ctr">
              <a:spcBef>
                <a:spcPct val="40000"/>
              </a:spcBef>
              <a:buClr>
                <a:srgbClr val="6699FF"/>
              </a:buClr>
            </a:pPr>
            <a:r>
              <a:rPr lang="en-US">
                <a:solidFill>
                  <a:srgbClr val="0070C0"/>
                </a:solidFill>
                <a:latin typeface="Arial Black" pitchFamily="34" charset="0"/>
                <a:sym typeface="Wingdings" pitchFamily="2" charset="2"/>
              </a:rPr>
              <a:t>        Borrow 8 bits</a:t>
            </a:r>
            <a:endParaRPr lang="en-US">
              <a:solidFill>
                <a:srgbClr val="0070C0"/>
              </a:solidFill>
              <a:latin typeface="Arial Black" pitchFamily="34" charset="0"/>
            </a:endParaRPr>
          </a:p>
          <a:p>
            <a:pPr algn="ctr">
              <a:spcBef>
                <a:spcPct val="40000"/>
              </a:spcBef>
              <a:buClr>
                <a:srgbClr val="6699FF"/>
              </a:buClr>
            </a:pPr>
            <a:endParaRPr lang="en-US">
              <a:solidFill>
                <a:srgbClr val="0070C0"/>
              </a:solidFill>
              <a:latin typeface="Arial Black" pitchFamily="34" charset="0"/>
            </a:endParaRPr>
          </a:p>
        </p:txBody>
      </p:sp>
      <p:sp>
        <p:nvSpPr>
          <p:cNvPr id="61445" name="Rectangle 8"/>
          <p:cNvSpPr>
            <a:spLocks noChangeArrowheads="1"/>
          </p:cNvSpPr>
          <p:nvPr/>
        </p:nvSpPr>
        <p:spPr bwMode="auto">
          <a:xfrm>
            <a:off x="631825" y="3352800"/>
            <a:ext cx="3200400" cy="457200"/>
          </a:xfrm>
          <a:prstGeom prst="rect">
            <a:avLst/>
          </a:prstGeom>
          <a:noFill/>
          <a:ln w="76200">
            <a:noFill/>
            <a:miter lim="800000"/>
            <a:headEnd/>
            <a:tailEnd/>
          </a:ln>
        </p:spPr>
        <p:txBody>
          <a:bodyPr wrap="none" anchor="ctr"/>
          <a:lstStyle/>
          <a:p>
            <a:pPr algn="ctr">
              <a:spcBef>
                <a:spcPct val="40000"/>
              </a:spcBef>
              <a:buClr>
                <a:srgbClr val="6699FF"/>
              </a:buClr>
            </a:pPr>
            <a:endParaRPr lang="en-US">
              <a:solidFill>
                <a:srgbClr val="00B050"/>
              </a:solidFill>
              <a:latin typeface="Arial Black" pitchFamily="34" charset="0"/>
              <a:sym typeface="Wingdings" pitchFamily="2" charset="2"/>
            </a:endParaRPr>
          </a:p>
          <a:p>
            <a:pPr algn="ctr">
              <a:spcBef>
                <a:spcPct val="40000"/>
              </a:spcBef>
              <a:buClr>
                <a:srgbClr val="6699FF"/>
              </a:buClr>
            </a:pPr>
            <a:r>
              <a:rPr lang="en-US">
                <a:solidFill>
                  <a:srgbClr val="00B050"/>
                </a:solidFill>
                <a:latin typeface="Arial Black" pitchFamily="34" charset="0"/>
                <a:sym typeface="Wingdings" pitchFamily="2" charset="2"/>
              </a:rPr>
              <a:t>c.</a:t>
            </a:r>
            <a:r>
              <a:rPr lang="en-US">
                <a:solidFill>
                  <a:srgbClr val="00B050"/>
                </a:solidFill>
                <a:latin typeface="Arial Black" pitchFamily="34" charset="0"/>
              </a:rPr>
              <a:t>10.16.1.0/8</a:t>
            </a:r>
          </a:p>
          <a:p>
            <a:pPr algn="ctr">
              <a:spcBef>
                <a:spcPct val="40000"/>
              </a:spcBef>
              <a:buClr>
                <a:srgbClr val="6699FF"/>
              </a:buClr>
            </a:pPr>
            <a:r>
              <a:rPr lang="en-US">
                <a:solidFill>
                  <a:srgbClr val="00B050"/>
                </a:solidFill>
                <a:latin typeface="Arial Black" pitchFamily="34" charset="0"/>
              </a:rPr>
              <a:t>          Borrow 20 bits</a:t>
            </a:r>
          </a:p>
          <a:p>
            <a:pPr algn="ctr">
              <a:spcBef>
                <a:spcPct val="40000"/>
              </a:spcBef>
              <a:buClr>
                <a:srgbClr val="6699FF"/>
              </a:buClr>
            </a:pPr>
            <a:endParaRPr lang="en-US">
              <a:solidFill>
                <a:srgbClr val="00B050"/>
              </a:solidFill>
              <a:latin typeface="Arial Black" pitchFamily="34" charset="0"/>
            </a:endParaRPr>
          </a:p>
        </p:txBody>
      </p:sp>
      <p:sp>
        <p:nvSpPr>
          <p:cNvPr id="61446" name="Rectangle 9"/>
          <p:cNvSpPr>
            <a:spLocks noChangeArrowheads="1"/>
          </p:cNvSpPr>
          <p:nvPr/>
        </p:nvSpPr>
        <p:spPr bwMode="auto">
          <a:xfrm>
            <a:off x="4876800" y="3124200"/>
            <a:ext cx="3352800" cy="457200"/>
          </a:xfrm>
          <a:prstGeom prst="rect">
            <a:avLst/>
          </a:prstGeom>
          <a:noFill/>
          <a:ln w="76200">
            <a:noFill/>
            <a:miter lim="800000"/>
            <a:headEnd/>
            <a:tailEnd/>
          </a:ln>
        </p:spPr>
        <p:txBody>
          <a:bodyPr wrap="none" anchor="ctr"/>
          <a:lstStyle/>
          <a:p>
            <a:pPr algn="ctr">
              <a:spcBef>
                <a:spcPct val="40000"/>
              </a:spcBef>
              <a:buClr>
                <a:srgbClr val="6699FF"/>
              </a:buClr>
            </a:pPr>
            <a:endParaRPr lang="en-US">
              <a:solidFill>
                <a:srgbClr val="00B050"/>
              </a:solidFill>
              <a:latin typeface="Arial Black" pitchFamily="34" charset="0"/>
              <a:sym typeface="Wingdings" pitchFamily="2" charset="2"/>
            </a:endParaRPr>
          </a:p>
          <a:p>
            <a:pPr algn="ctr">
              <a:spcBef>
                <a:spcPct val="40000"/>
              </a:spcBef>
              <a:buClr>
                <a:srgbClr val="6699FF"/>
              </a:buClr>
            </a:pPr>
            <a:r>
              <a:rPr lang="en-US">
                <a:solidFill>
                  <a:srgbClr val="00B050"/>
                </a:solidFill>
                <a:latin typeface="Arial Black" pitchFamily="34" charset="0"/>
                <a:sym typeface="Wingdings" pitchFamily="2" charset="2"/>
              </a:rPr>
              <a:t>    d.</a:t>
            </a:r>
            <a:r>
              <a:rPr lang="en-US">
                <a:solidFill>
                  <a:srgbClr val="00B050"/>
                </a:solidFill>
                <a:latin typeface="Arial Black" pitchFamily="34" charset="0"/>
              </a:rPr>
              <a:t>198.10.10.0/29</a:t>
            </a:r>
          </a:p>
          <a:p>
            <a:pPr algn="ctr">
              <a:spcBef>
                <a:spcPct val="40000"/>
              </a:spcBef>
              <a:buClr>
                <a:srgbClr val="6699FF"/>
              </a:buClr>
            </a:pPr>
            <a:endParaRPr lang="en-US">
              <a:solidFill>
                <a:srgbClr val="00B050"/>
              </a:solidFill>
              <a:latin typeface="Arial Black" pitchFamily="34" charset="0"/>
            </a:endParaRPr>
          </a:p>
        </p:txBody>
      </p:sp>
      <p:sp>
        <p:nvSpPr>
          <p:cNvPr id="61447" name="Rectangle 16"/>
          <p:cNvSpPr>
            <a:spLocks noChangeArrowheads="1"/>
          </p:cNvSpPr>
          <p:nvPr/>
        </p:nvSpPr>
        <p:spPr bwMode="auto">
          <a:xfrm>
            <a:off x="806450" y="4419600"/>
            <a:ext cx="3200400" cy="609600"/>
          </a:xfrm>
          <a:prstGeom prst="rect">
            <a:avLst/>
          </a:prstGeom>
          <a:noFill/>
          <a:ln w="76200">
            <a:noFill/>
            <a:miter lim="800000"/>
            <a:headEnd/>
            <a:tailEnd/>
          </a:ln>
        </p:spPr>
        <p:txBody>
          <a:bodyPr wrap="none" anchor="ctr"/>
          <a:lstStyle/>
          <a:p>
            <a:pPr algn="ctr">
              <a:spcBef>
                <a:spcPct val="40000"/>
              </a:spcBef>
              <a:buClr>
                <a:srgbClr val="6699FF"/>
              </a:buClr>
            </a:pPr>
            <a:endParaRPr lang="en-US">
              <a:solidFill>
                <a:srgbClr val="0070C0"/>
              </a:solidFill>
              <a:latin typeface="Arial Black" pitchFamily="34" charset="0"/>
              <a:sym typeface="Wingdings" pitchFamily="2" charset="2"/>
            </a:endParaRPr>
          </a:p>
          <a:p>
            <a:pPr algn="ctr">
              <a:spcBef>
                <a:spcPct val="40000"/>
              </a:spcBef>
              <a:buClr>
                <a:srgbClr val="6699FF"/>
              </a:buClr>
            </a:pPr>
            <a:r>
              <a:rPr lang="en-US">
                <a:solidFill>
                  <a:srgbClr val="0070C0"/>
                </a:solidFill>
                <a:latin typeface="Arial Black" pitchFamily="34" charset="0"/>
                <a:sym typeface="Wingdings" pitchFamily="2" charset="2"/>
              </a:rPr>
              <a:t>e.</a:t>
            </a:r>
            <a:r>
              <a:rPr lang="en-US">
                <a:solidFill>
                  <a:srgbClr val="0070C0"/>
                </a:solidFill>
                <a:latin typeface="Arial Black" pitchFamily="34" charset="0"/>
              </a:rPr>
              <a:t>179.18.0.0/16</a:t>
            </a:r>
          </a:p>
          <a:p>
            <a:pPr algn="ctr">
              <a:spcBef>
                <a:spcPct val="40000"/>
              </a:spcBef>
              <a:buClr>
                <a:srgbClr val="6699FF"/>
              </a:buClr>
            </a:pPr>
            <a:r>
              <a:rPr lang="en-US">
                <a:solidFill>
                  <a:srgbClr val="0070C0"/>
                </a:solidFill>
                <a:latin typeface="Arial Black" pitchFamily="34" charset="0"/>
              </a:rPr>
              <a:t>      Borrow 12 bits</a:t>
            </a:r>
          </a:p>
          <a:p>
            <a:pPr algn="ctr">
              <a:spcBef>
                <a:spcPct val="40000"/>
              </a:spcBef>
              <a:buClr>
                <a:srgbClr val="6699FF"/>
              </a:buClr>
            </a:pPr>
            <a:endParaRPr lang="en-US">
              <a:solidFill>
                <a:srgbClr val="0070C0"/>
              </a:solidFill>
              <a:latin typeface="Arial Black" pitchFamily="34" charset="0"/>
            </a:endParaRPr>
          </a:p>
        </p:txBody>
      </p:sp>
      <p:sp>
        <p:nvSpPr>
          <p:cNvPr id="61448" name="Rectangle 17"/>
          <p:cNvSpPr>
            <a:spLocks noChangeArrowheads="1"/>
          </p:cNvSpPr>
          <p:nvPr/>
        </p:nvSpPr>
        <p:spPr bwMode="auto">
          <a:xfrm>
            <a:off x="720725" y="5638800"/>
            <a:ext cx="3200400" cy="457200"/>
          </a:xfrm>
          <a:prstGeom prst="rect">
            <a:avLst/>
          </a:prstGeom>
          <a:noFill/>
          <a:ln w="76200">
            <a:noFill/>
            <a:miter lim="800000"/>
            <a:headEnd/>
            <a:tailEnd/>
          </a:ln>
        </p:spPr>
        <p:txBody>
          <a:bodyPr wrap="none" anchor="ctr"/>
          <a:lstStyle/>
          <a:p>
            <a:pPr algn="ctr">
              <a:spcBef>
                <a:spcPct val="40000"/>
              </a:spcBef>
              <a:buClr>
                <a:srgbClr val="6699FF"/>
              </a:buClr>
            </a:pPr>
            <a:endParaRPr lang="en-US">
              <a:solidFill>
                <a:srgbClr val="00B050"/>
              </a:solidFill>
              <a:latin typeface="Arial Black" pitchFamily="34" charset="0"/>
              <a:sym typeface="Wingdings" pitchFamily="2" charset="2"/>
            </a:endParaRPr>
          </a:p>
          <a:p>
            <a:pPr algn="ctr">
              <a:spcBef>
                <a:spcPct val="40000"/>
              </a:spcBef>
              <a:buClr>
                <a:srgbClr val="6699FF"/>
              </a:buClr>
            </a:pPr>
            <a:r>
              <a:rPr lang="en-US">
                <a:solidFill>
                  <a:srgbClr val="00B050"/>
                </a:solidFill>
                <a:latin typeface="Arial Black" pitchFamily="34" charset="0"/>
                <a:sym typeface="Wingdings" pitchFamily="2" charset="2"/>
              </a:rPr>
              <a:t>g.</a:t>
            </a:r>
            <a:r>
              <a:rPr lang="en-US">
                <a:solidFill>
                  <a:srgbClr val="00B050"/>
                </a:solidFill>
                <a:latin typeface="Arial Black" pitchFamily="34" charset="0"/>
              </a:rPr>
              <a:t>66.65.0.0/28</a:t>
            </a:r>
          </a:p>
          <a:p>
            <a:pPr algn="ctr">
              <a:spcBef>
                <a:spcPct val="40000"/>
              </a:spcBef>
              <a:buClr>
                <a:srgbClr val="6699FF"/>
              </a:buClr>
            </a:pPr>
            <a:endParaRPr lang="en-US">
              <a:solidFill>
                <a:srgbClr val="00B050"/>
              </a:solidFill>
              <a:latin typeface="Arial Black" pitchFamily="34" charset="0"/>
            </a:endParaRPr>
          </a:p>
          <a:p>
            <a:pPr algn="ctr">
              <a:spcBef>
                <a:spcPct val="40000"/>
              </a:spcBef>
              <a:buClr>
                <a:srgbClr val="6699FF"/>
              </a:buClr>
            </a:pPr>
            <a:endParaRPr lang="en-US">
              <a:solidFill>
                <a:srgbClr val="00B050"/>
              </a:solidFill>
              <a:latin typeface="Arial Black" pitchFamily="34" charset="0"/>
            </a:endParaRPr>
          </a:p>
        </p:txBody>
      </p:sp>
      <p:sp>
        <p:nvSpPr>
          <p:cNvPr id="61449" name="Rectangle 18"/>
          <p:cNvSpPr>
            <a:spLocks noChangeArrowheads="1"/>
          </p:cNvSpPr>
          <p:nvPr/>
        </p:nvSpPr>
        <p:spPr bwMode="auto">
          <a:xfrm>
            <a:off x="5257800" y="4038600"/>
            <a:ext cx="3200400" cy="457200"/>
          </a:xfrm>
          <a:prstGeom prst="rect">
            <a:avLst/>
          </a:prstGeom>
          <a:noFill/>
          <a:ln w="76200">
            <a:noFill/>
            <a:miter lim="800000"/>
            <a:headEnd/>
            <a:tailEnd/>
          </a:ln>
        </p:spPr>
        <p:txBody>
          <a:bodyPr wrap="none" anchor="ctr"/>
          <a:lstStyle/>
          <a:p>
            <a:pPr algn="ctr">
              <a:spcBef>
                <a:spcPct val="40000"/>
              </a:spcBef>
              <a:buClr>
                <a:srgbClr val="6699FF"/>
              </a:buClr>
            </a:pPr>
            <a:endParaRPr lang="en-US">
              <a:solidFill>
                <a:srgbClr val="0070C0"/>
              </a:solidFill>
              <a:latin typeface="Arial Black" pitchFamily="34" charset="0"/>
              <a:sym typeface="Wingdings" pitchFamily="2" charset="2"/>
            </a:endParaRPr>
          </a:p>
          <a:p>
            <a:pPr algn="ctr">
              <a:spcBef>
                <a:spcPct val="40000"/>
              </a:spcBef>
              <a:buClr>
                <a:srgbClr val="6699FF"/>
              </a:buClr>
            </a:pPr>
            <a:r>
              <a:rPr lang="en-US">
                <a:solidFill>
                  <a:srgbClr val="0070C0"/>
                </a:solidFill>
                <a:latin typeface="Arial Black" pitchFamily="34" charset="0"/>
                <a:sym typeface="Wingdings" pitchFamily="2" charset="2"/>
              </a:rPr>
              <a:t>f.</a:t>
            </a:r>
            <a:r>
              <a:rPr lang="en-US">
                <a:solidFill>
                  <a:srgbClr val="0070C0"/>
                </a:solidFill>
                <a:latin typeface="Arial Black" pitchFamily="34" charset="0"/>
              </a:rPr>
              <a:t>192.169.12.0/24</a:t>
            </a:r>
          </a:p>
          <a:p>
            <a:pPr algn="ctr">
              <a:spcBef>
                <a:spcPct val="40000"/>
              </a:spcBef>
              <a:buClr>
                <a:srgbClr val="6699FF"/>
              </a:buClr>
            </a:pPr>
            <a:r>
              <a:rPr lang="en-US">
                <a:solidFill>
                  <a:srgbClr val="0070C0"/>
                </a:solidFill>
                <a:latin typeface="Arial Black" pitchFamily="34" charset="0"/>
              </a:rPr>
              <a:t>Borrow 3 bits</a:t>
            </a:r>
          </a:p>
          <a:p>
            <a:pPr algn="ctr">
              <a:spcBef>
                <a:spcPct val="40000"/>
              </a:spcBef>
              <a:buClr>
                <a:srgbClr val="6699FF"/>
              </a:buClr>
            </a:pPr>
            <a:endParaRPr lang="en-US">
              <a:solidFill>
                <a:srgbClr val="0070C0"/>
              </a:solidFill>
              <a:latin typeface="Arial Black" pitchFamily="34" charset="0"/>
            </a:endParaRPr>
          </a:p>
        </p:txBody>
      </p:sp>
      <p:sp>
        <p:nvSpPr>
          <p:cNvPr id="61450" name="Rectangle 19"/>
          <p:cNvSpPr>
            <a:spLocks noChangeArrowheads="1"/>
          </p:cNvSpPr>
          <p:nvPr/>
        </p:nvSpPr>
        <p:spPr bwMode="auto">
          <a:xfrm>
            <a:off x="5181600" y="4800600"/>
            <a:ext cx="3200400" cy="457200"/>
          </a:xfrm>
          <a:prstGeom prst="rect">
            <a:avLst/>
          </a:prstGeom>
          <a:noFill/>
          <a:ln w="76200">
            <a:noFill/>
            <a:miter lim="800000"/>
            <a:headEnd/>
            <a:tailEnd/>
          </a:ln>
        </p:spPr>
        <p:txBody>
          <a:bodyPr wrap="none" anchor="ctr"/>
          <a:lstStyle/>
          <a:p>
            <a:pPr algn="ctr">
              <a:spcBef>
                <a:spcPct val="40000"/>
              </a:spcBef>
              <a:buClr>
                <a:srgbClr val="6699FF"/>
              </a:buClr>
            </a:pPr>
            <a:endParaRPr lang="en-US">
              <a:solidFill>
                <a:srgbClr val="00B050"/>
              </a:solidFill>
              <a:latin typeface="Arial Black" pitchFamily="34" charset="0"/>
              <a:sym typeface="Wingdings" pitchFamily="2" charset="2"/>
            </a:endParaRPr>
          </a:p>
          <a:p>
            <a:pPr algn="ctr">
              <a:spcBef>
                <a:spcPct val="40000"/>
              </a:spcBef>
              <a:buClr>
                <a:srgbClr val="6699FF"/>
              </a:buClr>
            </a:pPr>
            <a:r>
              <a:rPr lang="en-US">
                <a:solidFill>
                  <a:srgbClr val="00B050"/>
                </a:solidFill>
                <a:latin typeface="Arial Black" pitchFamily="34" charset="0"/>
                <a:sym typeface="Wingdings" pitchFamily="2" charset="2"/>
              </a:rPr>
              <a:t>h.</a:t>
            </a:r>
            <a:r>
              <a:rPr lang="en-US">
                <a:solidFill>
                  <a:srgbClr val="00B050"/>
                </a:solidFill>
                <a:latin typeface="Arial Black" pitchFamily="34" charset="0"/>
              </a:rPr>
              <a:t>191.172.0.0/20</a:t>
            </a:r>
          </a:p>
        </p:txBody>
      </p:sp>
      <p:sp>
        <p:nvSpPr>
          <p:cNvPr id="61451" name="Rectangle 20"/>
          <p:cNvSpPr>
            <a:spLocks noChangeArrowheads="1"/>
          </p:cNvSpPr>
          <p:nvPr/>
        </p:nvSpPr>
        <p:spPr bwMode="auto">
          <a:xfrm>
            <a:off x="5181600" y="5486400"/>
            <a:ext cx="3200400" cy="457200"/>
          </a:xfrm>
          <a:prstGeom prst="rect">
            <a:avLst/>
          </a:prstGeom>
          <a:noFill/>
          <a:ln w="76200">
            <a:noFill/>
            <a:miter lim="800000"/>
            <a:headEnd/>
            <a:tailEnd/>
          </a:ln>
        </p:spPr>
        <p:txBody>
          <a:bodyPr wrap="none" anchor="ctr"/>
          <a:lstStyle/>
          <a:p>
            <a:pPr algn="ctr">
              <a:spcBef>
                <a:spcPct val="40000"/>
              </a:spcBef>
              <a:buClr>
                <a:srgbClr val="6699FF"/>
              </a:buClr>
            </a:pPr>
            <a:endParaRPr lang="en-US">
              <a:solidFill>
                <a:srgbClr val="0070C0"/>
              </a:solidFill>
              <a:latin typeface="Arial Black" pitchFamily="34" charset="0"/>
              <a:sym typeface="Wingdings" pitchFamily="2" charset="2"/>
            </a:endParaRPr>
          </a:p>
          <a:p>
            <a:pPr algn="ctr">
              <a:spcBef>
                <a:spcPct val="40000"/>
              </a:spcBef>
              <a:buClr>
                <a:srgbClr val="6699FF"/>
              </a:buClr>
            </a:pPr>
            <a:r>
              <a:rPr lang="en-US">
                <a:solidFill>
                  <a:srgbClr val="0070C0"/>
                </a:solidFill>
                <a:latin typeface="Arial Black" pitchFamily="34" charset="0"/>
                <a:sym typeface="Wingdings" pitchFamily="2" charset="2"/>
              </a:rPr>
              <a:t>i.</a:t>
            </a:r>
            <a:r>
              <a:rPr lang="en-US">
                <a:solidFill>
                  <a:srgbClr val="0070C0"/>
                </a:solidFill>
                <a:latin typeface="Arial Black" pitchFamily="34" charset="0"/>
              </a:rPr>
              <a:t>126.172.0.0/30</a:t>
            </a:r>
          </a:p>
        </p:txBody>
      </p:sp>
      <p:sp>
        <p:nvSpPr>
          <p:cNvPr id="17" name="Title 16"/>
          <p:cNvSpPr>
            <a:spLocks noGrp="1"/>
          </p:cNvSpPr>
          <p:nvPr>
            <p:ph type="title"/>
          </p:nvPr>
        </p:nvSpPr>
        <p:spPr/>
        <p:txBody>
          <a:bodyPr>
            <a:normAutofit/>
          </a:bodyPr>
          <a:lstStyle/>
          <a:p>
            <a:r>
              <a:rPr lang="en-US" kern="0" smtClean="0">
                <a:solidFill>
                  <a:schemeClr val="tx2">
                    <a:lumMod val="75000"/>
                  </a:schemeClr>
                </a:solidFill>
              </a:rPr>
              <a:t>Exercises: IP Subnetting</a:t>
            </a:r>
            <a:endParaRPr lang="en-US">
              <a:solidFill>
                <a:schemeClr val="tx2">
                  <a:lumMod val="75000"/>
                </a:schemeClr>
              </a:solidFill>
            </a:endParaRPr>
          </a:p>
        </p:txBody>
      </p:sp>
      <p:sp>
        <p:nvSpPr>
          <p:cNvPr id="15" name="Slide Number Placeholder 14"/>
          <p:cNvSpPr>
            <a:spLocks noGrp="1"/>
          </p:cNvSpPr>
          <p:nvPr>
            <p:ph type="sldNum" sz="quarter" idx="12"/>
          </p:nvPr>
        </p:nvSpPr>
        <p:spPr/>
        <p:txBody>
          <a:bodyPr>
            <a:normAutofit fontScale="85000" lnSpcReduction="20000"/>
          </a:bodyPr>
          <a:lstStyle/>
          <a:p>
            <a:fld id="{04CED84C-2EA6-462B-8029-C57D5BAC3218}" type="slidenum">
              <a:rPr lang="en-US" smtClean="0"/>
              <a:pPr/>
              <a:t>58</a:t>
            </a:fld>
            <a:endParaRPr lang="en-US"/>
          </a:p>
        </p:txBody>
      </p:sp>
    </p:spTree>
    <p:extLst>
      <p:ext uri="{BB962C8B-B14F-4D97-AF65-F5344CB8AC3E}">
        <p14:creationId xmlns:p14="http://schemas.microsoft.com/office/powerpoint/2010/main" val="2067781587"/>
      </p:ext>
    </p:extLst>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812717" y="1721052"/>
            <a:ext cx="7942262" cy="4181475"/>
          </a:xfrm>
          <a:prstGeom prst="rect">
            <a:avLst/>
          </a:prstGeom>
          <a:noFill/>
          <a:ln w="76200">
            <a:noFill/>
            <a:miter lim="800000"/>
            <a:headEnd/>
            <a:tailEnd/>
          </a:ln>
        </p:spPr>
        <p:txBody>
          <a:bodyPr anchor="ctr"/>
          <a:lstStyle/>
          <a:p>
            <a:pPr marL="457200" indent="-457200">
              <a:defRPr/>
            </a:pPr>
            <a:r>
              <a:rPr lang="en-US" dirty="0">
                <a:latin typeface="Arial" pitchFamily="34" charset="0"/>
                <a:cs typeface="Arial" pitchFamily="34" charset="0"/>
              </a:rPr>
              <a:t>The IP address 131.107.0.0 is a class B address. </a:t>
            </a:r>
          </a:p>
          <a:p>
            <a:pPr>
              <a:defRPr/>
            </a:pPr>
            <a:r>
              <a:rPr lang="en-US" dirty="0">
                <a:latin typeface="Arial" pitchFamily="34" charset="0"/>
                <a:cs typeface="Arial" pitchFamily="34" charset="0"/>
              </a:rPr>
              <a:t>What is the range of binary values for the first octet in this  address class?</a:t>
            </a:r>
          </a:p>
          <a:p>
            <a:pPr marL="457200" indent="-457200" algn="ctr">
              <a:defRPr/>
            </a:pPr>
            <a:endParaRPr lang="en-US" dirty="0">
              <a:latin typeface="Arial" pitchFamily="34" charset="0"/>
              <a:cs typeface="Arial" pitchFamily="34" charset="0"/>
            </a:endParaRPr>
          </a:p>
          <a:p>
            <a:pPr marL="457200" indent="-457200" algn="ctr">
              <a:buFontTx/>
              <a:buAutoNum type="alphaUcPeriod"/>
              <a:defRPr/>
            </a:pPr>
            <a:r>
              <a:rPr lang="en-US" sz="2800" dirty="0">
                <a:latin typeface="Arial" pitchFamily="34" charset="0"/>
                <a:cs typeface="Arial" pitchFamily="34" charset="0"/>
              </a:rPr>
              <a:t>10000000 - 11111111</a:t>
            </a:r>
          </a:p>
          <a:p>
            <a:pPr marL="457200" indent="-457200" algn="ctr">
              <a:defRPr/>
            </a:pPr>
            <a:r>
              <a:rPr lang="en-US" sz="2800" dirty="0">
                <a:latin typeface="Arial" pitchFamily="34" charset="0"/>
                <a:cs typeface="Arial" pitchFamily="34" charset="0"/>
              </a:rPr>
              <a:t> B. 00000000 - 10111111 </a:t>
            </a:r>
          </a:p>
          <a:p>
            <a:pPr marL="457200" indent="-457200" algn="ctr">
              <a:defRPr/>
            </a:pPr>
            <a:r>
              <a:rPr lang="en-US" sz="2800" dirty="0">
                <a:latin typeface="Arial" pitchFamily="34" charset="0"/>
                <a:cs typeface="Arial" pitchFamily="34" charset="0"/>
              </a:rPr>
              <a:t> C. 10000000 - 10111111</a:t>
            </a:r>
          </a:p>
          <a:p>
            <a:pPr marL="457200" indent="-457200" algn="ctr">
              <a:defRPr/>
            </a:pPr>
            <a:r>
              <a:rPr lang="en-US" sz="2800" dirty="0">
                <a:latin typeface="Arial" pitchFamily="34" charset="0"/>
                <a:cs typeface="Arial" pitchFamily="34" charset="0"/>
              </a:rPr>
              <a:t> D. 10000000 - 11011111 </a:t>
            </a:r>
          </a:p>
          <a:p>
            <a:pPr marL="457200" indent="-457200" algn="ctr">
              <a:defRPr/>
            </a:pPr>
            <a:r>
              <a:rPr lang="en-US" sz="2800" dirty="0">
                <a:latin typeface="Arial" pitchFamily="34" charset="0"/>
                <a:cs typeface="Arial" pitchFamily="34" charset="0"/>
              </a:rPr>
              <a:t> E. 11000000 - 11101111</a:t>
            </a:r>
          </a:p>
        </p:txBody>
      </p:sp>
      <p:sp>
        <p:nvSpPr>
          <p:cNvPr id="62466" name="Rectangle 2"/>
          <p:cNvSpPr>
            <a:spLocks noGrp="1" noChangeArrowheads="1"/>
          </p:cNvSpPr>
          <p:nvPr>
            <p:ph type="title"/>
          </p:nvPr>
        </p:nvSpPr>
        <p:spPr>
          <a:xfrm>
            <a:off x="529098" y="370522"/>
            <a:ext cx="9144000" cy="685800"/>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1</a:t>
            </a:r>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59</a:t>
            </a:fld>
            <a:endParaRPr lang="en-US"/>
          </a:p>
        </p:txBody>
      </p:sp>
    </p:spTree>
    <p:extLst>
      <p:ext uri="{BB962C8B-B14F-4D97-AF65-F5344CB8AC3E}">
        <p14:creationId xmlns:p14="http://schemas.microsoft.com/office/powerpoint/2010/main" val="2344327487"/>
      </p:ext>
    </p:extLst>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solidFill>
                  <a:schemeClr val="tx2">
                    <a:lumMod val="75000"/>
                  </a:schemeClr>
                </a:solidFill>
              </a:rPr>
              <a:t>Why IP Addresses?</a:t>
            </a:r>
            <a:endParaRPr lang="en-US" dirty="0">
              <a:solidFill>
                <a:schemeClr val="tx2">
                  <a:lumMod val="75000"/>
                </a:schemeClr>
              </a:solidFill>
            </a:endParaRPr>
          </a:p>
        </p:txBody>
      </p:sp>
      <p:sp>
        <p:nvSpPr>
          <p:cNvPr id="8" name="Content Placeholder 7"/>
          <p:cNvSpPr>
            <a:spLocks noGrp="1"/>
          </p:cNvSpPr>
          <p:nvPr>
            <p:ph idx="1"/>
          </p:nvPr>
        </p:nvSpPr>
        <p:spPr>
          <a:xfrm>
            <a:off x="609600" y="1447800"/>
            <a:ext cx="8382000" cy="5105400"/>
          </a:xfrm>
        </p:spPr>
        <p:txBody>
          <a:bodyPr/>
          <a:lstStyle/>
          <a:p>
            <a:r>
              <a:rPr lang="en-US" dirty="0" smtClean="0"/>
              <a:t>They uniquely identify each device on an IP network</a:t>
            </a:r>
          </a:p>
          <a:p>
            <a:r>
              <a:rPr lang="en-US" dirty="0" smtClean="0"/>
              <a:t>Every host (computer, networking device) must have a unique address</a:t>
            </a:r>
          </a:p>
          <a:p>
            <a:r>
              <a:rPr lang="en-US" dirty="0" smtClean="0"/>
              <a:t>Host ID:</a:t>
            </a:r>
          </a:p>
          <a:p>
            <a:pPr lvl="1"/>
            <a:r>
              <a:rPr lang="en-US" dirty="0" smtClean="0"/>
              <a:t>identifies the individual host</a:t>
            </a:r>
          </a:p>
          <a:p>
            <a:pPr lvl="1"/>
            <a:r>
              <a:rPr lang="en-US" dirty="0" smtClean="0"/>
              <a:t>is assigned by organization to individual devices</a:t>
            </a:r>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6</a:t>
            </a:fld>
            <a:endParaRPr lang="en-US"/>
          </a:p>
        </p:txBody>
      </p:sp>
      <p:sp>
        <p:nvSpPr>
          <p:cNvPr id="9" name="Rectangle 8"/>
          <p:cNvSpPr/>
          <p:nvPr/>
        </p:nvSpPr>
        <p:spPr>
          <a:xfrm>
            <a:off x="2133600" y="5029200"/>
            <a:ext cx="42672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smtClean="0"/>
              <a:t>Network.Host</a:t>
            </a:r>
            <a:endParaRPr lang="en-US" sz="4000"/>
          </a:p>
        </p:txBody>
      </p:sp>
    </p:spTree>
    <p:extLst>
      <p:ext uri="{BB962C8B-B14F-4D97-AF65-F5344CB8AC3E}">
        <p14:creationId xmlns:p14="http://schemas.microsoft.com/office/powerpoint/2010/main" val="142679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84103" y="365125"/>
            <a:ext cx="9144000" cy="762000"/>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2</a:t>
            </a:r>
          </a:p>
        </p:txBody>
      </p:sp>
      <p:sp>
        <p:nvSpPr>
          <p:cNvPr id="63491" name="Rectangle 3"/>
          <p:cNvSpPr>
            <a:spLocks noChangeArrowheads="1"/>
          </p:cNvSpPr>
          <p:nvPr/>
        </p:nvSpPr>
        <p:spPr bwMode="auto">
          <a:xfrm>
            <a:off x="838200" y="1752600"/>
            <a:ext cx="7924800" cy="3810000"/>
          </a:xfrm>
          <a:prstGeom prst="rect">
            <a:avLst/>
          </a:prstGeom>
          <a:noFill/>
          <a:ln w="76200">
            <a:noFill/>
            <a:miter lim="800000"/>
            <a:headEnd/>
            <a:tailEnd/>
          </a:ln>
        </p:spPr>
        <p:txBody>
          <a:bodyPr wrap="none" anchor="ctr"/>
          <a:lstStyle/>
          <a:p>
            <a:pPr marL="457200" indent="-457200"/>
            <a:r>
              <a:rPr lang="en-US" dirty="0">
                <a:cs typeface="Arial" charset="0"/>
                <a:sym typeface="Wingdings" pitchFamily="2" charset="2"/>
              </a:rPr>
              <a:t> </a:t>
            </a:r>
            <a:r>
              <a:rPr lang="en-US" dirty="0">
                <a:cs typeface="Arial" charset="0"/>
              </a:rPr>
              <a:t>What is the network address for a host with</a:t>
            </a:r>
          </a:p>
          <a:p>
            <a:pPr marL="457200" indent="-457200"/>
            <a:r>
              <a:rPr lang="en-US" dirty="0">
                <a:cs typeface="Arial" charset="0"/>
              </a:rPr>
              <a:t> the IP address 123.200.8.68/28?</a:t>
            </a:r>
          </a:p>
          <a:p>
            <a:pPr marL="457200" indent="-457200"/>
            <a:endParaRPr lang="en-US" dirty="0">
              <a:cs typeface="Arial" charset="0"/>
            </a:endParaRPr>
          </a:p>
          <a:p>
            <a:pPr marL="1371600" lvl="2" indent="-457200">
              <a:buFontTx/>
              <a:buAutoNum type="alphaUcPeriod"/>
            </a:pPr>
            <a:r>
              <a:rPr lang="en-US" dirty="0">
                <a:cs typeface="Arial" charset="0"/>
              </a:rPr>
              <a:t>123.200.8.0 </a:t>
            </a:r>
          </a:p>
          <a:p>
            <a:pPr marL="1371600" lvl="2" indent="-457200"/>
            <a:r>
              <a:rPr lang="en-US" dirty="0">
                <a:cs typeface="Arial" charset="0"/>
              </a:rPr>
              <a:t>B. 123.200.8.32 </a:t>
            </a:r>
          </a:p>
          <a:p>
            <a:pPr marL="1371600" lvl="2" indent="-457200"/>
            <a:r>
              <a:rPr lang="en-US" dirty="0">
                <a:cs typeface="Arial" charset="0"/>
              </a:rPr>
              <a:t>C. 123.200.8.64</a:t>
            </a:r>
          </a:p>
          <a:p>
            <a:pPr marL="1371600" lvl="2" indent="-457200"/>
            <a:r>
              <a:rPr lang="en-US" dirty="0">
                <a:cs typeface="Arial" charset="0"/>
              </a:rPr>
              <a:t>D. 123.200.8.65 </a:t>
            </a:r>
          </a:p>
          <a:p>
            <a:pPr marL="1371600" lvl="2" indent="-457200"/>
            <a:r>
              <a:rPr lang="en-US" dirty="0">
                <a:cs typeface="Arial" charset="0"/>
              </a:rPr>
              <a:t>E. 123.200.8.31 </a:t>
            </a:r>
          </a:p>
          <a:p>
            <a:pPr marL="1371600" lvl="2" indent="-457200"/>
            <a:r>
              <a:rPr lang="en-US" dirty="0">
                <a:cs typeface="Arial" charset="0"/>
              </a:rPr>
              <a:t>F. 123.200.8.1</a:t>
            </a:r>
          </a:p>
        </p:txBody>
      </p:sp>
      <p:sp>
        <p:nvSpPr>
          <p:cNvPr id="4" name="Rectangle 2"/>
          <p:cNvSpPr txBox="1">
            <a:spLocks noChangeArrowheads="1"/>
          </p:cNvSpPr>
          <p:nvPr/>
        </p:nvSpPr>
        <p:spPr bwMode="auto">
          <a:xfrm>
            <a:off x="152400" y="122238"/>
            <a:ext cx="7467600" cy="639762"/>
          </a:xfrm>
          <a:prstGeom prst="rect">
            <a:avLst/>
          </a:prstGeom>
          <a:noFill/>
          <a:ln w="9525">
            <a:noFill/>
            <a:miter lim="800000"/>
            <a:headEnd/>
            <a:tailEnd/>
          </a:ln>
        </p:spPr>
        <p:txBody>
          <a:bodyPr lIns="0" tIns="0" rIns="0" bIns="0"/>
          <a:lstStyle/>
          <a:p>
            <a:pPr>
              <a:defRPr/>
            </a:pPr>
            <a:endParaRPr lang="en-US" sz="3600" kern="0" dirty="0">
              <a:solidFill>
                <a:schemeClr val="bg1"/>
              </a:solidFill>
            </a:endParaRPr>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60</a:t>
            </a:fld>
            <a:endParaRPr lang="en-US"/>
          </a:p>
        </p:txBody>
      </p:sp>
    </p:spTree>
    <p:extLst>
      <p:ext uri="{BB962C8B-B14F-4D97-AF65-F5344CB8AC3E}">
        <p14:creationId xmlns:p14="http://schemas.microsoft.com/office/powerpoint/2010/main" val="3624867243"/>
      </p:ext>
    </p:extLst>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28697" y="404664"/>
            <a:ext cx="9144000" cy="715963"/>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3</a:t>
            </a:r>
          </a:p>
        </p:txBody>
      </p:sp>
      <p:sp>
        <p:nvSpPr>
          <p:cNvPr id="64515" name="Rectangle 3"/>
          <p:cNvSpPr>
            <a:spLocks noChangeArrowheads="1"/>
          </p:cNvSpPr>
          <p:nvPr/>
        </p:nvSpPr>
        <p:spPr bwMode="auto">
          <a:xfrm>
            <a:off x="762000" y="1752600"/>
            <a:ext cx="8153400" cy="3810000"/>
          </a:xfrm>
          <a:prstGeom prst="rect">
            <a:avLst/>
          </a:prstGeom>
          <a:noFill/>
          <a:ln w="76200">
            <a:noFill/>
            <a:miter lim="800000"/>
            <a:headEnd/>
            <a:tailEnd/>
          </a:ln>
        </p:spPr>
        <p:txBody>
          <a:bodyPr wrap="none" anchor="ctr"/>
          <a:lstStyle/>
          <a:p>
            <a:pPr marL="457200" indent="-457200" algn="just">
              <a:spcBef>
                <a:spcPct val="40000"/>
              </a:spcBef>
              <a:buClr>
                <a:srgbClr val="6699FF"/>
              </a:buClr>
            </a:pPr>
            <a:endParaRPr lang="en-US" sz="2800" dirty="0">
              <a:solidFill>
                <a:srgbClr val="FF0000"/>
              </a:solidFill>
              <a:cs typeface="Arial" charset="0"/>
              <a:sym typeface="Wingdings" pitchFamily="2" charset="2"/>
            </a:endParaRPr>
          </a:p>
          <a:p>
            <a:pPr marL="457200" indent="-457200" algn="just"/>
            <a:r>
              <a:rPr lang="en-US" sz="2800" dirty="0" smtClean="0">
                <a:cs typeface="Arial" charset="0"/>
                <a:sym typeface="Wingdings" pitchFamily="2" charset="2"/>
              </a:rPr>
              <a:t>Using </a:t>
            </a:r>
            <a:r>
              <a:rPr lang="en-US" sz="2800" dirty="0">
                <a:solidFill>
                  <a:srgbClr val="0070C0"/>
                </a:solidFill>
                <a:cs typeface="Arial" charset="0"/>
                <a:sym typeface="Wingdings" pitchFamily="2" charset="2"/>
              </a:rPr>
              <a:t>a class C </a:t>
            </a:r>
            <a:r>
              <a:rPr lang="en-US" sz="2800" dirty="0">
                <a:cs typeface="Arial" charset="0"/>
                <a:sym typeface="Wingdings" pitchFamily="2" charset="2"/>
              </a:rPr>
              <a:t>address range 192.168.21.12 </a:t>
            </a:r>
          </a:p>
          <a:p>
            <a:pPr marL="457200" indent="-457200" algn="just"/>
            <a:r>
              <a:rPr lang="en-US" sz="2800" dirty="0">
                <a:cs typeface="Arial" charset="0"/>
                <a:sym typeface="Wingdings" pitchFamily="2" charset="2"/>
              </a:rPr>
              <a:t>your network needs </a:t>
            </a:r>
            <a:r>
              <a:rPr lang="en-US" sz="2800" dirty="0">
                <a:solidFill>
                  <a:srgbClr val="0070C0"/>
                </a:solidFill>
                <a:cs typeface="Arial" charset="0"/>
                <a:sym typeface="Wingdings" pitchFamily="2" charset="2"/>
              </a:rPr>
              <a:t>twenty-eight subnets</a:t>
            </a:r>
            <a:r>
              <a:rPr lang="en-US" sz="2800" dirty="0">
                <a:cs typeface="Arial" charset="0"/>
                <a:sym typeface="Wingdings" pitchFamily="2" charset="2"/>
              </a:rPr>
              <a:t>.</a:t>
            </a:r>
          </a:p>
          <a:p>
            <a:pPr marL="457200" indent="-457200" algn="just"/>
            <a:r>
              <a:rPr lang="en-US" sz="2800" dirty="0">
                <a:cs typeface="Arial" charset="0"/>
                <a:sym typeface="Wingdings" pitchFamily="2" charset="2"/>
              </a:rPr>
              <a:t>Which </a:t>
            </a:r>
            <a:r>
              <a:rPr lang="en-US" sz="2800" dirty="0">
                <a:solidFill>
                  <a:srgbClr val="FF3300"/>
                </a:solidFill>
                <a:cs typeface="Arial" charset="0"/>
                <a:sym typeface="Wingdings" pitchFamily="2" charset="2"/>
              </a:rPr>
              <a:t>subnet mask </a:t>
            </a:r>
            <a:r>
              <a:rPr lang="en-US" sz="2800" dirty="0">
                <a:cs typeface="Arial" charset="0"/>
                <a:sym typeface="Wingdings" pitchFamily="2" charset="2"/>
              </a:rPr>
              <a:t>should you use?</a:t>
            </a:r>
          </a:p>
          <a:p>
            <a:pPr marL="457200" indent="-457200"/>
            <a:endParaRPr lang="en-US" dirty="0">
              <a:cs typeface="Arial" charset="0"/>
              <a:sym typeface="Wingdings" pitchFamily="2" charset="2"/>
            </a:endParaRPr>
          </a:p>
          <a:p>
            <a:pPr marL="457200" indent="-457200">
              <a:buFont typeface="Century Schoolbook" pitchFamily="18" charset="0"/>
              <a:buAutoNum type="alphaUcPeriod"/>
            </a:pPr>
            <a:r>
              <a:rPr lang="en-US" dirty="0">
                <a:cs typeface="Arial" charset="0"/>
                <a:sym typeface="Wingdings" pitchFamily="2" charset="2"/>
              </a:rPr>
              <a:t> 255.255.0.28 </a:t>
            </a:r>
          </a:p>
          <a:p>
            <a:pPr marL="457200" indent="-457200">
              <a:buFont typeface="Century Schoolbook" pitchFamily="18" charset="0"/>
              <a:buAutoNum type="alphaUcPeriod"/>
            </a:pPr>
            <a:r>
              <a:rPr lang="en-US" dirty="0">
                <a:cs typeface="Arial" charset="0"/>
                <a:sym typeface="Wingdings" pitchFamily="2" charset="2"/>
              </a:rPr>
              <a:t> 255.255.255.0 </a:t>
            </a:r>
          </a:p>
          <a:p>
            <a:pPr marL="457200" indent="-457200">
              <a:buFont typeface="Century Schoolbook" pitchFamily="18" charset="0"/>
              <a:buAutoNum type="alphaUcPeriod"/>
            </a:pPr>
            <a:r>
              <a:rPr lang="en-US" dirty="0">
                <a:cs typeface="Arial" charset="0"/>
                <a:sym typeface="Wingdings" pitchFamily="2" charset="2"/>
              </a:rPr>
              <a:t> 255.255.255.28</a:t>
            </a:r>
          </a:p>
          <a:p>
            <a:pPr marL="457200" indent="-457200">
              <a:buFont typeface="Century Schoolbook" pitchFamily="18" charset="0"/>
              <a:buAutoNum type="alphaUcPeriod"/>
            </a:pPr>
            <a:r>
              <a:rPr lang="en-US" dirty="0">
                <a:cs typeface="Arial" charset="0"/>
                <a:sym typeface="Wingdings" pitchFamily="2" charset="2"/>
              </a:rPr>
              <a:t> 255.255.255.248</a:t>
            </a:r>
          </a:p>
          <a:p>
            <a:pPr marL="457200" indent="-457200">
              <a:buFont typeface="Century Schoolbook" pitchFamily="18" charset="0"/>
              <a:buAutoNum type="alphaUcPeriod"/>
            </a:pPr>
            <a:r>
              <a:rPr lang="en-US" dirty="0">
                <a:cs typeface="Arial" charset="0"/>
                <a:sym typeface="Wingdings" pitchFamily="2" charset="2"/>
              </a:rPr>
              <a:t> 255.255.255.252</a:t>
            </a:r>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61</a:t>
            </a:fld>
            <a:endParaRPr lang="en-US"/>
          </a:p>
        </p:txBody>
      </p:sp>
    </p:spTree>
    <p:extLst>
      <p:ext uri="{BB962C8B-B14F-4D97-AF65-F5344CB8AC3E}">
        <p14:creationId xmlns:p14="http://schemas.microsoft.com/office/powerpoint/2010/main" val="2772001300"/>
      </p:ext>
    </p:extLst>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5538" name="Picture 4"/>
          <p:cNvPicPr>
            <a:picLocks noChangeAspect="1" noChangeArrowheads="1"/>
          </p:cNvPicPr>
          <p:nvPr/>
        </p:nvPicPr>
        <p:blipFill>
          <a:blip r:embed="rId3" cstate="print"/>
          <a:srcRect/>
          <a:stretch>
            <a:fillRect/>
          </a:stretch>
        </p:blipFill>
        <p:spPr bwMode="auto">
          <a:xfrm>
            <a:off x="944562" y="1643872"/>
            <a:ext cx="7254875" cy="1670050"/>
          </a:xfrm>
          <a:prstGeom prst="rect">
            <a:avLst/>
          </a:prstGeom>
          <a:noFill/>
          <a:ln w="38100" algn="ctr">
            <a:noFill/>
            <a:miter lim="800000"/>
            <a:headEnd/>
            <a:tailEnd/>
          </a:ln>
        </p:spPr>
      </p:pic>
      <p:sp>
        <p:nvSpPr>
          <p:cNvPr id="65539" name="Rectangle 2"/>
          <p:cNvSpPr>
            <a:spLocks noGrp="1" noChangeArrowheads="1"/>
          </p:cNvSpPr>
          <p:nvPr>
            <p:ph type="title"/>
          </p:nvPr>
        </p:nvSpPr>
        <p:spPr>
          <a:xfrm>
            <a:off x="292652" y="390836"/>
            <a:ext cx="9144000" cy="824131"/>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4</a:t>
            </a:r>
          </a:p>
        </p:txBody>
      </p:sp>
      <p:sp>
        <p:nvSpPr>
          <p:cNvPr id="65540" name="Rectangle 5"/>
          <p:cNvSpPr>
            <a:spLocks noChangeArrowheads="1"/>
          </p:cNvSpPr>
          <p:nvPr/>
        </p:nvSpPr>
        <p:spPr bwMode="auto">
          <a:xfrm>
            <a:off x="685800" y="3313922"/>
            <a:ext cx="8121650" cy="3416300"/>
          </a:xfrm>
          <a:prstGeom prst="rect">
            <a:avLst/>
          </a:prstGeom>
          <a:noFill/>
          <a:ln w="9525">
            <a:noFill/>
            <a:miter lim="800000"/>
            <a:headEnd/>
            <a:tailEnd/>
          </a:ln>
        </p:spPr>
        <p:txBody>
          <a:bodyPr wrap="square">
            <a:spAutoFit/>
          </a:bodyPr>
          <a:lstStyle/>
          <a:p>
            <a:r>
              <a:rPr lang="en-US" dirty="0"/>
              <a:t>You need to configure an</a:t>
            </a:r>
            <a:r>
              <a:rPr lang="en-US" dirty="0">
                <a:solidFill>
                  <a:srgbClr val="0070C0"/>
                </a:solidFill>
              </a:rPr>
              <a:t> IP address for workstation </a:t>
            </a:r>
            <a:r>
              <a:rPr lang="en-US" dirty="0" err="1">
                <a:solidFill>
                  <a:srgbClr val="0070C0"/>
                </a:solidFill>
              </a:rPr>
              <a:t>TestKingA</a:t>
            </a:r>
            <a:r>
              <a:rPr lang="en-US" dirty="0"/>
              <a:t>. Based on the information shown above, what IP address should be assigned to this host?</a:t>
            </a:r>
          </a:p>
          <a:p>
            <a:endParaRPr lang="en-US" dirty="0"/>
          </a:p>
          <a:p>
            <a:r>
              <a:rPr lang="vi-VN" dirty="0"/>
              <a:t>A. 192.168.1.159/28</a:t>
            </a:r>
          </a:p>
          <a:p>
            <a:r>
              <a:rPr lang="vi-VN" dirty="0"/>
              <a:t>B. 192.168.1.145/28</a:t>
            </a:r>
          </a:p>
          <a:p>
            <a:r>
              <a:rPr lang="vi-VN" dirty="0"/>
              <a:t>C. 192.168.1.160/28</a:t>
            </a:r>
          </a:p>
          <a:p>
            <a:r>
              <a:rPr lang="vi-VN" dirty="0"/>
              <a:t>D. 192.168.1.144/28</a:t>
            </a:r>
          </a:p>
          <a:p>
            <a:r>
              <a:rPr lang="vi-VN" dirty="0"/>
              <a:t>E. 192.168.1.143/28</a:t>
            </a:r>
          </a:p>
        </p:txBody>
      </p:sp>
      <p:sp>
        <p:nvSpPr>
          <p:cNvPr id="7" name="TextBox 6"/>
          <p:cNvSpPr txBox="1">
            <a:spLocks noChangeArrowheads="1"/>
          </p:cNvSpPr>
          <p:nvPr/>
        </p:nvSpPr>
        <p:spPr bwMode="auto">
          <a:xfrm>
            <a:off x="5286375" y="4995863"/>
            <a:ext cx="3032125" cy="438150"/>
          </a:xfrm>
          <a:prstGeom prst="rect">
            <a:avLst/>
          </a:prstGeom>
          <a:noFill/>
          <a:ln w="9525">
            <a:noFill/>
            <a:miter lim="800000"/>
            <a:headEnd/>
            <a:tailEnd/>
          </a:ln>
        </p:spPr>
        <p:txBody>
          <a:bodyPr>
            <a:spAutoFit/>
          </a:bodyPr>
          <a:lstStyle/>
          <a:p>
            <a:r>
              <a:rPr lang="en-US"/>
              <a:t>Answer: B</a:t>
            </a:r>
            <a:endParaRPr lang="vi-VN"/>
          </a:p>
        </p:txBody>
      </p:sp>
      <p:sp>
        <p:nvSpPr>
          <p:cNvPr id="9" name="Slide Number Placeholder 8"/>
          <p:cNvSpPr>
            <a:spLocks noGrp="1"/>
          </p:cNvSpPr>
          <p:nvPr>
            <p:ph type="sldNum" sz="quarter" idx="12"/>
          </p:nvPr>
        </p:nvSpPr>
        <p:spPr/>
        <p:txBody>
          <a:bodyPr>
            <a:normAutofit fontScale="85000" lnSpcReduction="20000"/>
          </a:bodyPr>
          <a:lstStyle/>
          <a:p>
            <a:fld id="{04CED84C-2EA6-462B-8029-C57D5BAC3218}" type="slidenum">
              <a:rPr lang="en-US" smtClean="0"/>
              <a:pPr/>
              <a:t>62</a:t>
            </a:fld>
            <a:endParaRPr lang="en-US"/>
          </a:p>
        </p:txBody>
      </p:sp>
    </p:spTree>
    <p:extLst>
      <p:ext uri="{BB962C8B-B14F-4D97-AF65-F5344CB8AC3E}">
        <p14:creationId xmlns:p14="http://schemas.microsoft.com/office/powerpoint/2010/main" val="264114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64548" y="437357"/>
            <a:ext cx="9144000" cy="762000"/>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5</a:t>
            </a:r>
          </a:p>
        </p:txBody>
      </p:sp>
      <p:sp>
        <p:nvSpPr>
          <p:cNvPr id="7" name="TextBox 6"/>
          <p:cNvSpPr txBox="1">
            <a:spLocks noChangeArrowheads="1"/>
          </p:cNvSpPr>
          <p:nvPr/>
        </p:nvSpPr>
        <p:spPr bwMode="auto">
          <a:xfrm>
            <a:off x="4572000" y="3429000"/>
            <a:ext cx="3033713" cy="438150"/>
          </a:xfrm>
          <a:prstGeom prst="rect">
            <a:avLst/>
          </a:prstGeom>
          <a:noFill/>
          <a:ln w="9525">
            <a:noFill/>
            <a:miter lim="800000"/>
            <a:headEnd/>
            <a:tailEnd/>
          </a:ln>
        </p:spPr>
        <p:txBody>
          <a:bodyPr>
            <a:spAutoFit/>
          </a:bodyPr>
          <a:lstStyle/>
          <a:p>
            <a:r>
              <a:rPr lang="en-US"/>
              <a:t>Answer: B, D, E</a:t>
            </a:r>
            <a:endParaRPr lang="vi-VN"/>
          </a:p>
        </p:txBody>
      </p:sp>
      <p:sp>
        <p:nvSpPr>
          <p:cNvPr id="66564" name="Rectangle 5"/>
          <p:cNvSpPr>
            <a:spLocks noChangeArrowheads="1"/>
          </p:cNvSpPr>
          <p:nvPr/>
        </p:nvSpPr>
        <p:spPr bwMode="auto">
          <a:xfrm>
            <a:off x="685800" y="1981200"/>
            <a:ext cx="8118475" cy="3416320"/>
          </a:xfrm>
          <a:prstGeom prst="rect">
            <a:avLst/>
          </a:prstGeom>
          <a:noFill/>
          <a:ln w="9525">
            <a:noFill/>
            <a:miter lim="800000"/>
            <a:headEnd/>
            <a:tailEnd/>
          </a:ln>
        </p:spPr>
        <p:txBody>
          <a:bodyPr>
            <a:spAutoFit/>
          </a:bodyPr>
          <a:lstStyle/>
          <a:p>
            <a:r>
              <a:rPr lang="en-US"/>
              <a:t>Which of the following addresses can be </a:t>
            </a:r>
            <a:r>
              <a:rPr lang="en-US">
                <a:solidFill>
                  <a:srgbClr val="0070C0"/>
                </a:solidFill>
              </a:rPr>
              <a:t>assigned to a host</a:t>
            </a:r>
            <a:r>
              <a:rPr lang="en-US"/>
              <a:t> when using a subnet mask of 255.255.254.0? (Select three)</a:t>
            </a:r>
          </a:p>
          <a:p>
            <a:endParaRPr lang="en-US"/>
          </a:p>
          <a:p>
            <a:r>
              <a:rPr lang="vi-VN"/>
              <a:t>A. 113.10.4.0</a:t>
            </a:r>
          </a:p>
          <a:p>
            <a:r>
              <a:rPr lang="vi-VN"/>
              <a:t>B. 186.54.3.0</a:t>
            </a:r>
          </a:p>
          <a:p>
            <a:r>
              <a:rPr lang="vi-VN"/>
              <a:t>C. 175.33.3.255</a:t>
            </a:r>
          </a:p>
          <a:p>
            <a:r>
              <a:rPr lang="vi-VN"/>
              <a:t>D. 26.35.2.255</a:t>
            </a:r>
          </a:p>
          <a:p>
            <a:r>
              <a:rPr lang="vi-VN"/>
              <a:t>E. 152.135.7.0</a:t>
            </a:r>
          </a:p>
          <a:p>
            <a:r>
              <a:rPr lang="vi-VN"/>
              <a:t>F. 17.35.36.0</a:t>
            </a:r>
          </a:p>
          <a:p>
            <a:endParaRPr lang="vi-VN"/>
          </a:p>
          <a:p>
            <a:endParaRPr lang="vi-VN"/>
          </a:p>
          <a:p>
            <a:endParaRPr lang="vi-VN"/>
          </a:p>
        </p:txBody>
      </p:sp>
      <p:sp>
        <p:nvSpPr>
          <p:cNvPr id="8" name="Slide Number Placeholder 7"/>
          <p:cNvSpPr>
            <a:spLocks noGrp="1"/>
          </p:cNvSpPr>
          <p:nvPr>
            <p:ph type="sldNum" sz="quarter" idx="12"/>
          </p:nvPr>
        </p:nvSpPr>
        <p:spPr/>
        <p:txBody>
          <a:bodyPr>
            <a:normAutofit fontScale="85000" lnSpcReduction="20000"/>
          </a:bodyPr>
          <a:lstStyle/>
          <a:p>
            <a:fld id="{04CED84C-2EA6-462B-8029-C57D5BAC3218}" type="slidenum">
              <a:rPr lang="en-US" smtClean="0"/>
              <a:pPr/>
              <a:t>63</a:t>
            </a:fld>
            <a:endParaRPr lang="en-US"/>
          </a:p>
        </p:txBody>
      </p:sp>
    </p:spTree>
    <p:extLst>
      <p:ext uri="{BB962C8B-B14F-4D97-AF65-F5344CB8AC3E}">
        <p14:creationId xmlns:p14="http://schemas.microsoft.com/office/powerpoint/2010/main" val="1986947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kern="0" dirty="0">
                <a:solidFill>
                  <a:schemeClr val="tx2">
                    <a:lumMod val="75000"/>
                  </a:schemeClr>
                </a:solidFill>
              </a:rPr>
              <a:t>Exercises</a:t>
            </a:r>
            <a:br>
              <a:rPr lang="en-US" kern="0" dirty="0">
                <a:solidFill>
                  <a:schemeClr val="tx2">
                    <a:lumMod val="75000"/>
                  </a:schemeClr>
                </a:solidFill>
              </a:rPr>
            </a:br>
            <a:r>
              <a:rPr lang="en-US" kern="0" dirty="0">
                <a:solidFill>
                  <a:schemeClr val="tx2">
                    <a:lumMod val="75000"/>
                  </a:schemeClr>
                </a:solidFill>
              </a:rPr>
              <a:t>	</a:t>
            </a:r>
            <a:r>
              <a:rPr lang="en-US" dirty="0">
                <a:solidFill>
                  <a:schemeClr val="tx2">
                    <a:lumMod val="75000"/>
                  </a:schemeClr>
                </a:solidFill>
              </a:rPr>
              <a:t>Question 5</a:t>
            </a:r>
            <a:endParaRPr lang="en-US"/>
          </a:p>
        </p:txBody>
      </p:sp>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64</a:t>
            </a:fld>
            <a:endParaRPr lang="en-GB"/>
          </a:p>
        </p:txBody>
      </p:sp>
      <p:sp>
        <p:nvSpPr>
          <p:cNvPr id="4" name="Content Placeholder 3"/>
          <p:cNvSpPr>
            <a:spLocks noGrp="1"/>
          </p:cNvSpPr>
          <p:nvPr>
            <p:ph sz="quarter" idx="1"/>
          </p:nvPr>
        </p:nvSpPr>
        <p:spPr/>
        <p:txBody>
          <a:bodyPr>
            <a:normAutofit fontScale="92500" lnSpcReduction="20000"/>
          </a:bodyPr>
          <a:lstStyle/>
          <a:p>
            <a:r>
              <a:rPr lang="en-US"/>
              <a:t>You are configuring a subnet on the TestKing branch office in Berlin. You need to assign IP addresses to hosts in this subnet.</a:t>
            </a:r>
            <a:br>
              <a:rPr lang="en-US"/>
            </a:br>
            <a:r>
              <a:rPr lang="en-US"/>
              <a:t>You have been given the subnet mask of 255.255.255.224.</a:t>
            </a:r>
            <a:br>
              <a:rPr lang="en-US"/>
            </a:br>
            <a:r>
              <a:rPr lang="en-US"/>
              <a:t>Which IP address would be valid? (Choose three)</a:t>
            </a:r>
            <a:br>
              <a:rPr lang="en-US"/>
            </a:br>
            <a:r>
              <a:rPr lang="en-US"/>
              <a:t>A. 15.234.118.63</a:t>
            </a:r>
            <a:br>
              <a:rPr lang="en-US"/>
            </a:br>
            <a:r>
              <a:rPr lang="en-US"/>
              <a:t>B. 92.11.178.93</a:t>
            </a:r>
            <a:br>
              <a:rPr lang="en-US"/>
            </a:br>
            <a:r>
              <a:rPr lang="en-US"/>
              <a:t>C. 134.178.18.56</a:t>
            </a:r>
            <a:br>
              <a:rPr lang="en-US"/>
            </a:br>
            <a:r>
              <a:rPr lang="en-US"/>
              <a:t>D. 192.168.16.87</a:t>
            </a:r>
            <a:br>
              <a:rPr lang="en-US"/>
            </a:br>
            <a:r>
              <a:rPr lang="en-US"/>
              <a:t>E. 201.45.116.159</a:t>
            </a:r>
            <a:br>
              <a:rPr lang="en-US"/>
            </a:br>
            <a:r>
              <a:rPr lang="en-US"/>
              <a:t>F. 217.63.12.192</a:t>
            </a:r>
            <a:br>
              <a:rPr lang="en-US"/>
            </a:br>
            <a:endParaRPr lang="en-US"/>
          </a:p>
          <a:p>
            <a:endParaRPr lang="en-US"/>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spTree>
    <p:extLst>
      <p:ext uri="{BB962C8B-B14F-4D97-AF65-F5344CB8AC3E}">
        <p14:creationId xmlns:p14="http://schemas.microsoft.com/office/powerpoint/2010/main" val="12753737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01797" y="252413"/>
            <a:ext cx="9144000" cy="762000"/>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6</a:t>
            </a:r>
          </a:p>
        </p:txBody>
      </p:sp>
      <p:sp>
        <p:nvSpPr>
          <p:cNvPr id="7" name="TextBox 6"/>
          <p:cNvSpPr txBox="1">
            <a:spLocks noChangeArrowheads="1"/>
          </p:cNvSpPr>
          <p:nvPr/>
        </p:nvSpPr>
        <p:spPr bwMode="auto">
          <a:xfrm>
            <a:off x="6945313" y="2232025"/>
            <a:ext cx="1893887" cy="438150"/>
          </a:xfrm>
          <a:prstGeom prst="rect">
            <a:avLst/>
          </a:prstGeom>
          <a:noFill/>
          <a:ln w="9525">
            <a:noFill/>
            <a:miter lim="800000"/>
            <a:headEnd/>
            <a:tailEnd/>
          </a:ln>
        </p:spPr>
        <p:txBody>
          <a:bodyPr>
            <a:spAutoFit/>
          </a:bodyPr>
          <a:lstStyle/>
          <a:p>
            <a:r>
              <a:rPr lang="en-US"/>
              <a:t>Answer: C</a:t>
            </a:r>
            <a:endParaRPr lang="vi-VN"/>
          </a:p>
        </p:txBody>
      </p:sp>
      <p:pic>
        <p:nvPicPr>
          <p:cNvPr id="67588" name="Picture 2"/>
          <p:cNvPicPr>
            <a:picLocks noChangeAspect="1" noChangeArrowheads="1"/>
          </p:cNvPicPr>
          <p:nvPr/>
        </p:nvPicPr>
        <p:blipFill>
          <a:blip r:embed="rId3" cstate="print"/>
          <a:srcRect l="2595"/>
          <a:stretch>
            <a:fillRect/>
          </a:stretch>
        </p:blipFill>
        <p:spPr bwMode="auto">
          <a:xfrm>
            <a:off x="838200" y="1524000"/>
            <a:ext cx="5719762" cy="2667000"/>
          </a:xfrm>
          <a:prstGeom prst="rect">
            <a:avLst/>
          </a:prstGeom>
          <a:noFill/>
          <a:ln w="38100" algn="ctr">
            <a:noFill/>
            <a:miter lim="800000"/>
            <a:headEnd/>
            <a:tailEnd/>
          </a:ln>
        </p:spPr>
      </p:pic>
      <p:sp>
        <p:nvSpPr>
          <p:cNvPr id="67589" name="Rectangle 5"/>
          <p:cNvSpPr>
            <a:spLocks noChangeArrowheads="1"/>
          </p:cNvSpPr>
          <p:nvPr/>
        </p:nvSpPr>
        <p:spPr bwMode="auto">
          <a:xfrm>
            <a:off x="1066800" y="4343400"/>
            <a:ext cx="6667500" cy="1938337"/>
          </a:xfrm>
          <a:prstGeom prst="rect">
            <a:avLst/>
          </a:prstGeom>
          <a:noFill/>
          <a:ln w="9525">
            <a:noFill/>
            <a:miter lim="800000"/>
            <a:headEnd/>
            <a:tailEnd/>
          </a:ln>
        </p:spPr>
        <p:txBody>
          <a:bodyPr>
            <a:spAutoFit/>
          </a:bodyPr>
          <a:lstStyle/>
          <a:p>
            <a:r>
              <a:rPr lang="en-US"/>
              <a:t>Based on the information above, which IP address should be </a:t>
            </a:r>
            <a:r>
              <a:rPr lang="en-US">
                <a:solidFill>
                  <a:srgbClr val="0070C0"/>
                </a:solidFill>
              </a:rPr>
              <a:t>assigned to the host</a:t>
            </a:r>
            <a:r>
              <a:rPr lang="en-US"/>
              <a:t>?</a:t>
            </a:r>
          </a:p>
          <a:p>
            <a:r>
              <a:rPr lang="vi-VN"/>
              <a:t>A. 192.168.5.5</a:t>
            </a:r>
            <a:r>
              <a:rPr lang="en-US"/>
              <a:t>         </a:t>
            </a:r>
            <a:r>
              <a:rPr lang="vi-VN"/>
              <a:t>B. 192.168.5.32</a:t>
            </a:r>
          </a:p>
          <a:p>
            <a:r>
              <a:rPr lang="vi-VN"/>
              <a:t>C. 192.168.5.40</a:t>
            </a:r>
            <a:r>
              <a:rPr lang="en-US"/>
              <a:t>       </a:t>
            </a:r>
            <a:r>
              <a:rPr lang="vi-VN"/>
              <a:t>D. 192.168.5.63</a:t>
            </a:r>
            <a:r>
              <a:rPr lang="en-US"/>
              <a:t>      </a:t>
            </a:r>
          </a:p>
          <a:p>
            <a:r>
              <a:rPr lang="vi-VN"/>
              <a:t>E. 192.168.5.75</a:t>
            </a:r>
            <a:r>
              <a:rPr lang="en-US"/>
              <a:t>       F. None of the above</a:t>
            </a:r>
          </a:p>
        </p:txBody>
      </p:sp>
      <p:sp>
        <p:nvSpPr>
          <p:cNvPr id="9" name="Slide Number Placeholder 8"/>
          <p:cNvSpPr>
            <a:spLocks noGrp="1"/>
          </p:cNvSpPr>
          <p:nvPr>
            <p:ph type="sldNum" sz="quarter" idx="12"/>
          </p:nvPr>
        </p:nvSpPr>
        <p:spPr/>
        <p:txBody>
          <a:bodyPr>
            <a:normAutofit fontScale="85000" lnSpcReduction="20000"/>
          </a:bodyPr>
          <a:lstStyle/>
          <a:p>
            <a:fld id="{04CED84C-2EA6-462B-8029-C57D5BAC3218}" type="slidenum">
              <a:rPr lang="en-US" smtClean="0"/>
              <a:pPr/>
              <a:t>65</a:t>
            </a:fld>
            <a:endParaRPr lang="en-US"/>
          </a:p>
        </p:txBody>
      </p:sp>
    </p:spTree>
    <p:extLst>
      <p:ext uri="{BB962C8B-B14F-4D97-AF65-F5344CB8AC3E}">
        <p14:creationId xmlns:p14="http://schemas.microsoft.com/office/powerpoint/2010/main" val="1735877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28600" y="237965"/>
            <a:ext cx="9144000" cy="792163"/>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7</a:t>
            </a:r>
          </a:p>
        </p:txBody>
      </p:sp>
      <p:sp>
        <p:nvSpPr>
          <p:cNvPr id="7" name="TextBox 6"/>
          <p:cNvSpPr txBox="1">
            <a:spLocks noChangeArrowheads="1"/>
          </p:cNvSpPr>
          <p:nvPr/>
        </p:nvSpPr>
        <p:spPr bwMode="auto">
          <a:xfrm>
            <a:off x="5334000" y="5105400"/>
            <a:ext cx="3033713" cy="438150"/>
          </a:xfrm>
          <a:prstGeom prst="rect">
            <a:avLst/>
          </a:prstGeom>
          <a:noFill/>
          <a:ln w="9525">
            <a:noFill/>
            <a:miter lim="800000"/>
            <a:headEnd/>
            <a:tailEnd/>
          </a:ln>
        </p:spPr>
        <p:txBody>
          <a:bodyPr>
            <a:spAutoFit/>
          </a:bodyPr>
          <a:lstStyle/>
          <a:p>
            <a:r>
              <a:rPr lang="en-US"/>
              <a:t>Answer: D</a:t>
            </a:r>
            <a:endParaRPr lang="vi-VN"/>
          </a:p>
        </p:txBody>
      </p:sp>
      <p:sp>
        <p:nvSpPr>
          <p:cNvPr id="68612" name="Rectangle 5"/>
          <p:cNvSpPr>
            <a:spLocks noChangeArrowheads="1"/>
          </p:cNvSpPr>
          <p:nvPr/>
        </p:nvSpPr>
        <p:spPr bwMode="auto">
          <a:xfrm>
            <a:off x="685800" y="2514600"/>
            <a:ext cx="8229600" cy="3416300"/>
          </a:xfrm>
          <a:prstGeom prst="rect">
            <a:avLst/>
          </a:prstGeom>
          <a:noFill/>
          <a:ln w="9525">
            <a:noFill/>
            <a:miter lim="800000"/>
            <a:headEnd/>
            <a:tailEnd/>
          </a:ln>
        </p:spPr>
        <p:txBody>
          <a:bodyPr>
            <a:spAutoFit/>
          </a:bodyPr>
          <a:lstStyle/>
          <a:p>
            <a:r>
              <a:rPr lang="en-US"/>
              <a:t>If a host on a network has the address 172.16.45.14/30, what is the address of the </a:t>
            </a:r>
            <a:r>
              <a:rPr lang="en-US">
                <a:solidFill>
                  <a:srgbClr val="0070C0"/>
                </a:solidFill>
              </a:rPr>
              <a:t>subnetwork</a:t>
            </a:r>
            <a:r>
              <a:rPr lang="en-US"/>
              <a:t> to which this host belongs?</a:t>
            </a:r>
          </a:p>
          <a:p>
            <a:endParaRPr lang="en-US"/>
          </a:p>
          <a:p>
            <a:r>
              <a:rPr lang="vi-VN"/>
              <a:t>A. 172.16.45.0</a:t>
            </a:r>
          </a:p>
          <a:p>
            <a:r>
              <a:rPr lang="vi-VN"/>
              <a:t>B. 172.16.45.4</a:t>
            </a:r>
          </a:p>
          <a:p>
            <a:r>
              <a:rPr lang="vi-VN"/>
              <a:t>C. 172.16.45.8</a:t>
            </a:r>
          </a:p>
          <a:p>
            <a:r>
              <a:rPr lang="vi-VN"/>
              <a:t>D. 172.16.45.12</a:t>
            </a:r>
          </a:p>
          <a:p>
            <a:r>
              <a:rPr lang="vi-VN"/>
              <a:t>E. 172.16.45.18</a:t>
            </a:r>
          </a:p>
        </p:txBody>
      </p:sp>
      <p:sp>
        <p:nvSpPr>
          <p:cNvPr id="8" name="Slide Number Placeholder 7"/>
          <p:cNvSpPr>
            <a:spLocks noGrp="1"/>
          </p:cNvSpPr>
          <p:nvPr>
            <p:ph type="sldNum" sz="quarter" idx="12"/>
          </p:nvPr>
        </p:nvSpPr>
        <p:spPr/>
        <p:txBody>
          <a:bodyPr>
            <a:normAutofit fontScale="85000" lnSpcReduction="20000"/>
          </a:bodyPr>
          <a:lstStyle/>
          <a:p>
            <a:fld id="{04CED84C-2EA6-462B-8029-C57D5BAC3218}" type="slidenum">
              <a:rPr lang="en-US" smtClean="0"/>
              <a:pPr/>
              <a:t>66</a:t>
            </a:fld>
            <a:endParaRPr lang="en-US"/>
          </a:p>
        </p:txBody>
      </p:sp>
    </p:spTree>
    <p:extLst>
      <p:ext uri="{BB962C8B-B14F-4D97-AF65-F5344CB8AC3E}">
        <p14:creationId xmlns:p14="http://schemas.microsoft.com/office/powerpoint/2010/main" val="34050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3"/>
          <p:cNvSpPr txBox="1">
            <a:spLocks noChangeArrowheads="1"/>
          </p:cNvSpPr>
          <p:nvPr/>
        </p:nvSpPr>
        <p:spPr bwMode="auto">
          <a:xfrm>
            <a:off x="838200" y="2209800"/>
            <a:ext cx="7620000" cy="457200"/>
          </a:xfrm>
          <a:prstGeom prst="rect">
            <a:avLst/>
          </a:prstGeom>
          <a:noFill/>
          <a:ln w="9525">
            <a:noFill/>
            <a:miter lim="800000"/>
            <a:headEnd/>
            <a:tailEnd/>
          </a:ln>
        </p:spPr>
        <p:txBody>
          <a:bodyPr>
            <a:spAutoFit/>
          </a:bodyPr>
          <a:lstStyle/>
          <a:p>
            <a:r>
              <a:rPr lang="en-US"/>
              <a:t> </a:t>
            </a:r>
            <a:endParaRPr lang="en-US">
              <a:solidFill>
                <a:schemeClr val="bg1"/>
              </a:solidFill>
            </a:endParaRPr>
          </a:p>
        </p:txBody>
      </p:sp>
      <p:sp>
        <p:nvSpPr>
          <p:cNvPr id="63492" name="Text Box 4"/>
          <p:cNvSpPr txBox="1">
            <a:spLocks noChangeArrowheads="1"/>
          </p:cNvSpPr>
          <p:nvPr/>
        </p:nvSpPr>
        <p:spPr bwMode="auto">
          <a:xfrm>
            <a:off x="3429000" y="4191000"/>
            <a:ext cx="5410200" cy="457200"/>
          </a:xfrm>
          <a:prstGeom prst="rect">
            <a:avLst/>
          </a:prstGeom>
          <a:noFill/>
          <a:ln w="9525">
            <a:noFill/>
            <a:miter lim="800000"/>
            <a:headEnd/>
            <a:tailEnd/>
          </a:ln>
        </p:spPr>
        <p:txBody>
          <a:bodyPr>
            <a:spAutoFit/>
          </a:bodyPr>
          <a:lstStyle/>
          <a:p>
            <a:pPr>
              <a:spcBef>
                <a:spcPct val="50000"/>
              </a:spcBef>
            </a:pPr>
            <a:r>
              <a:rPr lang="en-US">
                <a:solidFill>
                  <a:srgbClr val="FF3300"/>
                </a:solidFill>
              </a:rPr>
              <a:t>Correct Answer : B , E , F</a:t>
            </a:r>
          </a:p>
        </p:txBody>
      </p:sp>
      <p:sp>
        <p:nvSpPr>
          <p:cNvPr id="69636" name="Rectangle 8"/>
          <p:cNvSpPr>
            <a:spLocks noChangeArrowheads="1"/>
          </p:cNvSpPr>
          <p:nvPr/>
        </p:nvSpPr>
        <p:spPr bwMode="auto">
          <a:xfrm>
            <a:off x="762000" y="1676400"/>
            <a:ext cx="7772400" cy="1143000"/>
          </a:xfrm>
          <a:prstGeom prst="rect">
            <a:avLst/>
          </a:prstGeom>
          <a:noFill/>
          <a:ln w="9525">
            <a:noFill/>
            <a:miter lim="800000"/>
            <a:headEnd/>
            <a:tailEnd/>
          </a:ln>
        </p:spPr>
        <p:txBody>
          <a:bodyPr anchor="ctr"/>
          <a:lstStyle/>
          <a:p>
            <a:pPr algn="ctr"/>
            <a:endParaRPr lang="en-US" sz="4400">
              <a:solidFill>
                <a:schemeClr val="tx2"/>
              </a:solidFill>
            </a:endParaRPr>
          </a:p>
        </p:txBody>
      </p:sp>
      <p:sp>
        <p:nvSpPr>
          <p:cNvPr id="69637" name="Text Box 9"/>
          <p:cNvSpPr txBox="1">
            <a:spLocks noChangeArrowheads="1"/>
          </p:cNvSpPr>
          <p:nvPr/>
        </p:nvSpPr>
        <p:spPr bwMode="auto">
          <a:xfrm>
            <a:off x="762000" y="1828800"/>
            <a:ext cx="7772400" cy="4893647"/>
          </a:xfrm>
          <a:prstGeom prst="rect">
            <a:avLst/>
          </a:prstGeom>
          <a:noFill/>
          <a:ln w="9525">
            <a:noFill/>
            <a:miter lim="800000"/>
            <a:headEnd/>
            <a:tailEnd/>
          </a:ln>
        </p:spPr>
        <p:txBody>
          <a:bodyPr wrap="square">
            <a:spAutoFit/>
          </a:bodyPr>
          <a:lstStyle/>
          <a:p>
            <a:r>
              <a:rPr lang="en-US"/>
              <a:t>Give the following IP: </a:t>
            </a:r>
            <a:r>
              <a:rPr lang="en-US">
                <a:solidFill>
                  <a:srgbClr val="FF0000"/>
                </a:solidFill>
              </a:rPr>
              <a:t>172.16.80.92/20</a:t>
            </a:r>
            <a:r>
              <a:rPr lang="en-US"/>
              <a:t>, </a:t>
            </a:r>
            <a:r>
              <a:rPr lang="en-US">
                <a:solidFill>
                  <a:srgbClr val="0070C0"/>
                </a:solidFill>
              </a:rPr>
              <a:t>172.16.32.100/20</a:t>
            </a:r>
            <a:r>
              <a:rPr lang="en-US"/>
              <a:t> and </a:t>
            </a:r>
            <a:r>
              <a:rPr lang="en-US">
                <a:solidFill>
                  <a:srgbClr val="7030A0"/>
                </a:solidFill>
              </a:rPr>
              <a:t>172.16.65.100/20</a:t>
            </a:r>
            <a:r>
              <a:rPr lang="en-US"/>
              <a:t>.</a:t>
            </a:r>
          </a:p>
          <a:p>
            <a:r>
              <a:rPr lang="en-US"/>
              <a:t>What are the </a:t>
            </a:r>
            <a:r>
              <a:rPr lang="en-US" u="sng">
                <a:solidFill>
                  <a:srgbClr val="FF00FF"/>
                </a:solidFill>
              </a:rPr>
              <a:t>broadcast addresses </a:t>
            </a:r>
            <a:r>
              <a:rPr lang="en-US"/>
              <a:t>of the subnets in which these IP address belong to? </a:t>
            </a:r>
          </a:p>
          <a:p>
            <a:r>
              <a:rPr lang="en-US"/>
              <a:t>(Select three options.)</a:t>
            </a:r>
          </a:p>
          <a:p>
            <a:endParaRPr lang="en-US"/>
          </a:p>
          <a:p>
            <a:r>
              <a:rPr lang="en-US"/>
              <a:t>A. 172.16.82.255</a:t>
            </a:r>
          </a:p>
          <a:p>
            <a:r>
              <a:rPr lang="en-US"/>
              <a:t>B. 172.16.95.255</a:t>
            </a:r>
          </a:p>
          <a:p>
            <a:r>
              <a:rPr lang="en-US"/>
              <a:t>C. 172.16.64.255</a:t>
            </a:r>
          </a:p>
          <a:p>
            <a:r>
              <a:rPr lang="en-US"/>
              <a:t>D. 172.16.32.255</a:t>
            </a:r>
          </a:p>
          <a:p>
            <a:r>
              <a:rPr lang="en-US"/>
              <a:t>E. 172.16.47.255</a:t>
            </a:r>
          </a:p>
          <a:p>
            <a:r>
              <a:rPr lang="en-US"/>
              <a:t>F. 172.16.79.255</a:t>
            </a:r>
          </a:p>
          <a:p>
            <a:endParaRPr lang="en-US"/>
          </a:p>
        </p:txBody>
      </p:sp>
      <p:sp>
        <p:nvSpPr>
          <p:cNvPr id="9" name="Slide Number Placeholder 8"/>
          <p:cNvSpPr>
            <a:spLocks noGrp="1"/>
          </p:cNvSpPr>
          <p:nvPr>
            <p:ph type="sldNum" sz="quarter" idx="12"/>
          </p:nvPr>
        </p:nvSpPr>
        <p:spPr/>
        <p:txBody>
          <a:bodyPr>
            <a:normAutofit fontScale="85000" lnSpcReduction="20000"/>
          </a:bodyPr>
          <a:lstStyle/>
          <a:p>
            <a:fld id="{04CED84C-2EA6-462B-8029-C57D5BAC3218}" type="slidenum">
              <a:rPr lang="en-US" smtClean="0"/>
              <a:pPr/>
              <a:t>67</a:t>
            </a:fld>
            <a:endParaRPr lang="en-US"/>
          </a:p>
        </p:txBody>
      </p:sp>
      <p:sp>
        <p:nvSpPr>
          <p:cNvPr id="11" name="Rectangle 2"/>
          <p:cNvSpPr>
            <a:spLocks noGrp="1" noChangeArrowheads="1"/>
          </p:cNvSpPr>
          <p:nvPr>
            <p:ph type="title"/>
          </p:nvPr>
        </p:nvSpPr>
        <p:spPr>
          <a:xfrm>
            <a:off x="266700" y="350837"/>
            <a:ext cx="9144000" cy="792163"/>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a:t>
            </a:r>
            <a:r>
              <a:rPr lang="en-US" sz="2800" dirty="0" smtClean="0"/>
              <a:t>8</a:t>
            </a:r>
            <a:endParaRPr lang="en-US" sz="2800" dirty="0" smtClean="0">
              <a:solidFill>
                <a:schemeClr val="tx2">
                  <a:lumMod val="75000"/>
                </a:schemeClr>
              </a:solidFill>
            </a:endParaRPr>
          </a:p>
        </p:txBody>
      </p:sp>
    </p:spTree>
    <p:extLst>
      <p:ext uri="{BB962C8B-B14F-4D97-AF65-F5344CB8AC3E}">
        <p14:creationId xmlns:p14="http://schemas.microsoft.com/office/powerpoint/2010/main" val="2696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3"/>
          <p:cNvSpPr txBox="1">
            <a:spLocks noChangeArrowheads="1"/>
          </p:cNvSpPr>
          <p:nvPr/>
        </p:nvSpPr>
        <p:spPr bwMode="auto">
          <a:xfrm>
            <a:off x="685800" y="3505200"/>
            <a:ext cx="8153400" cy="3139321"/>
          </a:xfrm>
          <a:prstGeom prst="rect">
            <a:avLst/>
          </a:prstGeom>
          <a:noFill/>
          <a:ln w="9525">
            <a:noFill/>
            <a:miter lim="800000"/>
            <a:headEnd/>
            <a:tailEnd/>
          </a:ln>
        </p:spPr>
        <p:txBody>
          <a:bodyPr wrap="square">
            <a:spAutoFit/>
          </a:bodyPr>
          <a:lstStyle/>
          <a:p>
            <a:r>
              <a:rPr lang="en-US" sz="1800"/>
              <a:t>ABC company is acquiring a new Class C IP network.</a:t>
            </a:r>
          </a:p>
          <a:p>
            <a:r>
              <a:rPr lang="en-US" sz="1800"/>
              <a:t>Which of the following </a:t>
            </a:r>
            <a:r>
              <a:rPr lang="en-US" sz="1800" u="sng">
                <a:solidFill>
                  <a:srgbClr val="FF00FF"/>
                </a:solidFill>
              </a:rPr>
              <a:t>subnet masks </a:t>
            </a:r>
            <a:r>
              <a:rPr lang="en-US" sz="1800"/>
              <a:t>will provide one useful subnet for each department while still making allowance for </a:t>
            </a:r>
            <a:r>
              <a:rPr lang="en-US" sz="1800">
                <a:solidFill>
                  <a:srgbClr val="FF00FF"/>
                </a:solidFill>
              </a:rPr>
              <a:t>enough usable host addresses per department</a:t>
            </a:r>
            <a:r>
              <a:rPr lang="en-US" sz="1800"/>
              <a:t> as specified in the graphic?</a:t>
            </a:r>
          </a:p>
          <a:p>
            <a:endParaRPr lang="en-US" sz="1800"/>
          </a:p>
          <a:p>
            <a:r>
              <a:rPr lang="en-US" sz="1800"/>
              <a:t>A. 255.255.255.128</a:t>
            </a:r>
          </a:p>
          <a:p>
            <a:r>
              <a:rPr lang="en-US" sz="1800"/>
              <a:t>B. 255.255.255.192</a:t>
            </a:r>
          </a:p>
          <a:p>
            <a:r>
              <a:rPr lang="en-US" sz="1800"/>
              <a:t>C. 255.255.255.224</a:t>
            </a:r>
            <a:endParaRPr lang="en-US" sz="1800" i="1"/>
          </a:p>
          <a:p>
            <a:r>
              <a:rPr lang="en-US" sz="1800"/>
              <a:t>D. 255.255.255.240</a:t>
            </a:r>
          </a:p>
          <a:p>
            <a:r>
              <a:rPr lang="en-US" sz="1800"/>
              <a:t>E. 255.255.255.248</a:t>
            </a:r>
          </a:p>
          <a:p>
            <a:r>
              <a:rPr lang="en-US" sz="1800"/>
              <a:t>F. </a:t>
            </a:r>
            <a:r>
              <a:rPr lang="en-US" sz="1800" smtClean="0"/>
              <a:t>255.255.255.252</a:t>
            </a:r>
            <a:endParaRPr lang="en-US" sz="1800">
              <a:solidFill>
                <a:schemeClr val="bg1"/>
              </a:solidFill>
            </a:endParaRPr>
          </a:p>
        </p:txBody>
      </p:sp>
      <p:sp>
        <p:nvSpPr>
          <p:cNvPr id="113668" name="Text Box 4"/>
          <p:cNvSpPr txBox="1">
            <a:spLocks noChangeArrowheads="1"/>
          </p:cNvSpPr>
          <p:nvPr/>
        </p:nvSpPr>
        <p:spPr bwMode="auto">
          <a:xfrm>
            <a:off x="5562600" y="4876800"/>
            <a:ext cx="3200400" cy="457200"/>
          </a:xfrm>
          <a:prstGeom prst="rect">
            <a:avLst/>
          </a:prstGeom>
          <a:noFill/>
          <a:ln w="9525">
            <a:noFill/>
            <a:miter lim="800000"/>
            <a:headEnd/>
            <a:tailEnd/>
          </a:ln>
        </p:spPr>
        <p:txBody>
          <a:bodyPr>
            <a:spAutoFit/>
          </a:bodyPr>
          <a:lstStyle/>
          <a:p>
            <a:pPr>
              <a:spcBef>
                <a:spcPct val="50000"/>
              </a:spcBef>
            </a:pPr>
            <a:r>
              <a:rPr lang="en-US">
                <a:solidFill>
                  <a:srgbClr val="FF3300"/>
                </a:solidFill>
              </a:rPr>
              <a:t>Correct Answer : C</a:t>
            </a:r>
          </a:p>
        </p:txBody>
      </p:sp>
      <p:pic>
        <p:nvPicPr>
          <p:cNvPr id="70661" name="Picture 7" descr="hinh3"/>
          <p:cNvPicPr>
            <a:picLocks noChangeAspect="1" noChangeArrowheads="1"/>
          </p:cNvPicPr>
          <p:nvPr/>
        </p:nvPicPr>
        <p:blipFill>
          <a:blip r:embed="rId3" cstate="print"/>
          <a:srcRect/>
          <a:stretch>
            <a:fillRect/>
          </a:stretch>
        </p:blipFill>
        <p:spPr bwMode="auto">
          <a:xfrm>
            <a:off x="914400" y="1524000"/>
            <a:ext cx="7239000" cy="1905000"/>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normAutofit fontScale="85000" lnSpcReduction="20000"/>
          </a:bodyPr>
          <a:lstStyle/>
          <a:p>
            <a:fld id="{04CED84C-2EA6-462B-8029-C57D5BAC3218}" type="slidenum">
              <a:rPr lang="en-US" smtClean="0"/>
              <a:pPr/>
              <a:t>68</a:t>
            </a:fld>
            <a:endParaRPr lang="en-US"/>
          </a:p>
        </p:txBody>
      </p:sp>
      <p:sp>
        <p:nvSpPr>
          <p:cNvPr id="10" name="Rectangle 2"/>
          <p:cNvSpPr>
            <a:spLocks noGrp="1" noChangeArrowheads="1"/>
          </p:cNvSpPr>
          <p:nvPr>
            <p:ph type="title"/>
          </p:nvPr>
        </p:nvSpPr>
        <p:spPr>
          <a:xfrm>
            <a:off x="190500" y="297656"/>
            <a:ext cx="9144000" cy="792163"/>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a:t>
            </a:r>
            <a:r>
              <a:rPr lang="en-US" sz="2800" dirty="0" smtClean="0"/>
              <a:t>9</a:t>
            </a:r>
            <a:endParaRPr lang="en-US" sz="2800" dirty="0" smtClean="0">
              <a:solidFill>
                <a:schemeClr val="tx2">
                  <a:lumMod val="75000"/>
                </a:schemeClr>
              </a:solidFill>
            </a:endParaRPr>
          </a:p>
        </p:txBody>
      </p:sp>
    </p:spTree>
    <p:extLst>
      <p:ext uri="{BB962C8B-B14F-4D97-AF65-F5344CB8AC3E}">
        <p14:creationId xmlns:p14="http://schemas.microsoft.com/office/powerpoint/2010/main" val="220755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762000" y="2133600"/>
            <a:ext cx="8077200" cy="4154488"/>
          </a:xfrm>
          <a:prstGeom prst="rect">
            <a:avLst/>
          </a:prstGeom>
          <a:noFill/>
          <a:ln w="9525">
            <a:noFill/>
            <a:miter lim="800000"/>
            <a:headEnd/>
            <a:tailEnd/>
          </a:ln>
        </p:spPr>
        <p:txBody>
          <a:bodyPr>
            <a:spAutoFit/>
          </a:bodyPr>
          <a:lstStyle/>
          <a:p>
            <a:pPr algn="just"/>
            <a:r>
              <a:rPr lang="en-US"/>
              <a:t> You are a network technician at NewStar.vn. Your company has a larger 172.12.0.0 network that you want to divide into subnets. You want each subnet to </a:t>
            </a:r>
            <a:r>
              <a:rPr lang="en-US">
                <a:solidFill>
                  <a:srgbClr val="FF00FF"/>
                </a:solidFill>
              </a:rPr>
              <a:t>support 459 hosts</a:t>
            </a:r>
            <a:r>
              <a:rPr lang="en-US"/>
              <a:t>. You also want to provide the </a:t>
            </a:r>
            <a:r>
              <a:rPr lang="en-US">
                <a:solidFill>
                  <a:srgbClr val="00B050"/>
                </a:solidFill>
              </a:rPr>
              <a:t>maximum number of subnets</a:t>
            </a:r>
            <a:r>
              <a:rPr lang="en-US"/>
              <a:t>.</a:t>
            </a:r>
          </a:p>
          <a:p>
            <a:pPr algn="just"/>
            <a:r>
              <a:rPr lang="en-US"/>
              <a:t>Which network mask should you use?</a:t>
            </a:r>
          </a:p>
          <a:p>
            <a:pPr algn="just"/>
            <a:endParaRPr lang="en-US"/>
          </a:p>
          <a:p>
            <a:pPr lvl="1"/>
            <a:r>
              <a:rPr lang="en-US"/>
              <a:t>A. 255.255.0.0</a:t>
            </a:r>
          </a:p>
          <a:p>
            <a:pPr lvl="1"/>
            <a:r>
              <a:rPr lang="en-US"/>
              <a:t>B. 255.255.128.0</a:t>
            </a:r>
          </a:p>
          <a:p>
            <a:pPr lvl="1"/>
            <a:r>
              <a:rPr lang="en-US"/>
              <a:t>C. 255.255.224.0</a:t>
            </a:r>
          </a:p>
          <a:p>
            <a:pPr lvl="1"/>
            <a:r>
              <a:rPr lang="en-US"/>
              <a:t>D. 255.255.254.0</a:t>
            </a:r>
          </a:p>
        </p:txBody>
      </p:sp>
      <p:sp>
        <p:nvSpPr>
          <p:cNvPr id="104452" name="Text Box 4"/>
          <p:cNvSpPr txBox="1">
            <a:spLocks noChangeArrowheads="1"/>
          </p:cNvSpPr>
          <p:nvPr/>
        </p:nvSpPr>
        <p:spPr bwMode="auto">
          <a:xfrm>
            <a:off x="4876800" y="4572000"/>
            <a:ext cx="3276600" cy="457200"/>
          </a:xfrm>
          <a:prstGeom prst="rect">
            <a:avLst/>
          </a:prstGeom>
          <a:noFill/>
          <a:ln w="9525">
            <a:noFill/>
            <a:miter lim="800000"/>
            <a:headEnd/>
            <a:tailEnd/>
          </a:ln>
        </p:spPr>
        <p:txBody>
          <a:bodyPr>
            <a:spAutoFit/>
          </a:bodyPr>
          <a:lstStyle/>
          <a:p>
            <a:pPr>
              <a:spcBef>
                <a:spcPct val="50000"/>
              </a:spcBef>
            </a:pPr>
            <a:r>
              <a:rPr lang="en-US">
                <a:solidFill>
                  <a:srgbClr val="FF3300"/>
                </a:solidFill>
              </a:rPr>
              <a:t>Correct Answer : D</a:t>
            </a:r>
          </a:p>
        </p:txBody>
      </p:sp>
      <p:sp>
        <p:nvSpPr>
          <p:cNvPr id="7" name="Slide Number Placeholder 6"/>
          <p:cNvSpPr>
            <a:spLocks noGrp="1"/>
          </p:cNvSpPr>
          <p:nvPr>
            <p:ph type="sldNum" sz="quarter" idx="12"/>
          </p:nvPr>
        </p:nvSpPr>
        <p:spPr/>
        <p:txBody>
          <a:bodyPr>
            <a:normAutofit fontScale="85000" lnSpcReduction="20000"/>
          </a:bodyPr>
          <a:lstStyle/>
          <a:p>
            <a:fld id="{04CED84C-2EA6-462B-8029-C57D5BAC3218}" type="slidenum">
              <a:rPr lang="en-US" smtClean="0"/>
              <a:pPr/>
              <a:t>69</a:t>
            </a:fld>
            <a:endParaRPr lang="en-US"/>
          </a:p>
        </p:txBody>
      </p:sp>
      <p:sp>
        <p:nvSpPr>
          <p:cNvPr id="9" name="Rectangle 2"/>
          <p:cNvSpPr>
            <a:spLocks noGrp="1" noChangeArrowheads="1"/>
          </p:cNvSpPr>
          <p:nvPr>
            <p:ph type="title"/>
          </p:nvPr>
        </p:nvSpPr>
        <p:spPr>
          <a:xfrm>
            <a:off x="228600" y="444712"/>
            <a:ext cx="9144000" cy="792163"/>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a:t>
            </a:r>
            <a:r>
              <a:rPr lang="en-US" sz="2800" dirty="0" smtClean="0"/>
              <a:t>10</a:t>
            </a:r>
            <a:endParaRPr lang="en-US" sz="2800" dirty="0" smtClean="0">
              <a:solidFill>
                <a:schemeClr val="tx2">
                  <a:lumMod val="75000"/>
                </a:schemeClr>
              </a:solidFill>
            </a:endParaRPr>
          </a:p>
        </p:txBody>
      </p:sp>
    </p:spTree>
    <p:extLst>
      <p:ext uri="{BB962C8B-B14F-4D97-AF65-F5344CB8AC3E}">
        <p14:creationId xmlns:p14="http://schemas.microsoft.com/office/powerpoint/2010/main" val="4228117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7" name="Picture 4"/>
          <p:cNvPicPr>
            <a:picLocks noChangeAspect="1" noChangeArrowheads="1"/>
          </p:cNvPicPr>
          <p:nvPr/>
        </p:nvPicPr>
        <p:blipFill>
          <a:blip r:embed="rId3" cstate="print"/>
          <a:srcRect l="13750" t="31000" r="12500" b="17000"/>
          <a:stretch>
            <a:fillRect/>
          </a:stretch>
        </p:blipFill>
        <p:spPr bwMode="auto">
          <a:xfrm>
            <a:off x="609600" y="1676400"/>
            <a:ext cx="8458200" cy="4419600"/>
          </a:xfrm>
          <a:prstGeom prst="rect">
            <a:avLst/>
          </a:prstGeom>
          <a:noFill/>
          <a:ln w="38100">
            <a:noFill/>
            <a:miter lim="800000"/>
            <a:headEnd type="none" w="sm" len="sm"/>
            <a:tailEnd type="none" w="sm" len="sm"/>
          </a:ln>
        </p:spPr>
      </p:pic>
      <p:sp>
        <p:nvSpPr>
          <p:cNvPr id="8" name="Title 7"/>
          <p:cNvSpPr>
            <a:spLocks noGrp="1"/>
          </p:cNvSpPr>
          <p:nvPr>
            <p:ph type="title"/>
          </p:nvPr>
        </p:nvSpPr>
        <p:spPr/>
        <p:txBody>
          <a:bodyPr/>
          <a:lstStyle/>
          <a:p>
            <a:r>
              <a:rPr lang="en-US" smtClean="0">
                <a:solidFill>
                  <a:schemeClr val="tx2">
                    <a:lumMod val="75000"/>
                  </a:schemeClr>
                </a:solidFill>
              </a:rPr>
              <a:t>IP PDU Header</a:t>
            </a:r>
            <a:endParaRPr lang="en-US">
              <a:solidFill>
                <a:schemeClr val="tx2">
                  <a:lumMod val="75000"/>
                </a:schemeClr>
              </a:solidFill>
            </a:endParaRPr>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7</a:t>
            </a:fld>
            <a:endParaRPr lang="en-US"/>
          </a:p>
        </p:txBody>
      </p:sp>
    </p:spTree>
    <p:extLst>
      <p:ext uri="{BB962C8B-B14F-4D97-AF65-F5344CB8AC3E}">
        <p14:creationId xmlns:p14="http://schemas.microsoft.com/office/powerpoint/2010/main" val="3987913828"/>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3"/>
          <p:cNvSpPr txBox="1">
            <a:spLocks noChangeArrowheads="1"/>
          </p:cNvSpPr>
          <p:nvPr/>
        </p:nvSpPr>
        <p:spPr bwMode="auto">
          <a:xfrm>
            <a:off x="990600" y="1905000"/>
            <a:ext cx="7924800" cy="4139595"/>
          </a:xfrm>
          <a:prstGeom prst="rect">
            <a:avLst/>
          </a:prstGeom>
          <a:noFill/>
          <a:ln w="9525">
            <a:noFill/>
            <a:miter lim="800000"/>
            <a:headEnd/>
            <a:tailEnd/>
          </a:ln>
        </p:spPr>
        <p:txBody>
          <a:bodyPr wrap="square">
            <a:spAutoFit/>
          </a:bodyPr>
          <a:lstStyle/>
          <a:p>
            <a:r>
              <a:rPr lang="en-US" sz="2000"/>
              <a:t> You are a network administrator at Seibels. You must configure a new subnetwork at the Seibels branch office in Berlin. You have been provided with the subnet mask of </a:t>
            </a:r>
            <a:r>
              <a:rPr lang="en-US" sz="2000">
                <a:solidFill>
                  <a:srgbClr val="00B050"/>
                </a:solidFill>
              </a:rPr>
              <a:t>255.255.255.224</a:t>
            </a:r>
            <a:r>
              <a:rPr lang="en-US" sz="2000"/>
              <a:t>. You want to assign IP addresses to hosts on the subnet.</a:t>
            </a:r>
          </a:p>
          <a:p>
            <a:endParaRPr lang="en-US" sz="1100"/>
          </a:p>
          <a:p>
            <a:r>
              <a:rPr lang="en-US" sz="2000"/>
              <a:t>Which of the following IP addresses would you use? (Choose all that apply.)</a:t>
            </a:r>
          </a:p>
          <a:p>
            <a:endParaRPr lang="en-US" sz="1200"/>
          </a:p>
          <a:p>
            <a:r>
              <a:rPr lang="en-US" sz="2000"/>
              <a:t>A. 16.23.118.63</a:t>
            </a:r>
          </a:p>
          <a:p>
            <a:r>
              <a:rPr lang="en-US" sz="2000"/>
              <a:t>B. 87.45.16.159</a:t>
            </a:r>
          </a:p>
          <a:p>
            <a:r>
              <a:rPr lang="en-US" sz="2000"/>
              <a:t>C. 92.11.178.93</a:t>
            </a:r>
          </a:p>
          <a:p>
            <a:r>
              <a:rPr lang="en-US" sz="2000"/>
              <a:t>D. 134.178.18.56</a:t>
            </a:r>
          </a:p>
          <a:p>
            <a:r>
              <a:rPr lang="en-US" sz="2000"/>
              <a:t>E. 192.168.16.87</a:t>
            </a:r>
          </a:p>
          <a:p>
            <a:r>
              <a:rPr lang="en-US" sz="2000"/>
              <a:t>F. 217.168.166.192</a:t>
            </a:r>
          </a:p>
        </p:txBody>
      </p:sp>
      <p:sp>
        <p:nvSpPr>
          <p:cNvPr id="102404" name="Text Box 4"/>
          <p:cNvSpPr txBox="1">
            <a:spLocks noChangeArrowheads="1"/>
          </p:cNvSpPr>
          <p:nvPr/>
        </p:nvSpPr>
        <p:spPr bwMode="auto">
          <a:xfrm>
            <a:off x="4191000" y="3962400"/>
            <a:ext cx="3810000" cy="457200"/>
          </a:xfrm>
          <a:prstGeom prst="rect">
            <a:avLst/>
          </a:prstGeom>
          <a:noFill/>
          <a:ln w="9525">
            <a:noFill/>
            <a:miter lim="800000"/>
            <a:headEnd/>
            <a:tailEnd/>
          </a:ln>
        </p:spPr>
        <p:txBody>
          <a:bodyPr>
            <a:spAutoFit/>
          </a:bodyPr>
          <a:lstStyle/>
          <a:p>
            <a:pPr>
              <a:spcBef>
                <a:spcPct val="50000"/>
              </a:spcBef>
            </a:pPr>
            <a:r>
              <a:rPr lang="en-US">
                <a:solidFill>
                  <a:srgbClr val="FF3300"/>
                </a:solidFill>
              </a:rPr>
              <a:t>Correct Answer : C, D, E</a:t>
            </a:r>
          </a:p>
        </p:txBody>
      </p:sp>
      <p:sp>
        <p:nvSpPr>
          <p:cNvPr id="7" name="Slide Number Placeholder 6"/>
          <p:cNvSpPr>
            <a:spLocks noGrp="1"/>
          </p:cNvSpPr>
          <p:nvPr>
            <p:ph type="sldNum" sz="quarter" idx="12"/>
          </p:nvPr>
        </p:nvSpPr>
        <p:spPr/>
        <p:txBody>
          <a:bodyPr>
            <a:normAutofit fontScale="85000" lnSpcReduction="20000"/>
          </a:bodyPr>
          <a:lstStyle/>
          <a:p>
            <a:fld id="{04CED84C-2EA6-462B-8029-C57D5BAC3218}" type="slidenum">
              <a:rPr lang="en-US" smtClean="0"/>
              <a:pPr/>
              <a:t>70</a:t>
            </a:fld>
            <a:endParaRPr lang="en-US"/>
          </a:p>
        </p:txBody>
      </p:sp>
      <p:sp>
        <p:nvSpPr>
          <p:cNvPr id="9" name="Rectangle 2"/>
          <p:cNvSpPr>
            <a:spLocks noGrp="1" noChangeArrowheads="1"/>
          </p:cNvSpPr>
          <p:nvPr>
            <p:ph type="title"/>
          </p:nvPr>
        </p:nvSpPr>
        <p:spPr>
          <a:xfrm>
            <a:off x="266700" y="323503"/>
            <a:ext cx="9144000" cy="792163"/>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a:t>
            </a:r>
            <a:r>
              <a:rPr lang="en-US" sz="2800" dirty="0" smtClean="0"/>
              <a:t>11</a:t>
            </a:r>
            <a:endParaRPr lang="en-US" sz="2800" dirty="0" smtClean="0">
              <a:solidFill>
                <a:schemeClr val="tx2">
                  <a:lumMod val="75000"/>
                </a:schemeClr>
              </a:solidFill>
            </a:endParaRPr>
          </a:p>
        </p:txBody>
      </p:sp>
    </p:spTree>
    <p:extLst>
      <p:ext uri="{BB962C8B-B14F-4D97-AF65-F5344CB8AC3E}">
        <p14:creationId xmlns:p14="http://schemas.microsoft.com/office/powerpoint/2010/main" val="2195364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p:cNvSpPr txBox="1">
            <a:spLocks noChangeArrowheads="1"/>
          </p:cNvSpPr>
          <p:nvPr/>
        </p:nvSpPr>
        <p:spPr bwMode="auto">
          <a:xfrm>
            <a:off x="685800" y="1676400"/>
            <a:ext cx="8153400" cy="4108817"/>
          </a:xfrm>
          <a:prstGeom prst="rect">
            <a:avLst/>
          </a:prstGeom>
          <a:noFill/>
          <a:ln w="9525">
            <a:noFill/>
            <a:miter lim="800000"/>
            <a:headEnd/>
            <a:tailEnd/>
          </a:ln>
        </p:spPr>
        <p:txBody>
          <a:bodyPr wrap="square">
            <a:spAutoFit/>
          </a:bodyPr>
          <a:lstStyle/>
          <a:p>
            <a:r>
              <a:rPr lang="en-US" sz="2000"/>
              <a:t> You are a network technician at Zysese company. You have subnetted the </a:t>
            </a:r>
            <a:r>
              <a:rPr lang="en-US" sz="2000">
                <a:solidFill>
                  <a:srgbClr val="FF0000"/>
                </a:solidFill>
              </a:rPr>
              <a:t>210.106.14.0</a:t>
            </a:r>
            <a:r>
              <a:rPr lang="en-US" sz="2000"/>
              <a:t> network with a </a:t>
            </a:r>
            <a:r>
              <a:rPr lang="en-US" sz="2000">
                <a:solidFill>
                  <a:srgbClr val="FF0000"/>
                </a:solidFill>
              </a:rPr>
              <a:t>/24</a:t>
            </a:r>
            <a:r>
              <a:rPr lang="en-US" sz="2000"/>
              <a:t> mask.</a:t>
            </a:r>
          </a:p>
          <a:p>
            <a:endParaRPr lang="en-US" sz="1200"/>
          </a:p>
          <a:p>
            <a:r>
              <a:rPr lang="en-US" sz="2000"/>
              <a:t>Your supervisor asks you </a:t>
            </a:r>
            <a:r>
              <a:rPr lang="en-US" sz="2000">
                <a:solidFill>
                  <a:srgbClr val="FF0000"/>
                </a:solidFill>
              </a:rPr>
              <a:t>how many usable subnetworks </a:t>
            </a:r>
            <a:r>
              <a:rPr lang="en-US" sz="2000"/>
              <a:t>and </a:t>
            </a:r>
            <a:r>
              <a:rPr lang="en-US" sz="2000">
                <a:solidFill>
                  <a:srgbClr val="0070C0"/>
                </a:solidFill>
              </a:rPr>
              <a:t>usable host addresses per subnet </a:t>
            </a:r>
            <a:r>
              <a:rPr lang="en-US" sz="2000"/>
              <a:t>this would</a:t>
            </a:r>
          </a:p>
          <a:p>
            <a:r>
              <a:rPr lang="en-US" sz="2000"/>
              <a:t>make provision for.</a:t>
            </a:r>
          </a:p>
          <a:p>
            <a:endParaRPr lang="en-US" sz="1100"/>
          </a:p>
          <a:p>
            <a:r>
              <a:rPr lang="en-US" sz="2000"/>
              <a:t>What would your response be?</a:t>
            </a:r>
          </a:p>
          <a:p>
            <a:endParaRPr lang="en-US" sz="1800"/>
          </a:p>
          <a:p>
            <a:r>
              <a:rPr lang="en-US" sz="2000"/>
              <a:t>A. 1 network with 254 hosts</a:t>
            </a:r>
          </a:p>
          <a:p>
            <a:r>
              <a:rPr lang="en-US" sz="2000"/>
              <a:t>B. 4 networks with 128 hosts</a:t>
            </a:r>
          </a:p>
          <a:p>
            <a:r>
              <a:rPr lang="en-US" sz="2000"/>
              <a:t>C. 2 networks with 24 hosts</a:t>
            </a:r>
          </a:p>
          <a:p>
            <a:r>
              <a:rPr lang="en-US" sz="2000"/>
              <a:t>D. 6 networks with 64 hosts</a:t>
            </a:r>
          </a:p>
          <a:p>
            <a:r>
              <a:rPr lang="en-US" sz="2000"/>
              <a:t>E. 8 networks with 36 hosts</a:t>
            </a:r>
          </a:p>
        </p:txBody>
      </p:sp>
      <p:sp>
        <p:nvSpPr>
          <p:cNvPr id="100356" name="Text Box 4"/>
          <p:cNvSpPr txBox="1">
            <a:spLocks noChangeArrowheads="1"/>
          </p:cNvSpPr>
          <p:nvPr/>
        </p:nvSpPr>
        <p:spPr bwMode="auto">
          <a:xfrm>
            <a:off x="4876800" y="4343400"/>
            <a:ext cx="3581400" cy="457200"/>
          </a:xfrm>
          <a:prstGeom prst="rect">
            <a:avLst/>
          </a:prstGeom>
          <a:noFill/>
          <a:ln w="9525">
            <a:noFill/>
            <a:miter lim="800000"/>
            <a:headEnd/>
            <a:tailEnd/>
          </a:ln>
        </p:spPr>
        <p:txBody>
          <a:bodyPr>
            <a:spAutoFit/>
          </a:bodyPr>
          <a:lstStyle/>
          <a:p>
            <a:pPr>
              <a:spcBef>
                <a:spcPct val="50000"/>
              </a:spcBef>
            </a:pPr>
            <a:r>
              <a:rPr lang="en-US">
                <a:solidFill>
                  <a:srgbClr val="FF3300"/>
                </a:solidFill>
              </a:rPr>
              <a:t>Correct Answer : A</a:t>
            </a:r>
          </a:p>
        </p:txBody>
      </p:sp>
      <p:sp>
        <p:nvSpPr>
          <p:cNvPr id="7" name="Slide Number Placeholder 6"/>
          <p:cNvSpPr>
            <a:spLocks noGrp="1"/>
          </p:cNvSpPr>
          <p:nvPr>
            <p:ph type="sldNum" sz="quarter" idx="12"/>
          </p:nvPr>
        </p:nvSpPr>
        <p:spPr/>
        <p:txBody>
          <a:bodyPr>
            <a:normAutofit fontScale="85000" lnSpcReduction="20000"/>
          </a:bodyPr>
          <a:lstStyle/>
          <a:p>
            <a:fld id="{04CED84C-2EA6-462B-8029-C57D5BAC3218}" type="slidenum">
              <a:rPr lang="en-US" smtClean="0"/>
              <a:pPr/>
              <a:t>71</a:t>
            </a:fld>
            <a:endParaRPr lang="en-US"/>
          </a:p>
        </p:txBody>
      </p:sp>
      <p:sp>
        <p:nvSpPr>
          <p:cNvPr id="9" name="Rectangle 2"/>
          <p:cNvSpPr>
            <a:spLocks noGrp="1" noChangeArrowheads="1"/>
          </p:cNvSpPr>
          <p:nvPr>
            <p:ph type="title"/>
          </p:nvPr>
        </p:nvSpPr>
        <p:spPr>
          <a:xfrm>
            <a:off x="304800" y="314170"/>
            <a:ext cx="9144000" cy="792163"/>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a:t>
            </a:r>
            <a:r>
              <a:rPr lang="en-US" sz="2800" dirty="0" smtClean="0"/>
              <a:t>12</a:t>
            </a:r>
            <a:endParaRPr lang="en-US" sz="2800" dirty="0" smtClean="0">
              <a:solidFill>
                <a:schemeClr val="tx2">
                  <a:lumMod val="75000"/>
                </a:schemeClr>
              </a:solidFill>
            </a:endParaRPr>
          </a:p>
        </p:txBody>
      </p:sp>
    </p:spTree>
    <p:extLst>
      <p:ext uri="{BB962C8B-B14F-4D97-AF65-F5344CB8AC3E}">
        <p14:creationId xmlns:p14="http://schemas.microsoft.com/office/powerpoint/2010/main" val="4138001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838200" y="1905000"/>
            <a:ext cx="8077200" cy="4339650"/>
          </a:xfrm>
          <a:prstGeom prst="rect">
            <a:avLst/>
          </a:prstGeom>
          <a:noFill/>
          <a:ln w="9525">
            <a:noFill/>
            <a:miter lim="800000"/>
            <a:headEnd/>
            <a:tailEnd/>
          </a:ln>
        </p:spPr>
        <p:txBody>
          <a:bodyPr wrap="square">
            <a:spAutoFit/>
          </a:bodyPr>
          <a:lstStyle/>
          <a:p>
            <a:r>
              <a:rPr lang="en-US"/>
              <a:t> You have subnetted the </a:t>
            </a:r>
            <a:r>
              <a:rPr lang="en-US">
                <a:solidFill>
                  <a:srgbClr val="0070C0"/>
                </a:solidFill>
              </a:rPr>
              <a:t>213.105.72.0</a:t>
            </a:r>
            <a:r>
              <a:rPr lang="en-US"/>
              <a:t> network with a </a:t>
            </a:r>
            <a:r>
              <a:rPr lang="en-US">
                <a:solidFill>
                  <a:srgbClr val="0070C0"/>
                </a:solidFill>
              </a:rPr>
              <a:t>/28 </a:t>
            </a:r>
            <a:r>
              <a:rPr lang="en-US"/>
              <a:t>mask. How many usable </a:t>
            </a:r>
            <a:r>
              <a:rPr lang="en-US">
                <a:solidFill>
                  <a:srgbClr val="0070C0"/>
                </a:solidFill>
              </a:rPr>
              <a:t>subnetworks</a:t>
            </a:r>
            <a:r>
              <a:rPr lang="en-US"/>
              <a:t> and usable </a:t>
            </a:r>
            <a:r>
              <a:rPr lang="en-US">
                <a:solidFill>
                  <a:srgbClr val="E46C0A"/>
                </a:solidFill>
              </a:rPr>
              <a:t>host addresses per subnet </a:t>
            </a:r>
            <a:r>
              <a:rPr lang="en-US"/>
              <a:t>will be provided?</a:t>
            </a:r>
          </a:p>
          <a:p>
            <a:endParaRPr lang="en-US"/>
          </a:p>
          <a:p>
            <a:r>
              <a:rPr lang="en-US"/>
              <a:t>A. 2 networks with 62 hosts</a:t>
            </a:r>
          </a:p>
          <a:p>
            <a:r>
              <a:rPr lang="en-US"/>
              <a:t>B. 6 networks with 30 hosts</a:t>
            </a:r>
          </a:p>
          <a:p>
            <a:r>
              <a:rPr lang="en-US"/>
              <a:t>C. 16 networks and 16 hosts</a:t>
            </a:r>
          </a:p>
          <a:p>
            <a:r>
              <a:rPr lang="en-US"/>
              <a:t>D. 62 networks and 2 hosts</a:t>
            </a:r>
          </a:p>
          <a:p>
            <a:r>
              <a:rPr lang="en-US"/>
              <a:t>E. 16 networks and 14 hosts</a:t>
            </a:r>
          </a:p>
          <a:p>
            <a:endParaRPr lang="en-US"/>
          </a:p>
          <a:p>
            <a:pPr>
              <a:spcBef>
                <a:spcPct val="50000"/>
              </a:spcBef>
            </a:pPr>
            <a:endParaRPr lang="en-US">
              <a:solidFill>
                <a:schemeClr val="bg1"/>
              </a:solidFill>
            </a:endParaRPr>
          </a:p>
        </p:txBody>
      </p:sp>
      <p:sp>
        <p:nvSpPr>
          <p:cNvPr id="126980" name="Text Box 4"/>
          <p:cNvSpPr txBox="1">
            <a:spLocks noChangeArrowheads="1"/>
          </p:cNvSpPr>
          <p:nvPr/>
        </p:nvSpPr>
        <p:spPr bwMode="auto">
          <a:xfrm>
            <a:off x="5181600" y="3352800"/>
            <a:ext cx="3962400" cy="457200"/>
          </a:xfrm>
          <a:prstGeom prst="rect">
            <a:avLst/>
          </a:prstGeom>
          <a:noFill/>
          <a:ln w="9525">
            <a:noFill/>
            <a:miter lim="800000"/>
            <a:headEnd/>
            <a:tailEnd/>
          </a:ln>
        </p:spPr>
        <p:txBody>
          <a:bodyPr>
            <a:spAutoFit/>
          </a:bodyPr>
          <a:lstStyle/>
          <a:p>
            <a:pPr>
              <a:spcBef>
                <a:spcPct val="50000"/>
              </a:spcBef>
            </a:pPr>
            <a:r>
              <a:rPr lang="en-US">
                <a:solidFill>
                  <a:srgbClr val="FF3300"/>
                </a:solidFill>
              </a:rPr>
              <a:t>Correct Answer : E</a:t>
            </a:r>
          </a:p>
        </p:txBody>
      </p:sp>
      <p:sp>
        <p:nvSpPr>
          <p:cNvPr id="7" name="Slide Number Placeholder 6"/>
          <p:cNvSpPr>
            <a:spLocks noGrp="1"/>
          </p:cNvSpPr>
          <p:nvPr>
            <p:ph type="sldNum" sz="quarter" idx="12"/>
          </p:nvPr>
        </p:nvSpPr>
        <p:spPr/>
        <p:txBody>
          <a:bodyPr>
            <a:normAutofit fontScale="85000" lnSpcReduction="20000"/>
          </a:bodyPr>
          <a:lstStyle/>
          <a:p>
            <a:fld id="{04CED84C-2EA6-462B-8029-C57D5BAC3218}" type="slidenum">
              <a:rPr lang="en-US" smtClean="0"/>
              <a:pPr/>
              <a:t>72</a:t>
            </a:fld>
            <a:endParaRPr lang="en-US"/>
          </a:p>
        </p:txBody>
      </p:sp>
      <p:sp>
        <p:nvSpPr>
          <p:cNvPr id="9" name="Rectangle 2"/>
          <p:cNvSpPr>
            <a:spLocks noGrp="1" noChangeArrowheads="1"/>
          </p:cNvSpPr>
          <p:nvPr>
            <p:ph type="title"/>
          </p:nvPr>
        </p:nvSpPr>
        <p:spPr>
          <a:xfrm>
            <a:off x="260607" y="388937"/>
            <a:ext cx="9144000" cy="792163"/>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a:t>
            </a:r>
            <a:r>
              <a:rPr lang="en-US" sz="2800" dirty="0" smtClean="0"/>
              <a:t>13</a:t>
            </a:r>
            <a:endParaRPr lang="en-US" sz="2800" dirty="0" smtClean="0">
              <a:solidFill>
                <a:schemeClr val="tx2">
                  <a:lumMod val="75000"/>
                </a:schemeClr>
              </a:solidFill>
            </a:endParaRPr>
          </a:p>
        </p:txBody>
      </p:sp>
    </p:spTree>
    <p:extLst>
      <p:ext uri="{BB962C8B-B14F-4D97-AF65-F5344CB8AC3E}">
        <p14:creationId xmlns:p14="http://schemas.microsoft.com/office/powerpoint/2010/main" val="2957157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0"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3"/>
          <p:cNvSpPr txBox="1">
            <a:spLocks noChangeArrowheads="1"/>
          </p:cNvSpPr>
          <p:nvPr/>
        </p:nvSpPr>
        <p:spPr bwMode="auto">
          <a:xfrm>
            <a:off x="685800" y="1905000"/>
            <a:ext cx="8153400" cy="3785652"/>
          </a:xfrm>
          <a:prstGeom prst="rect">
            <a:avLst/>
          </a:prstGeom>
          <a:noFill/>
          <a:ln w="9525">
            <a:noFill/>
            <a:miter lim="800000"/>
            <a:headEnd/>
            <a:tailEnd/>
          </a:ln>
        </p:spPr>
        <p:txBody>
          <a:bodyPr wrap="square">
            <a:spAutoFit/>
          </a:bodyPr>
          <a:lstStyle/>
          <a:p>
            <a:pPr algn="just"/>
            <a:r>
              <a:rPr lang="en-US" sz="2000"/>
              <a:t> You are a network technician at Fravo, Inc. You are planning a network installation for the company. The design requires </a:t>
            </a:r>
            <a:r>
              <a:rPr lang="en-US" sz="2000">
                <a:solidFill>
                  <a:srgbClr val="0070C0"/>
                </a:solidFill>
              </a:rPr>
              <a:t>100 separate subnetworks</a:t>
            </a:r>
            <a:r>
              <a:rPr lang="en-US" sz="2000"/>
              <a:t>, resulting in the acquisition of a </a:t>
            </a:r>
            <a:r>
              <a:rPr lang="en-US" sz="2000">
                <a:solidFill>
                  <a:srgbClr val="FF0000"/>
                </a:solidFill>
              </a:rPr>
              <a:t>Class B</a:t>
            </a:r>
            <a:r>
              <a:rPr lang="en-US" sz="2000"/>
              <a:t> network address. Which of the following subnet masks will provide the 100 subnetworks required, if </a:t>
            </a:r>
            <a:r>
              <a:rPr lang="en-US" sz="2000">
                <a:solidFill>
                  <a:srgbClr val="00B050"/>
                </a:solidFill>
              </a:rPr>
              <a:t>500 usable host addresses are required per subnet</a:t>
            </a:r>
            <a:r>
              <a:rPr lang="en-US" sz="2000"/>
              <a:t>?</a:t>
            </a:r>
          </a:p>
          <a:p>
            <a:pPr algn="just"/>
            <a:endParaRPr lang="en-US" sz="2000"/>
          </a:p>
          <a:p>
            <a:pPr lvl="1"/>
            <a:r>
              <a:rPr lang="en-US" sz="2000"/>
              <a:t>A. 255.255.0.0</a:t>
            </a:r>
          </a:p>
          <a:p>
            <a:pPr lvl="1"/>
            <a:r>
              <a:rPr lang="en-US" sz="2000"/>
              <a:t>B. 255.255.224.0</a:t>
            </a:r>
          </a:p>
          <a:p>
            <a:pPr lvl="1"/>
            <a:r>
              <a:rPr lang="en-US" sz="2000"/>
              <a:t>C. 255.255.254.0</a:t>
            </a:r>
          </a:p>
          <a:p>
            <a:pPr lvl="1"/>
            <a:r>
              <a:rPr lang="en-US" sz="2000"/>
              <a:t>D. 255.255.255.0</a:t>
            </a:r>
          </a:p>
          <a:p>
            <a:pPr lvl="1"/>
            <a:r>
              <a:rPr lang="en-US" sz="2000"/>
              <a:t>E. 255.255.255.224</a:t>
            </a:r>
          </a:p>
          <a:p>
            <a:pPr lvl="1"/>
            <a:r>
              <a:rPr lang="en-US" sz="2000"/>
              <a:t>F. 255.255.255.254</a:t>
            </a:r>
          </a:p>
        </p:txBody>
      </p:sp>
      <p:sp>
        <p:nvSpPr>
          <p:cNvPr id="91140" name="Text Box 4"/>
          <p:cNvSpPr txBox="1">
            <a:spLocks noChangeArrowheads="1"/>
          </p:cNvSpPr>
          <p:nvPr/>
        </p:nvSpPr>
        <p:spPr bwMode="auto">
          <a:xfrm>
            <a:off x="4953000" y="4419600"/>
            <a:ext cx="3048000" cy="457200"/>
          </a:xfrm>
          <a:prstGeom prst="rect">
            <a:avLst/>
          </a:prstGeom>
          <a:noFill/>
          <a:ln w="9525">
            <a:noFill/>
            <a:miter lim="800000"/>
            <a:headEnd/>
            <a:tailEnd/>
          </a:ln>
        </p:spPr>
        <p:txBody>
          <a:bodyPr>
            <a:spAutoFit/>
          </a:bodyPr>
          <a:lstStyle/>
          <a:p>
            <a:pPr>
              <a:spcBef>
                <a:spcPct val="50000"/>
              </a:spcBef>
            </a:pPr>
            <a:r>
              <a:rPr lang="en-US">
                <a:solidFill>
                  <a:srgbClr val="FF3300"/>
                </a:solidFill>
              </a:rPr>
              <a:t>Correct Answer : C</a:t>
            </a:r>
          </a:p>
        </p:txBody>
      </p:sp>
      <p:sp>
        <p:nvSpPr>
          <p:cNvPr id="7" name="Slide Number Placeholder 6"/>
          <p:cNvSpPr>
            <a:spLocks noGrp="1"/>
          </p:cNvSpPr>
          <p:nvPr>
            <p:ph type="sldNum" sz="quarter" idx="12"/>
          </p:nvPr>
        </p:nvSpPr>
        <p:spPr/>
        <p:txBody>
          <a:bodyPr>
            <a:normAutofit fontScale="85000" lnSpcReduction="20000"/>
          </a:bodyPr>
          <a:lstStyle/>
          <a:p>
            <a:fld id="{04CED84C-2EA6-462B-8029-C57D5BAC3218}" type="slidenum">
              <a:rPr lang="en-US" smtClean="0"/>
              <a:pPr/>
              <a:t>73</a:t>
            </a:fld>
            <a:endParaRPr lang="en-US"/>
          </a:p>
        </p:txBody>
      </p:sp>
      <p:sp>
        <p:nvSpPr>
          <p:cNvPr id="9" name="Rectangle 2"/>
          <p:cNvSpPr>
            <a:spLocks noGrp="1" noChangeArrowheads="1"/>
          </p:cNvSpPr>
          <p:nvPr>
            <p:ph type="title"/>
          </p:nvPr>
        </p:nvSpPr>
        <p:spPr>
          <a:xfrm>
            <a:off x="190500" y="387290"/>
            <a:ext cx="9144000" cy="792163"/>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a:t>
            </a:r>
            <a:r>
              <a:rPr lang="en-US" sz="2800" dirty="0" smtClean="0"/>
              <a:t>14</a:t>
            </a:r>
            <a:endParaRPr lang="en-US" sz="2800" dirty="0" smtClean="0">
              <a:solidFill>
                <a:schemeClr val="tx2">
                  <a:lumMod val="75000"/>
                </a:schemeClr>
              </a:solidFill>
            </a:endParaRPr>
          </a:p>
        </p:txBody>
      </p:sp>
    </p:spTree>
    <p:extLst>
      <p:ext uri="{BB962C8B-B14F-4D97-AF65-F5344CB8AC3E}">
        <p14:creationId xmlns:p14="http://schemas.microsoft.com/office/powerpoint/2010/main" val="1925011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1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3"/>
          <p:cNvSpPr txBox="1">
            <a:spLocks noChangeArrowheads="1"/>
          </p:cNvSpPr>
          <p:nvPr/>
        </p:nvSpPr>
        <p:spPr bwMode="auto">
          <a:xfrm>
            <a:off x="685800" y="1752600"/>
            <a:ext cx="8305800" cy="4154984"/>
          </a:xfrm>
          <a:prstGeom prst="rect">
            <a:avLst/>
          </a:prstGeom>
          <a:noFill/>
          <a:ln w="9525">
            <a:noFill/>
            <a:miter lim="800000"/>
            <a:headEnd/>
            <a:tailEnd/>
          </a:ln>
        </p:spPr>
        <p:txBody>
          <a:bodyPr wrap="square">
            <a:spAutoFit/>
          </a:bodyPr>
          <a:lstStyle/>
          <a:p>
            <a:pPr algn="just"/>
            <a:r>
              <a:rPr lang="en-US"/>
              <a:t> 	You are a network technician at company. Company has a </a:t>
            </a:r>
            <a:r>
              <a:rPr lang="en-US">
                <a:solidFill>
                  <a:srgbClr val="00B050"/>
                </a:solidFill>
              </a:rPr>
              <a:t>class C</a:t>
            </a:r>
            <a:r>
              <a:rPr lang="en-US"/>
              <a:t> network license. The company requires </a:t>
            </a:r>
            <a:r>
              <a:rPr lang="en-US">
                <a:solidFill>
                  <a:srgbClr val="FF0000"/>
                </a:solidFill>
              </a:rPr>
              <a:t>5 usable subnets</a:t>
            </a:r>
            <a:r>
              <a:rPr lang="en-US"/>
              <a:t>. Each subnet must accommodate </a:t>
            </a:r>
            <a:r>
              <a:rPr lang="en-US">
                <a:solidFill>
                  <a:srgbClr val="0070C0"/>
                </a:solidFill>
              </a:rPr>
              <a:t>at least 18 hosts</a:t>
            </a:r>
            <a:r>
              <a:rPr lang="en-US"/>
              <a:t>.</a:t>
            </a:r>
          </a:p>
          <a:p>
            <a:pPr algn="just"/>
            <a:endParaRPr lang="en-US" sz="1200"/>
          </a:p>
          <a:p>
            <a:pPr algn="just"/>
            <a:r>
              <a:rPr lang="en-US"/>
              <a:t>Which network mask should you use?</a:t>
            </a:r>
          </a:p>
          <a:p>
            <a:pPr algn="just"/>
            <a:endParaRPr lang="en-US" sz="1200"/>
          </a:p>
          <a:p>
            <a:pPr lvl="1"/>
            <a:r>
              <a:rPr lang="en-US"/>
              <a:t>A. 225.225.224.0</a:t>
            </a:r>
          </a:p>
          <a:p>
            <a:pPr lvl="1"/>
            <a:r>
              <a:rPr lang="en-US"/>
              <a:t>B. 225.225.240.0</a:t>
            </a:r>
          </a:p>
          <a:p>
            <a:pPr lvl="1"/>
            <a:r>
              <a:rPr lang="en-US"/>
              <a:t>C. 225.225.255.0</a:t>
            </a:r>
          </a:p>
          <a:p>
            <a:pPr lvl="1"/>
            <a:r>
              <a:rPr lang="en-US"/>
              <a:t>D. 255.255.255.224</a:t>
            </a:r>
          </a:p>
          <a:p>
            <a:pPr lvl="1"/>
            <a:r>
              <a:rPr lang="en-US"/>
              <a:t>E. 225.225.255.240</a:t>
            </a:r>
          </a:p>
        </p:txBody>
      </p:sp>
      <p:sp>
        <p:nvSpPr>
          <p:cNvPr id="89092" name="Text Box 4"/>
          <p:cNvSpPr txBox="1">
            <a:spLocks noChangeArrowheads="1"/>
          </p:cNvSpPr>
          <p:nvPr/>
        </p:nvSpPr>
        <p:spPr bwMode="auto">
          <a:xfrm>
            <a:off x="5334000" y="4572000"/>
            <a:ext cx="3200400" cy="457200"/>
          </a:xfrm>
          <a:prstGeom prst="rect">
            <a:avLst/>
          </a:prstGeom>
          <a:noFill/>
          <a:ln w="9525">
            <a:noFill/>
            <a:miter lim="800000"/>
            <a:headEnd/>
            <a:tailEnd/>
          </a:ln>
        </p:spPr>
        <p:txBody>
          <a:bodyPr>
            <a:spAutoFit/>
          </a:bodyPr>
          <a:lstStyle/>
          <a:p>
            <a:pPr>
              <a:spcBef>
                <a:spcPct val="50000"/>
              </a:spcBef>
            </a:pPr>
            <a:r>
              <a:rPr lang="en-US">
                <a:solidFill>
                  <a:srgbClr val="FF3300"/>
                </a:solidFill>
              </a:rPr>
              <a:t>Correct Answer : D</a:t>
            </a:r>
          </a:p>
        </p:txBody>
      </p:sp>
      <p:sp>
        <p:nvSpPr>
          <p:cNvPr id="7" name="Slide Number Placeholder 6"/>
          <p:cNvSpPr>
            <a:spLocks noGrp="1"/>
          </p:cNvSpPr>
          <p:nvPr>
            <p:ph type="sldNum" sz="quarter" idx="12"/>
          </p:nvPr>
        </p:nvSpPr>
        <p:spPr/>
        <p:txBody>
          <a:bodyPr>
            <a:normAutofit fontScale="85000" lnSpcReduction="20000"/>
          </a:bodyPr>
          <a:lstStyle/>
          <a:p>
            <a:fld id="{04CED84C-2EA6-462B-8029-C57D5BAC3218}" type="slidenum">
              <a:rPr lang="en-US" smtClean="0"/>
              <a:pPr/>
              <a:t>74</a:t>
            </a:fld>
            <a:endParaRPr lang="en-US"/>
          </a:p>
        </p:txBody>
      </p:sp>
      <p:sp>
        <p:nvSpPr>
          <p:cNvPr id="9" name="Rectangle 2"/>
          <p:cNvSpPr>
            <a:spLocks noGrp="1" noChangeArrowheads="1"/>
          </p:cNvSpPr>
          <p:nvPr>
            <p:ph type="title"/>
          </p:nvPr>
        </p:nvSpPr>
        <p:spPr>
          <a:xfrm>
            <a:off x="395536" y="260648"/>
            <a:ext cx="9144000" cy="792163"/>
          </a:xfrm>
        </p:spPr>
        <p:txBody>
          <a:bodyPr>
            <a:normAutofit fontScale="90000"/>
          </a:bodyPr>
          <a:lstStyle/>
          <a:p>
            <a:r>
              <a:rPr lang="en-US" sz="2800" kern="0" dirty="0" smtClean="0">
                <a:solidFill>
                  <a:schemeClr val="tx2">
                    <a:lumMod val="75000"/>
                  </a:schemeClr>
                </a:solidFill>
              </a:rPr>
              <a:t>Exercises</a:t>
            </a:r>
            <a:br>
              <a:rPr lang="en-US" sz="2800" kern="0" dirty="0" smtClean="0">
                <a:solidFill>
                  <a:schemeClr val="tx2">
                    <a:lumMod val="75000"/>
                  </a:schemeClr>
                </a:solidFill>
              </a:rPr>
            </a:br>
            <a:r>
              <a:rPr lang="en-US" sz="2800" kern="0" dirty="0" smtClean="0">
                <a:solidFill>
                  <a:schemeClr val="tx2">
                    <a:lumMod val="75000"/>
                  </a:schemeClr>
                </a:solidFill>
              </a:rPr>
              <a:t>	</a:t>
            </a:r>
            <a:r>
              <a:rPr lang="en-US" sz="2800" dirty="0" smtClean="0">
                <a:solidFill>
                  <a:schemeClr val="tx2">
                    <a:lumMod val="75000"/>
                  </a:schemeClr>
                </a:solidFill>
              </a:rPr>
              <a:t>Question </a:t>
            </a:r>
            <a:r>
              <a:rPr lang="en-US" sz="2800" dirty="0" smtClean="0"/>
              <a:t>15</a:t>
            </a:r>
            <a:endParaRPr lang="en-US" sz="2800" dirty="0" smtClean="0">
              <a:solidFill>
                <a:schemeClr val="tx2">
                  <a:lumMod val="75000"/>
                </a:schemeClr>
              </a:solidFill>
            </a:endParaRPr>
          </a:p>
        </p:txBody>
      </p:sp>
    </p:spTree>
    <p:extLst>
      <p:ext uri="{BB962C8B-B14F-4D97-AF65-F5344CB8AC3E}">
        <p14:creationId xmlns:p14="http://schemas.microsoft.com/office/powerpoint/2010/main" val="2283466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3"/>
          <p:cNvSpPr txBox="1">
            <a:spLocks noChangeArrowheads="1"/>
          </p:cNvSpPr>
          <p:nvPr/>
        </p:nvSpPr>
        <p:spPr bwMode="auto">
          <a:xfrm>
            <a:off x="4767263" y="762000"/>
            <a:ext cx="4191000" cy="5646738"/>
          </a:xfrm>
          <a:prstGeom prst="rect">
            <a:avLst/>
          </a:prstGeom>
          <a:noFill/>
          <a:ln w="9525">
            <a:noFill/>
            <a:miter lim="800000"/>
            <a:headEnd/>
            <a:tailEnd/>
          </a:ln>
        </p:spPr>
        <p:txBody>
          <a:bodyPr wrap="square">
            <a:spAutoFit/>
          </a:bodyPr>
          <a:lstStyle/>
          <a:p>
            <a:r>
              <a:rPr lang="en-US" sz="2000" dirty="0"/>
              <a:t> </a:t>
            </a:r>
            <a:r>
              <a:rPr lang="en-US" sz="1800" dirty="0"/>
              <a:t>You are a network technician at NEWSTAR company. </a:t>
            </a:r>
            <a:r>
              <a:rPr lang="en-US" sz="1800" dirty="0">
                <a:solidFill>
                  <a:srgbClr val="0070C0"/>
                </a:solidFill>
              </a:rPr>
              <a:t>You add a new workstation to the network to</a:t>
            </a:r>
          </a:p>
          <a:p>
            <a:r>
              <a:rPr lang="en-US" sz="1800" dirty="0">
                <a:solidFill>
                  <a:srgbClr val="0070C0"/>
                </a:solidFill>
              </a:rPr>
              <a:t>accommodate a new employee</a:t>
            </a:r>
            <a:r>
              <a:rPr lang="en-US" sz="1800" dirty="0"/>
              <a:t>. The relevant section of the network is shown in the beside exhibit.</a:t>
            </a:r>
          </a:p>
          <a:p>
            <a:endParaRPr lang="en-US" sz="1000" dirty="0"/>
          </a:p>
          <a:p>
            <a:r>
              <a:rPr lang="en-US" sz="1800" dirty="0">
                <a:solidFill>
                  <a:srgbClr val="0070C0"/>
                </a:solidFill>
              </a:rPr>
              <a:t>The employee is unable to connect to the server at IP address 192.168.18.141/27</a:t>
            </a:r>
            <a:r>
              <a:rPr lang="en-US" sz="1800" dirty="0"/>
              <a:t>.</a:t>
            </a:r>
          </a:p>
          <a:p>
            <a:endParaRPr lang="en-US" sz="900" dirty="0"/>
          </a:p>
          <a:p>
            <a:r>
              <a:rPr lang="en-US" sz="1800" dirty="0"/>
              <a:t>Can you identify the incorrectly configured network parameter in the workstation configuration?</a:t>
            </a:r>
          </a:p>
          <a:p>
            <a:endParaRPr lang="en-US" sz="1100" dirty="0"/>
          </a:p>
          <a:p>
            <a:r>
              <a:rPr lang="en-US" sz="1800" dirty="0"/>
              <a:t>A. IP address of the Ethernet 0 router interface</a:t>
            </a:r>
          </a:p>
          <a:p>
            <a:r>
              <a:rPr lang="en-US" sz="1800" dirty="0"/>
              <a:t>B. Server</a:t>
            </a:r>
          </a:p>
          <a:p>
            <a:r>
              <a:rPr lang="en-US" sz="1800" dirty="0"/>
              <a:t>C. Workstation default gateway</a:t>
            </a:r>
          </a:p>
          <a:p>
            <a:r>
              <a:rPr lang="en-US" sz="1800" dirty="0"/>
              <a:t>D. Workstation subnet mask</a:t>
            </a:r>
          </a:p>
          <a:p>
            <a:r>
              <a:rPr lang="en-US" sz="1800" dirty="0"/>
              <a:t>E. Workstation IP address</a:t>
            </a:r>
          </a:p>
        </p:txBody>
      </p:sp>
      <p:sp>
        <p:nvSpPr>
          <p:cNvPr id="83972" name="Text Box 4"/>
          <p:cNvSpPr txBox="1">
            <a:spLocks noChangeArrowheads="1"/>
          </p:cNvSpPr>
          <p:nvPr/>
        </p:nvSpPr>
        <p:spPr bwMode="auto">
          <a:xfrm>
            <a:off x="762000" y="5562600"/>
            <a:ext cx="5410200" cy="457200"/>
          </a:xfrm>
          <a:prstGeom prst="rect">
            <a:avLst/>
          </a:prstGeom>
          <a:noFill/>
          <a:ln w="9525">
            <a:noFill/>
            <a:miter lim="800000"/>
            <a:headEnd/>
            <a:tailEnd/>
          </a:ln>
        </p:spPr>
        <p:txBody>
          <a:bodyPr>
            <a:spAutoFit/>
          </a:bodyPr>
          <a:lstStyle/>
          <a:p>
            <a:pPr>
              <a:spcBef>
                <a:spcPct val="50000"/>
              </a:spcBef>
            </a:pPr>
            <a:r>
              <a:rPr lang="en-US">
                <a:solidFill>
                  <a:srgbClr val="FF3300"/>
                </a:solidFill>
              </a:rPr>
              <a:t>Correct Answer : C</a:t>
            </a:r>
          </a:p>
        </p:txBody>
      </p:sp>
      <p:pic>
        <p:nvPicPr>
          <p:cNvPr id="77828" name="Picture 7" descr="hinh7"/>
          <p:cNvPicPr>
            <a:picLocks noChangeAspect="1" noChangeArrowheads="1"/>
          </p:cNvPicPr>
          <p:nvPr/>
        </p:nvPicPr>
        <p:blipFill>
          <a:blip r:embed="rId3" cstate="print"/>
          <a:srcRect/>
          <a:stretch>
            <a:fillRect/>
          </a:stretch>
        </p:blipFill>
        <p:spPr bwMode="auto">
          <a:xfrm>
            <a:off x="609600" y="1447800"/>
            <a:ext cx="3886200" cy="3886200"/>
          </a:xfrm>
          <a:prstGeom prst="rect">
            <a:avLst/>
          </a:prstGeom>
          <a:noFill/>
          <a:ln w="9525">
            <a:noFill/>
            <a:miter lim="800000"/>
            <a:headEnd/>
            <a:tailEnd/>
          </a:ln>
        </p:spPr>
      </p:pic>
      <p:sp>
        <p:nvSpPr>
          <p:cNvPr id="77829" name="Rectangle 8"/>
          <p:cNvSpPr>
            <a:spLocks noChangeArrowheads="1"/>
          </p:cNvSpPr>
          <p:nvPr/>
        </p:nvSpPr>
        <p:spPr bwMode="auto">
          <a:xfrm>
            <a:off x="0" y="762000"/>
            <a:ext cx="4495800" cy="533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r>
              <a:rPr lang="en-US" sz="3200" dirty="0" smtClean="0">
                <a:solidFill>
                  <a:schemeClr val="tx2">
                    <a:lumMod val="75000"/>
                  </a:schemeClr>
                </a:solidFill>
              </a:rPr>
              <a:t>Question </a:t>
            </a:r>
            <a:r>
              <a:rPr lang="en-US" sz="3200" dirty="0">
                <a:solidFill>
                  <a:schemeClr val="tx2">
                    <a:lumMod val="75000"/>
                  </a:schemeClr>
                </a:solidFill>
              </a:rPr>
              <a:t>16</a:t>
            </a:r>
            <a:endParaRPr lang="en-US" sz="3200" u="sng" dirty="0">
              <a:solidFill>
                <a:schemeClr val="tx2">
                  <a:lumMod val="75000"/>
                </a:schemeClr>
              </a:solidFill>
            </a:endParaRPr>
          </a:p>
        </p:txBody>
      </p:sp>
      <p:sp>
        <p:nvSpPr>
          <p:cNvPr id="6" name="Rounded Rectangle 5"/>
          <p:cNvSpPr/>
          <p:nvPr/>
        </p:nvSpPr>
        <p:spPr>
          <a:xfrm>
            <a:off x="1219200" y="2133600"/>
            <a:ext cx="6858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a:t>SPKT</a:t>
            </a:r>
          </a:p>
        </p:txBody>
      </p:sp>
      <p:sp>
        <p:nvSpPr>
          <p:cNvPr id="9" name="Slide Number Placeholder 8"/>
          <p:cNvSpPr>
            <a:spLocks noGrp="1"/>
          </p:cNvSpPr>
          <p:nvPr>
            <p:ph type="sldNum" sz="quarter" idx="12"/>
          </p:nvPr>
        </p:nvSpPr>
        <p:spPr/>
        <p:txBody>
          <a:bodyPr>
            <a:normAutofit fontScale="85000" lnSpcReduction="20000"/>
          </a:bodyPr>
          <a:lstStyle/>
          <a:p>
            <a:fld id="{04CED84C-2EA6-462B-8029-C57D5BAC3218}" type="slidenum">
              <a:rPr lang="en-US" smtClean="0"/>
              <a:pPr/>
              <a:t>75</a:t>
            </a:fld>
            <a:endParaRPr lang="en-US"/>
          </a:p>
        </p:txBody>
      </p:sp>
    </p:spTree>
    <p:extLst>
      <p:ext uri="{BB962C8B-B14F-4D97-AF65-F5344CB8AC3E}">
        <p14:creationId xmlns:p14="http://schemas.microsoft.com/office/powerpoint/2010/main" val="3960623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Exercise: In the following questions, assume you can use zero and broadcast subnets</a:t>
            </a:r>
            <a:endParaRPr lang="en-US" sz="2400"/>
          </a:p>
        </p:txBody>
      </p:sp>
      <p:sp>
        <p:nvSpPr>
          <p:cNvPr id="6" name="Content Placeholder 5"/>
          <p:cNvSpPr>
            <a:spLocks noGrp="1"/>
          </p:cNvSpPr>
          <p:nvPr>
            <p:ph idx="1"/>
          </p:nvPr>
        </p:nvSpPr>
        <p:spPr>
          <a:xfrm>
            <a:off x="609600" y="1447800"/>
            <a:ext cx="8305800" cy="5029200"/>
          </a:xfrm>
        </p:spPr>
        <p:txBody>
          <a:bodyPr>
            <a:noAutofit/>
          </a:bodyPr>
          <a:lstStyle/>
          <a:p>
            <a:pPr marL="457200" indent="-457200" algn="just">
              <a:buNone/>
            </a:pPr>
            <a:r>
              <a:rPr lang="en-US" smtClean="0"/>
              <a:t>9. What are the Broadcast addresses in each of these /24 subnets?</a:t>
            </a:r>
          </a:p>
          <a:p>
            <a:pPr marL="1714500" lvl="3" indent="-457200" algn="just">
              <a:buNone/>
            </a:pPr>
            <a:r>
              <a:rPr lang="en-US" sz="2800" smtClean="0"/>
              <a:t>145.126.203.0/24</a:t>
            </a:r>
          </a:p>
          <a:p>
            <a:pPr marL="1714500" lvl="3" indent="-457200" algn="just">
              <a:buNone/>
            </a:pPr>
            <a:r>
              <a:rPr lang="en-US" sz="2800" smtClean="0"/>
              <a:t>145.126.204.0/24</a:t>
            </a:r>
          </a:p>
          <a:p>
            <a:pPr marL="1714500" lvl="3" indent="-457200" algn="just">
              <a:buNone/>
            </a:pPr>
            <a:r>
              <a:rPr lang="en-US" sz="2800" smtClean="0"/>
              <a:t>145.126.205.0/24</a:t>
            </a:r>
          </a:p>
          <a:p>
            <a:pPr marL="457200" indent="-457200" algn="just">
              <a:buNone/>
            </a:pPr>
            <a:r>
              <a:rPr lang="en-US" smtClean="0"/>
              <a:t>10. What are the Broadcast addresses in each of these /16 subnets?</a:t>
            </a:r>
          </a:p>
          <a:p>
            <a:pPr marL="1257300" lvl="2" indent="-457200" algn="just">
              <a:buNone/>
            </a:pPr>
            <a:r>
              <a:rPr lang="en-US" sz="2800" smtClean="0"/>
              <a:t>188.74.0.0/16</a:t>
            </a:r>
          </a:p>
          <a:p>
            <a:pPr marL="1257300" lvl="2" indent="-457200" algn="just">
              <a:buNone/>
            </a:pPr>
            <a:r>
              <a:rPr lang="en-US" sz="2800" smtClean="0"/>
              <a:t>188.75.0.0/16</a:t>
            </a:r>
          </a:p>
          <a:p>
            <a:pPr marL="1257300" lvl="2" indent="-457200" algn="just">
              <a:buNone/>
            </a:pPr>
            <a:r>
              <a:rPr lang="en-US" sz="2800" smtClean="0"/>
              <a:t>188.76.0.0/16</a:t>
            </a:r>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76</a:t>
            </a:fld>
            <a:endParaRPr lang="en-US"/>
          </a:p>
        </p:txBody>
      </p:sp>
    </p:spTree>
    <p:extLst>
      <p:ext uri="{BB962C8B-B14F-4D97-AF65-F5344CB8AC3E}">
        <p14:creationId xmlns:p14="http://schemas.microsoft.com/office/powerpoint/2010/main" val="568319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smtClean="0"/>
              <a:t>Exercise: In the following questions, assume you can use zero and broadcast subnets</a:t>
            </a:r>
            <a:endParaRPr lang="en-US" sz="2400"/>
          </a:p>
        </p:txBody>
      </p:sp>
      <p:sp>
        <p:nvSpPr>
          <p:cNvPr id="6" name="Content Placeholder 5"/>
          <p:cNvSpPr>
            <a:spLocks noGrp="1"/>
          </p:cNvSpPr>
          <p:nvPr>
            <p:ph idx="1"/>
          </p:nvPr>
        </p:nvSpPr>
        <p:spPr>
          <a:xfrm>
            <a:off x="609600" y="1447800"/>
            <a:ext cx="8534400" cy="5029200"/>
          </a:xfrm>
        </p:spPr>
        <p:txBody>
          <a:bodyPr>
            <a:noAutofit/>
          </a:bodyPr>
          <a:lstStyle/>
          <a:p>
            <a:pPr marL="457200" indent="-457200" algn="just">
              <a:buNone/>
            </a:pPr>
            <a:r>
              <a:rPr lang="en-US" sz="2000" smtClean="0"/>
              <a:t>11. You've applied a new /27 subnet mask to the following /24 network block.</a:t>
            </a:r>
          </a:p>
          <a:p>
            <a:pPr marL="857250" lvl="1" indent="-457200" algn="just">
              <a:buNone/>
            </a:pPr>
            <a:r>
              <a:rPr lang="en-US" sz="2000" smtClean="0"/>
              <a:t>11001110.00010011.0001000.xxxxxxxx = 206.19.16.0/24</a:t>
            </a:r>
          </a:p>
          <a:p>
            <a:pPr marL="857250" lvl="1" indent="-457200" algn="just">
              <a:buNone/>
            </a:pPr>
            <a:r>
              <a:rPr lang="en-US" sz="2000" smtClean="0"/>
              <a:t>11111111.11111111.1111111.11100000 = new /27 subnet mask</a:t>
            </a:r>
          </a:p>
          <a:p>
            <a:pPr marL="857250" lvl="1" indent="-457200" algn="just">
              <a:buNone/>
            </a:pPr>
            <a:r>
              <a:rPr lang="en-US" sz="2000" smtClean="0"/>
              <a:t>-------------------------------------------------</a:t>
            </a:r>
          </a:p>
          <a:p>
            <a:pPr marL="857250" lvl="1" indent="-457200" algn="just">
              <a:buNone/>
            </a:pPr>
            <a:r>
              <a:rPr lang="en-US" sz="2000" smtClean="0"/>
              <a:t>11001110.00010011.0001000.xxx00000</a:t>
            </a:r>
            <a:endParaRPr lang="en-US" sz="1800" smtClean="0"/>
          </a:p>
          <a:p>
            <a:pPr marL="857250" lvl="1" indent="-457200">
              <a:buNone/>
            </a:pPr>
            <a:r>
              <a:rPr lang="en-US" smtClean="0"/>
              <a:t>What are the network addresses of the first 4 new subnets?</a:t>
            </a:r>
          </a:p>
          <a:p>
            <a:pPr marL="857250" lvl="1" indent="-457200" algn="just">
              <a:buNone/>
            </a:pPr>
            <a:r>
              <a:rPr lang="en-US" smtClean="0"/>
              <a:t>What is the network increment? Assume you can use zero and  broadcast subnets</a:t>
            </a:r>
            <a:r>
              <a:rPr lang="en-US" sz="1800" smtClean="0"/>
              <a:t>.</a:t>
            </a:r>
            <a:endParaRPr lang="en-US" sz="1700"/>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77</a:t>
            </a:fld>
            <a:endParaRPr lang="en-US"/>
          </a:p>
        </p:txBody>
      </p:sp>
    </p:spTree>
    <p:extLst>
      <p:ext uri="{BB962C8B-B14F-4D97-AF65-F5344CB8AC3E}">
        <p14:creationId xmlns:p14="http://schemas.microsoft.com/office/powerpoint/2010/main" val="14925530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Exercise: In the following questions, assume you can use zero and broadcast subnets</a:t>
            </a:r>
            <a:endParaRPr lang="en-US" sz="2400" dirty="0"/>
          </a:p>
        </p:txBody>
      </p:sp>
      <p:sp>
        <p:nvSpPr>
          <p:cNvPr id="6" name="Content Placeholder 5"/>
          <p:cNvSpPr>
            <a:spLocks noGrp="1"/>
          </p:cNvSpPr>
          <p:nvPr>
            <p:ph idx="1"/>
          </p:nvPr>
        </p:nvSpPr>
        <p:spPr>
          <a:xfrm>
            <a:off x="609600" y="2132856"/>
            <a:ext cx="8534400" cy="4344144"/>
          </a:xfrm>
        </p:spPr>
        <p:txBody>
          <a:bodyPr>
            <a:noAutofit/>
          </a:bodyPr>
          <a:lstStyle/>
          <a:p>
            <a:pPr>
              <a:buNone/>
            </a:pPr>
            <a:r>
              <a:rPr lang="en-US" sz="2000" dirty="0" smtClean="0"/>
              <a:t>12. You've applied a new /19 subnet mask to the following /15 network block.</a:t>
            </a:r>
          </a:p>
          <a:p>
            <a:pPr lvl="1">
              <a:buNone/>
            </a:pPr>
            <a:r>
              <a:rPr lang="en-US" sz="2000" dirty="0" smtClean="0"/>
              <a:t>01111100.110111xx.xxxxxxxx.xxxxxxxx = 124.220.0.0/15</a:t>
            </a:r>
          </a:p>
          <a:p>
            <a:pPr lvl="1">
              <a:buNone/>
            </a:pPr>
            <a:r>
              <a:rPr lang="en-US" sz="2000" dirty="0" smtClean="0"/>
              <a:t>11111111.11111111.11100000.00000000 = new /19 subnet mask</a:t>
            </a:r>
          </a:p>
          <a:p>
            <a:pPr lvl="1">
              <a:buNone/>
            </a:pPr>
            <a:r>
              <a:rPr lang="en-US" sz="2000" dirty="0" smtClean="0"/>
              <a:t>---------------------------------------------------</a:t>
            </a:r>
          </a:p>
          <a:p>
            <a:pPr lvl="1">
              <a:buNone/>
            </a:pPr>
            <a:r>
              <a:rPr lang="en-US" sz="2000" dirty="0" smtClean="0"/>
              <a:t>01111100.110111xx.xxx00000.00000000</a:t>
            </a:r>
          </a:p>
          <a:p>
            <a:pPr>
              <a:buNone/>
            </a:pPr>
            <a:r>
              <a:rPr lang="en-US" sz="2000" dirty="0" smtClean="0"/>
              <a:t>What are the network addresses of the first 5 new subnets?</a:t>
            </a:r>
          </a:p>
          <a:p>
            <a:pPr>
              <a:buNone/>
            </a:pPr>
            <a:r>
              <a:rPr lang="en-US" sz="2000" dirty="0" smtClean="0"/>
              <a:t>What is the network increment? Assume you can use zero and broadcast subnets.</a:t>
            </a:r>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78</a:t>
            </a:fld>
            <a:endParaRPr lang="en-US"/>
          </a:p>
        </p:txBody>
      </p:sp>
    </p:spTree>
    <p:extLst>
      <p:ext uri="{BB962C8B-B14F-4D97-AF65-F5344CB8AC3E}">
        <p14:creationId xmlns:p14="http://schemas.microsoft.com/office/powerpoint/2010/main" val="9136210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normAutofit/>
          </a:bodyPr>
          <a:lstStyle/>
          <a:p>
            <a:pPr algn="just"/>
            <a:r>
              <a:rPr lang="en-US" dirty="0"/>
              <a:t>" </a:t>
            </a:r>
            <a:r>
              <a:rPr lang="en-US" dirty="0" err="1"/>
              <a:t>Công</a:t>
            </a:r>
            <a:r>
              <a:rPr lang="en-US" dirty="0"/>
              <a:t> </a:t>
            </a:r>
            <a:r>
              <a:rPr lang="en-US" dirty="0" err="1"/>
              <a:t>ty</a:t>
            </a:r>
            <a:r>
              <a:rPr lang="en-US" dirty="0"/>
              <a:t> ABC </a:t>
            </a:r>
            <a:r>
              <a:rPr lang="en-US" dirty="0" err="1"/>
              <a:t>có</a:t>
            </a:r>
            <a:r>
              <a:rPr lang="en-US" dirty="0"/>
              <a:t> 14 chi </a:t>
            </a:r>
            <a:r>
              <a:rPr lang="en-US" dirty="0" err="1"/>
              <a:t>nhánh</a:t>
            </a:r>
            <a:r>
              <a:rPr lang="en-US" dirty="0"/>
              <a:t> ở 14 </a:t>
            </a:r>
            <a:r>
              <a:rPr lang="en-US" dirty="0" err="1"/>
              <a:t>tỉnh</a:t>
            </a:r>
            <a:r>
              <a:rPr lang="en-US" dirty="0"/>
              <a:t>, </a:t>
            </a:r>
            <a:r>
              <a:rPr lang="en-US" dirty="0" err="1"/>
              <a:t>tương</a:t>
            </a:r>
            <a:r>
              <a:rPr lang="en-US" dirty="0"/>
              <a:t> </a:t>
            </a:r>
            <a:r>
              <a:rPr lang="en-US" dirty="0" err="1"/>
              <a:t>lai</a:t>
            </a:r>
            <a:r>
              <a:rPr lang="en-US" dirty="0"/>
              <a:t> </a:t>
            </a:r>
            <a:r>
              <a:rPr lang="en-US" dirty="0" err="1"/>
              <a:t>có</a:t>
            </a:r>
            <a:r>
              <a:rPr lang="en-US" dirty="0"/>
              <a:t> </a:t>
            </a:r>
            <a:r>
              <a:rPr lang="en-US" dirty="0" err="1"/>
              <a:t>thể</a:t>
            </a:r>
            <a:r>
              <a:rPr lang="en-US" dirty="0"/>
              <a:t> </a:t>
            </a:r>
            <a:r>
              <a:rPr lang="en-US" dirty="0" err="1"/>
              <a:t>mở</a:t>
            </a:r>
            <a:r>
              <a:rPr lang="en-US" dirty="0"/>
              <a:t> </a:t>
            </a:r>
            <a:r>
              <a:rPr lang="en-US" dirty="0" err="1"/>
              <a:t>thêm</a:t>
            </a:r>
            <a:r>
              <a:rPr lang="en-US" dirty="0"/>
              <a:t> 30 chi </a:t>
            </a:r>
            <a:r>
              <a:rPr lang="en-US" dirty="0" err="1"/>
              <a:t>nhánh</a:t>
            </a:r>
            <a:r>
              <a:rPr lang="en-US" dirty="0"/>
              <a:t>. </a:t>
            </a:r>
            <a:r>
              <a:rPr lang="en-US" dirty="0" err="1"/>
              <a:t>công</a:t>
            </a:r>
            <a:r>
              <a:rPr lang="en-US" dirty="0"/>
              <a:t> </a:t>
            </a:r>
            <a:r>
              <a:rPr lang="en-US" dirty="0" err="1"/>
              <a:t>ty</a:t>
            </a:r>
            <a:r>
              <a:rPr lang="en-US" dirty="0"/>
              <a:t> </a:t>
            </a:r>
            <a:r>
              <a:rPr lang="en-US" dirty="0" err="1"/>
              <a:t>hiện</a:t>
            </a:r>
            <a:r>
              <a:rPr lang="en-US" dirty="0"/>
              <a:t> </a:t>
            </a:r>
            <a:r>
              <a:rPr lang="en-US" dirty="0" err="1"/>
              <a:t>đang</a:t>
            </a:r>
            <a:r>
              <a:rPr lang="en-US" dirty="0"/>
              <a:t> </a:t>
            </a:r>
            <a:r>
              <a:rPr lang="en-US" dirty="0" err="1"/>
              <a:t>sử</a:t>
            </a:r>
            <a:r>
              <a:rPr lang="en-US" dirty="0"/>
              <a:t> </a:t>
            </a:r>
            <a:r>
              <a:rPr lang="en-US" dirty="0" err="1"/>
              <a:t>dụng</a:t>
            </a:r>
            <a:r>
              <a:rPr lang="en-US" dirty="0"/>
              <a:t> </a:t>
            </a:r>
            <a:r>
              <a:rPr lang="en-US" dirty="0" err="1"/>
              <a:t>lớp</a:t>
            </a:r>
            <a:r>
              <a:rPr lang="en-US" dirty="0"/>
              <a:t> IP:172.16.0.0,hãy </a:t>
            </a:r>
            <a:r>
              <a:rPr lang="en-US" dirty="0" err="1"/>
              <a:t>tiến</a:t>
            </a:r>
            <a:r>
              <a:rPr lang="en-US" dirty="0"/>
              <a:t> </a:t>
            </a:r>
            <a:r>
              <a:rPr lang="en-US" dirty="0" err="1"/>
              <a:t>hành</a:t>
            </a:r>
            <a:r>
              <a:rPr lang="en-US" dirty="0"/>
              <a:t> chia </a:t>
            </a:r>
            <a:r>
              <a:rPr lang="en-US" dirty="0" err="1"/>
              <a:t>mạng</a:t>
            </a:r>
            <a:r>
              <a:rPr lang="en-US" dirty="0"/>
              <a:t> con </a:t>
            </a:r>
            <a:r>
              <a:rPr lang="en-US" dirty="0" err="1"/>
              <a:t>theo</a:t>
            </a:r>
            <a:r>
              <a:rPr lang="en-US" dirty="0"/>
              <a:t> </a:t>
            </a:r>
            <a:r>
              <a:rPr lang="en-US" dirty="0" err="1"/>
              <a:t>từng</a:t>
            </a:r>
            <a:r>
              <a:rPr lang="en-US" dirty="0"/>
              <a:t> chi </a:t>
            </a:r>
            <a:r>
              <a:rPr lang="en-US" dirty="0" err="1"/>
              <a:t>nhánh.Tìm</a:t>
            </a:r>
            <a:r>
              <a:rPr lang="en-US" dirty="0"/>
              <a:t> </a:t>
            </a:r>
            <a:r>
              <a:rPr lang="en-US" dirty="0" err="1"/>
              <a:t>SubnetMask,phạm</a:t>
            </a:r>
            <a:r>
              <a:rPr lang="en-US" dirty="0"/>
              <a:t> vi IP </a:t>
            </a:r>
            <a:r>
              <a:rPr lang="en-US" dirty="0" err="1"/>
              <a:t>cấp</a:t>
            </a:r>
            <a:r>
              <a:rPr lang="en-US" dirty="0"/>
              <a:t> </a:t>
            </a:r>
            <a:r>
              <a:rPr lang="en-US" dirty="0" err="1"/>
              <a:t>phát</a:t>
            </a:r>
            <a:r>
              <a:rPr lang="en-US" dirty="0"/>
              <a:t> </a:t>
            </a:r>
            <a:r>
              <a:rPr lang="en-US" dirty="0" err="1"/>
              <a:t>cho</a:t>
            </a:r>
            <a:r>
              <a:rPr lang="en-US" dirty="0"/>
              <a:t> </a:t>
            </a:r>
            <a:r>
              <a:rPr lang="en-US" dirty="0" err="1"/>
              <a:t>mỗi</a:t>
            </a:r>
            <a:r>
              <a:rPr lang="en-US" dirty="0"/>
              <a:t> chi </a:t>
            </a:r>
            <a:r>
              <a:rPr lang="en-US" dirty="0" err="1"/>
              <a:t>nhánh</a:t>
            </a:r>
            <a:r>
              <a:rPr lang="en-US" dirty="0"/>
              <a:t>."</a:t>
            </a:r>
          </a:p>
          <a:p>
            <a:pPr marL="0" indent="0" algn="just">
              <a:buNone/>
            </a:pP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79</a:t>
            </a:fld>
            <a:endParaRPr lang="en-US"/>
          </a:p>
        </p:txBody>
      </p:sp>
    </p:spTree>
    <p:extLst>
      <p:ext uri="{BB962C8B-B14F-4D97-AF65-F5344CB8AC3E}">
        <p14:creationId xmlns:p14="http://schemas.microsoft.com/office/powerpoint/2010/main" val="16941125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defRPr/>
            </a:pPr>
            <a:r>
              <a:rPr lang="en-US" sz="3200" dirty="0" smtClean="0">
                <a:solidFill>
                  <a:schemeClr val="tx2">
                    <a:lumMod val="75000"/>
                  </a:schemeClr>
                </a:solidFill>
              </a:rPr>
              <a:t>IP Address Format: Dotted Decimal Notation</a:t>
            </a:r>
            <a:endParaRPr lang="en-US" sz="3200" dirty="0">
              <a:solidFill>
                <a:schemeClr val="tx2">
                  <a:lumMod val="75000"/>
                </a:schemeClr>
              </a:solidFill>
            </a:endParaRPr>
          </a:p>
        </p:txBody>
      </p:sp>
      <p:graphicFrame>
        <p:nvGraphicFramePr>
          <p:cNvPr id="9" name="Content Placeholder 8"/>
          <p:cNvGraphicFramePr>
            <a:graphicFrameLocks noGrp="1"/>
          </p:cNvGraphicFramePr>
          <p:nvPr>
            <p:ph idx="1"/>
          </p:nvPr>
        </p:nvGraphicFramePr>
        <p:xfrm>
          <a:off x="609600" y="1447800"/>
          <a:ext cx="8382000" cy="5029201"/>
        </p:xfrm>
        <a:graphic>
          <a:graphicData uri="http://schemas.openxmlformats.org/drawingml/2006/table">
            <a:tbl>
              <a:tblPr firstRow="1" bandRow="1">
                <a:tableStyleId>{5C22544A-7EE6-4342-B048-85BDC9FD1C3A}</a:tableStyleId>
              </a:tblPr>
              <a:tblGrid>
                <a:gridCol w="3352800"/>
                <a:gridCol w="1219200"/>
                <a:gridCol w="1219200"/>
                <a:gridCol w="1295400"/>
                <a:gridCol w="1295400"/>
              </a:tblGrid>
              <a:tr h="527538">
                <a:tc rowSpan="2">
                  <a:txBody>
                    <a:bodyPr/>
                    <a:lstStyle/>
                    <a:p>
                      <a:r>
                        <a:rPr lang="en-US" sz="2200" smtClean="0"/>
                        <a:t>IP v4: 32 bit (range</a:t>
                      </a:r>
                      <a:r>
                        <a:rPr lang="en-US" sz="2200" baseline="0" smtClean="0"/>
                        <a:t> value </a:t>
                      </a:r>
                      <a:r>
                        <a:rPr lang="en-US" sz="2200" b="1" kern="1200" baseline="0" smtClean="0">
                          <a:solidFill>
                            <a:schemeClr val="lt1"/>
                          </a:solidFill>
                          <a:latin typeface="+mn-lt"/>
                          <a:ea typeface="+mn-ea"/>
                          <a:cs typeface="+mn-cs"/>
                        </a:rPr>
                        <a:t>0 to 4,294,967,295)</a:t>
                      </a:r>
                      <a:endParaRPr lang="en-US" sz="220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r>
                        <a:rPr lang="en-US" sz="2200" smtClean="0"/>
                        <a:t>Example</a:t>
                      </a:r>
                      <a:endParaRPr lang="en-US"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703385">
                <a:tc vMerge="1">
                  <a:txBody>
                    <a:bodyPr/>
                    <a:lstStyle/>
                    <a:p>
                      <a:endParaRPr lang="en-US"/>
                    </a:p>
                  </a:txBody>
                  <a:tcPr/>
                </a:tc>
                <a:tc gridSpan="4">
                  <a:txBody>
                    <a:bodyPr/>
                    <a:lstStyle/>
                    <a:p>
                      <a:pPr algn="ctr"/>
                      <a:r>
                        <a:rPr lang="en-US" sz="2200" b="1" kern="1200" baseline="0" smtClean="0">
                          <a:solidFill>
                            <a:schemeClr val="dk1"/>
                          </a:solidFill>
                          <a:latin typeface="+mn-lt"/>
                          <a:ea typeface="+mn-ea"/>
                          <a:cs typeface="+mn-cs"/>
                        </a:rPr>
                        <a:t>1101010101010100001100101001011</a:t>
                      </a:r>
                      <a:endParaRPr lang="en-US"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652954">
                <a:tc>
                  <a:txBody>
                    <a:bodyPr/>
                    <a:lstStyle/>
                    <a:p>
                      <a:r>
                        <a:rPr lang="en-US" sz="2200" smtClean="0"/>
                        <a:t>For  Readability,</a:t>
                      </a:r>
                      <a:r>
                        <a:rPr lang="en-US" sz="2200" baseline="0" smtClean="0"/>
                        <a:t> the 32 bit binary number can  be devided into four 8bit octets</a:t>
                      </a:r>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kern="1200" baseline="0" smtClean="0">
                          <a:solidFill>
                            <a:schemeClr val="dk1"/>
                          </a:solidFill>
                          <a:latin typeface="+mn-lt"/>
                          <a:ea typeface="+mn-ea"/>
                          <a:cs typeface="+mn-cs"/>
                        </a:rPr>
                        <a:t>11010101</a:t>
                      </a: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kern="1200" baseline="0" smtClean="0">
                          <a:solidFill>
                            <a:schemeClr val="dk1"/>
                          </a:solidFill>
                          <a:latin typeface="+mn-lt"/>
                          <a:ea typeface="+mn-ea"/>
                          <a:cs typeface="+mn-cs"/>
                        </a:rPr>
                        <a:t>0101010</a:t>
                      </a:r>
                      <a:endParaRPr lang="en-US" sz="200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kern="1200" baseline="0" smtClean="0">
                          <a:solidFill>
                            <a:schemeClr val="dk1"/>
                          </a:solidFill>
                          <a:latin typeface="+mn-lt"/>
                          <a:ea typeface="+mn-ea"/>
                          <a:cs typeface="+mn-cs"/>
                        </a:rPr>
                        <a:t>00011001</a:t>
                      </a: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kern="1200" baseline="0" smtClean="0">
                          <a:solidFill>
                            <a:schemeClr val="dk1"/>
                          </a:solidFill>
                          <a:latin typeface="+mn-lt"/>
                          <a:ea typeface="+mn-ea"/>
                          <a:cs typeface="+mn-cs"/>
                        </a:rPr>
                        <a:t>01001011</a:t>
                      </a: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072662">
                <a:tc>
                  <a:txBody>
                    <a:bodyPr/>
                    <a:lstStyle/>
                    <a:p>
                      <a:r>
                        <a:rPr lang="en-US" sz="2200" smtClean="0"/>
                        <a:t>Each Octet (or byte) can be converted to decimal</a:t>
                      </a:r>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smtClean="0"/>
                        <a:t>106</a:t>
                      </a:r>
                      <a:endParaRPr lang="en-US" sz="32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smtClean="0"/>
                        <a:t>170</a:t>
                      </a:r>
                      <a:endParaRPr lang="en-US" sz="32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smtClean="0"/>
                        <a:t>25</a:t>
                      </a:r>
                      <a:endParaRPr lang="en-US" sz="32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smtClean="0"/>
                        <a:t>75</a:t>
                      </a:r>
                      <a:endParaRPr lang="en-US" sz="32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72662">
                <a:tc>
                  <a:txBody>
                    <a:bodyPr/>
                    <a:lstStyle/>
                    <a:p>
                      <a:r>
                        <a:rPr lang="en-US" sz="2200" smtClean="0"/>
                        <a:t>The address can be written in dotted decimal notation</a:t>
                      </a:r>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smtClean="0"/>
                        <a:t>106.</a:t>
                      </a:r>
                      <a:endParaRPr lang="en-US" sz="32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smtClean="0"/>
                        <a:t>170.</a:t>
                      </a:r>
                      <a:endParaRPr lang="en-US" sz="32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smtClean="0"/>
                        <a:t>25.</a:t>
                      </a:r>
                      <a:endParaRPr lang="en-US" sz="32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smtClean="0"/>
                        <a:t>75</a:t>
                      </a:r>
                      <a:endParaRPr lang="en-US" sz="32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8</a:t>
            </a:fld>
            <a:endParaRPr lang="en-US"/>
          </a:p>
        </p:txBody>
      </p:sp>
    </p:spTree>
    <p:extLst>
      <p:ext uri="{BB962C8B-B14F-4D97-AF65-F5344CB8AC3E}">
        <p14:creationId xmlns:p14="http://schemas.microsoft.com/office/powerpoint/2010/main" val="3371141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a:xfrm>
            <a:off x="612648" y="1600200"/>
            <a:ext cx="8153400" cy="5257800"/>
          </a:xfrm>
        </p:spPr>
        <p:txBody>
          <a:bodyPr>
            <a:noAutofit/>
          </a:bodyPr>
          <a:lstStyle/>
          <a:p>
            <a:r>
              <a:rPr lang="en-US" sz="1800" dirty="0" err="1" smtClean="0"/>
              <a:t>Trả</a:t>
            </a:r>
            <a:r>
              <a:rPr lang="en-US" sz="1800" dirty="0" smtClean="0"/>
              <a:t> </a:t>
            </a:r>
            <a:r>
              <a:rPr lang="en-US" sz="1800" dirty="0" err="1" smtClean="0"/>
              <a:t>lời</a:t>
            </a:r>
            <a:r>
              <a:rPr lang="en-US" sz="1800" dirty="0" smtClean="0"/>
              <a:t>:</a:t>
            </a:r>
            <a:r>
              <a:rPr lang="en-US" sz="1800" dirty="0"/>
              <a:t> </a:t>
            </a:r>
            <a:r>
              <a:rPr lang="en-US" sz="1800" dirty="0" err="1"/>
              <a:t>Thứ</a:t>
            </a:r>
            <a:r>
              <a:rPr lang="en-US" sz="1800" dirty="0"/>
              <a:t> </a:t>
            </a:r>
            <a:r>
              <a:rPr lang="en-US" sz="1800" dirty="0" err="1"/>
              <a:t>nhất</a:t>
            </a:r>
            <a:r>
              <a:rPr lang="en-US" sz="1800" dirty="0"/>
              <a:t>, </a:t>
            </a:r>
            <a:r>
              <a:rPr lang="en-US" sz="1800" dirty="0" err="1"/>
              <a:t>xác</a:t>
            </a:r>
            <a:r>
              <a:rPr lang="en-US" sz="1800" dirty="0"/>
              <a:t> </a:t>
            </a:r>
            <a:r>
              <a:rPr lang="en-US" sz="1800" dirty="0" err="1"/>
              <a:t>định</a:t>
            </a:r>
            <a:r>
              <a:rPr lang="en-US" sz="1800" dirty="0"/>
              <a:t> </a:t>
            </a:r>
            <a:r>
              <a:rPr lang="en-US" sz="1800" dirty="0" err="1"/>
              <a:t>số</a:t>
            </a:r>
            <a:r>
              <a:rPr lang="en-US" sz="1800" dirty="0"/>
              <a:t> bit </a:t>
            </a:r>
            <a:r>
              <a:rPr lang="en-US" sz="1800" dirty="0" err="1"/>
              <a:t>cần</a:t>
            </a:r>
            <a:r>
              <a:rPr lang="en-US" sz="1800" dirty="0"/>
              <a:t> </a:t>
            </a:r>
            <a:r>
              <a:rPr lang="en-US" sz="1800" dirty="0" err="1"/>
              <a:t>mượn</a:t>
            </a:r>
            <a:r>
              <a:rPr lang="en-US" sz="1800" dirty="0"/>
              <a:t> </a:t>
            </a:r>
            <a:r>
              <a:rPr lang="en-US" sz="1800" dirty="0" err="1"/>
              <a:t>để</a:t>
            </a:r>
            <a:r>
              <a:rPr lang="en-US" sz="1800" dirty="0"/>
              <a:t> </a:t>
            </a:r>
            <a:r>
              <a:rPr lang="en-US" sz="1800" dirty="0" err="1"/>
              <a:t>làm</a:t>
            </a:r>
            <a:r>
              <a:rPr lang="en-US" sz="1800" dirty="0"/>
              <a:t> subnet. </a:t>
            </a:r>
            <a:r>
              <a:rPr lang="en-US" sz="1800" dirty="0" err="1"/>
              <a:t>Số</a:t>
            </a:r>
            <a:r>
              <a:rPr lang="en-US" sz="1800" dirty="0"/>
              <a:t> subnet </a:t>
            </a:r>
            <a:r>
              <a:rPr lang="en-US" sz="1800" dirty="0" err="1"/>
              <a:t>cần</a:t>
            </a:r>
            <a:r>
              <a:rPr lang="en-US" sz="1800" dirty="0"/>
              <a:t> = 14 + 30 = 44 (subnet) --&gt; </a:t>
            </a:r>
            <a:r>
              <a:rPr lang="en-US" sz="1800" dirty="0" err="1"/>
              <a:t>phải</a:t>
            </a:r>
            <a:r>
              <a:rPr lang="en-US" sz="1800" dirty="0"/>
              <a:t> </a:t>
            </a:r>
            <a:r>
              <a:rPr lang="en-US" sz="1800" dirty="0" err="1"/>
              <a:t>mượn</a:t>
            </a:r>
            <a:r>
              <a:rPr lang="en-US" sz="1800" dirty="0"/>
              <a:t> 6 bit </a:t>
            </a:r>
            <a:r>
              <a:rPr lang="en-US" sz="1800" dirty="0" err="1"/>
              <a:t>để</a:t>
            </a:r>
            <a:r>
              <a:rPr lang="en-US" sz="1800" dirty="0"/>
              <a:t> </a:t>
            </a:r>
            <a:r>
              <a:rPr lang="en-US" sz="1800" dirty="0" err="1"/>
              <a:t>làm</a:t>
            </a:r>
            <a:r>
              <a:rPr lang="en-US" sz="1800" dirty="0"/>
              <a:t> subnet.</a:t>
            </a:r>
          </a:p>
          <a:p>
            <a:r>
              <a:rPr lang="en-US" sz="1800" dirty="0" err="1"/>
              <a:t>Số</a:t>
            </a:r>
            <a:r>
              <a:rPr lang="en-US" sz="1800" dirty="0"/>
              <a:t> subnet </a:t>
            </a:r>
            <a:r>
              <a:rPr lang="en-US" sz="1800" dirty="0" err="1"/>
              <a:t>có</a:t>
            </a:r>
            <a:r>
              <a:rPr lang="en-US" sz="1800" dirty="0"/>
              <a:t> </a:t>
            </a:r>
            <a:r>
              <a:rPr lang="en-US" sz="1800" dirty="0" err="1"/>
              <a:t>được</a:t>
            </a:r>
            <a:r>
              <a:rPr lang="en-US" sz="1800" dirty="0"/>
              <a:t> = 2^6-2 = 62 (subnet)</a:t>
            </a:r>
          </a:p>
          <a:p>
            <a:r>
              <a:rPr lang="en-US" sz="1800" dirty="0"/>
              <a:t>Subnet Mask = 255.255.252.0 (252 = 2^7 + 2^6 + 2^5+2^4+2^3+2^2)</a:t>
            </a:r>
          </a:p>
          <a:p>
            <a:r>
              <a:rPr lang="en-US" sz="1800" dirty="0" err="1"/>
              <a:t>Tiếp</a:t>
            </a:r>
            <a:r>
              <a:rPr lang="en-US" sz="1800" dirty="0"/>
              <a:t> </a:t>
            </a:r>
            <a:r>
              <a:rPr lang="en-US" sz="1800" dirty="0" err="1"/>
              <a:t>theo</a:t>
            </a:r>
            <a:r>
              <a:rPr lang="en-US" sz="1800" dirty="0"/>
              <a:t>, </a:t>
            </a:r>
            <a:r>
              <a:rPr lang="en-US" sz="1800" dirty="0" err="1"/>
              <a:t>xác</a:t>
            </a:r>
            <a:r>
              <a:rPr lang="en-US" sz="1800" dirty="0"/>
              <a:t> </a:t>
            </a:r>
            <a:r>
              <a:rPr lang="en-US" sz="1800" dirty="0" err="1"/>
              <a:t>định</a:t>
            </a:r>
            <a:r>
              <a:rPr lang="en-US" sz="1800" dirty="0"/>
              <a:t> </a:t>
            </a:r>
            <a:r>
              <a:rPr lang="en-US" sz="1800" dirty="0" err="1"/>
              <a:t>số</a:t>
            </a:r>
            <a:r>
              <a:rPr lang="en-US" sz="1800" dirty="0"/>
              <a:t> host </a:t>
            </a:r>
            <a:r>
              <a:rPr lang="en-US" sz="1800" dirty="0" err="1"/>
              <a:t>trên</a:t>
            </a:r>
            <a:r>
              <a:rPr lang="en-US" sz="1800" dirty="0"/>
              <a:t> </a:t>
            </a:r>
            <a:r>
              <a:rPr lang="en-US" sz="1800" dirty="0" err="1"/>
              <a:t>mỗi</a:t>
            </a:r>
            <a:r>
              <a:rPr lang="en-US" sz="1800" dirty="0"/>
              <a:t> subnet: </a:t>
            </a:r>
            <a:r>
              <a:rPr lang="en-US" sz="1800" dirty="0" err="1"/>
              <a:t>Địa</a:t>
            </a:r>
            <a:r>
              <a:rPr lang="en-US" sz="1800" dirty="0"/>
              <a:t> </a:t>
            </a:r>
            <a:r>
              <a:rPr lang="en-US" sz="1800" dirty="0" err="1"/>
              <a:t>chỉ</a:t>
            </a:r>
            <a:r>
              <a:rPr lang="en-US" sz="1800" dirty="0"/>
              <a:t> </a:t>
            </a:r>
            <a:r>
              <a:rPr lang="en-US" sz="1800" dirty="0" err="1"/>
              <a:t>trên</a:t>
            </a:r>
            <a:r>
              <a:rPr lang="en-US" sz="1800" dirty="0"/>
              <a:t> </a:t>
            </a:r>
            <a:r>
              <a:rPr lang="en-US" sz="1800" dirty="0" err="1"/>
              <a:t>thuộc</a:t>
            </a:r>
            <a:r>
              <a:rPr lang="en-US" sz="1800" dirty="0"/>
              <a:t> </a:t>
            </a:r>
            <a:r>
              <a:rPr lang="en-US" sz="1800" dirty="0" err="1"/>
              <a:t>lớp</a:t>
            </a:r>
            <a:r>
              <a:rPr lang="en-US" sz="1800" dirty="0"/>
              <a:t> B --&gt; </a:t>
            </a:r>
            <a:r>
              <a:rPr lang="en-US" sz="1800" dirty="0" err="1"/>
              <a:t>phần</a:t>
            </a:r>
            <a:r>
              <a:rPr lang="en-US" sz="1800" dirty="0"/>
              <a:t> </a:t>
            </a:r>
            <a:r>
              <a:rPr lang="en-US" sz="1800" dirty="0" err="1"/>
              <a:t>hostID</a:t>
            </a:r>
            <a:r>
              <a:rPr lang="en-US" sz="1800" dirty="0"/>
              <a:t> </a:t>
            </a:r>
            <a:r>
              <a:rPr lang="en-US" sz="1800" dirty="0" err="1"/>
              <a:t>là</a:t>
            </a:r>
            <a:r>
              <a:rPr lang="en-US" sz="1800" dirty="0"/>
              <a:t> 16 bit, </a:t>
            </a:r>
            <a:r>
              <a:rPr lang="en-US" sz="1800" dirty="0" err="1"/>
              <a:t>cho</a:t>
            </a:r>
            <a:r>
              <a:rPr lang="en-US" sz="1800" dirty="0"/>
              <a:t> </a:t>
            </a:r>
            <a:r>
              <a:rPr lang="en-US" sz="1800" dirty="0" err="1"/>
              <a:t>mượn</a:t>
            </a:r>
            <a:r>
              <a:rPr lang="en-US" sz="1800" dirty="0"/>
              <a:t> 6 bit </a:t>
            </a:r>
            <a:r>
              <a:rPr lang="en-US" sz="1800" dirty="0" err="1"/>
              <a:t>làm</a:t>
            </a:r>
            <a:r>
              <a:rPr lang="en-US" sz="1800" dirty="0"/>
              <a:t> subnet --&gt; </a:t>
            </a:r>
            <a:r>
              <a:rPr lang="en-US" sz="1800" dirty="0" err="1"/>
              <a:t>còn</a:t>
            </a:r>
            <a:r>
              <a:rPr lang="en-US" sz="1800" dirty="0"/>
              <a:t> 10 bit. </a:t>
            </a:r>
            <a:r>
              <a:rPr lang="en-US" sz="1800" dirty="0" err="1"/>
              <a:t>Vậy</a:t>
            </a:r>
            <a:r>
              <a:rPr lang="en-US" sz="1800" dirty="0"/>
              <a:t> </a:t>
            </a:r>
            <a:r>
              <a:rPr lang="en-US" sz="1800" dirty="0" err="1"/>
              <a:t>số</a:t>
            </a:r>
            <a:r>
              <a:rPr lang="en-US" sz="1800" dirty="0"/>
              <a:t> host/1 subnet = 2^10 - 2 = 1022 (host)</a:t>
            </a:r>
          </a:p>
          <a:p>
            <a:r>
              <a:rPr lang="en-US" sz="1800" dirty="0" err="1"/>
              <a:t>Xác</a:t>
            </a:r>
            <a:r>
              <a:rPr lang="en-US" sz="1800" dirty="0"/>
              <a:t> </a:t>
            </a:r>
            <a:r>
              <a:rPr lang="en-US" sz="1800" dirty="0" err="1"/>
              <a:t>định</a:t>
            </a:r>
            <a:r>
              <a:rPr lang="en-US" sz="1800" dirty="0"/>
              <a:t> </a:t>
            </a:r>
            <a:r>
              <a:rPr lang="en-US" sz="1800" dirty="0" err="1"/>
              <a:t>bước</a:t>
            </a:r>
            <a:r>
              <a:rPr lang="en-US" sz="1800" dirty="0"/>
              <a:t> </a:t>
            </a:r>
            <a:r>
              <a:rPr lang="en-US" sz="1800" dirty="0" err="1"/>
              <a:t>nhảy</a:t>
            </a:r>
            <a:r>
              <a:rPr lang="en-US" sz="1800" dirty="0"/>
              <a:t> (</a:t>
            </a:r>
            <a:r>
              <a:rPr lang="en-US" sz="1800" dirty="0" err="1"/>
              <a:t>khoảng</a:t>
            </a:r>
            <a:r>
              <a:rPr lang="en-US" sz="1800" dirty="0"/>
              <a:t> </a:t>
            </a:r>
            <a:r>
              <a:rPr lang="en-US" sz="1800" dirty="0" err="1"/>
              <a:t>cách</a:t>
            </a:r>
            <a:r>
              <a:rPr lang="en-US" sz="1800" dirty="0"/>
              <a:t> </a:t>
            </a:r>
            <a:r>
              <a:rPr lang="en-US" sz="1800" dirty="0" err="1"/>
              <a:t>giữa</a:t>
            </a:r>
            <a:r>
              <a:rPr lang="en-US" sz="1800" dirty="0"/>
              <a:t> </a:t>
            </a:r>
            <a:r>
              <a:rPr lang="en-US" sz="1800" dirty="0" err="1"/>
              <a:t>các</a:t>
            </a:r>
            <a:r>
              <a:rPr lang="en-US" sz="1800" dirty="0"/>
              <a:t> subnet) = 256 - 252 = 4</a:t>
            </a:r>
            <a:br>
              <a:rPr lang="en-US" sz="1800" dirty="0"/>
            </a:br>
            <a:r>
              <a:rPr lang="en-US" sz="1800" dirty="0"/>
              <a:t/>
            </a:r>
            <a:br>
              <a:rPr lang="en-US" sz="1800" dirty="0"/>
            </a:br>
            <a:r>
              <a:rPr lang="en-US" sz="1800" dirty="0" err="1"/>
              <a:t>Vậy</a:t>
            </a:r>
            <a:r>
              <a:rPr lang="en-US" sz="1800" dirty="0"/>
              <a:t> </a:t>
            </a:r>
            <a:r>
              <a:rPr lang="en-US" sz="1800" dirty="0" err="1"/>
              <a:t>các</a:t>
            </a:r>
            <a:r>
              <a:rPr lang="en-US" sz="1800" dirty="0"/>
              <a:t> subnet </a:t>
            </a:r>
            <a:r>
              <a:rPr lang="en-US" sz="1800" dirty="0" err="1"/>
              <a:t>lần</a:t>
            </a:r>
            <a:r>
              <a:rPr lang="en-US" sz="1800" dirty="0"/>
              <a:t> </a:t>
            </a:r>
            <a:r>
              <a:rPr lang="en-US" sz="1800" dirty="0" err="1"/>
              <a:t>lượt</a:t>
            </a:r>
            <a:r>
              <a:rPr lang="en-US" sz="1800" dirty="0"/>
              <a:t> </a:t>
            </a:r>
            <a:r>
              <a:rPr lang="en-US" sz="1800" dirty="0" err="1"/>
              <a:t>là</a:t>
            </a:r>
            <a:r>
              <a:rPr lang="en-US" sz="1800" dirty="0"/>
              <a:t>:</a:t>
            </a:r>
            <a:br>
              <a:rPr lang="en-US" sz="1800" dirty="0"/>
            </a:br>
            <a:r>
              <a:rPr lang="en-US" sz="1800" dirty="0"/>
              <a:t>172.16.4.0 (host: 172.16.4.1 - 172.16.7.254)</a:t>
            </a:r>
            <a:br>
              <a:rPr lang="en-US" sz="1800" dirty="0"/>
            </a:br>
            <a:r>
              <a:rPr lang="en-US" sz="1800" dirty="0"/>
              <a:t>172.16.8.0</a:t>
            </a:r>
            <a:br>
              <a:rPr lang="en-US" sz="1800" dirty="0"/>
            </a:br>
            <a:r>
              <a:rPr lang="en-US" sz="1800" dirty="0"/>
              <a:t>172.16.12.0</a:t>
            </a:r>
            <a:br>
              <a:rPr lang="en-US" sz="1800" dirty="0"/>
            </a:br>
            <a:r>
              <a:rPr lang="en-US" sz="1800" dirty="0"/>
              <a:t>.............</a:t>
            </a:r>
            <a:br>
              <a:rPr lang="en-US" sz="1800" dirty="0"/>
            </a:br>
            <a:r>
              <a:rPr lang="en-US" sz="1800" dirty="0"/>
              <a:t>172.16.252.0</a:t>
            </a:r>
          </a:p>
          <a:p>
            <a:endParaRPr lang="en-US" sz="1800" dirty="0"/>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80</a:t>
            </a:fld>
            <a:endParaRPr lang="en-US"/>
          </a:p>
        </p:txBody>
      </p:sp>
    </p:spTree>
    <p:extLst>
      <p:ext uri="{BB962C8B-B14F-4D97-AF65-F5344CB8AC3E}">
        <p14:creationId xmlns:p14="http://schemas.microsoft.com/office/powerpoint/2010/main" val="16269475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7"/>
          <p:cNvSpPr>
            <a:spLocks noChangeArrowheads="1"/>
          </p:cNvSpPr>
          <p:nvPr/>
        </p:nvSpPr>
        <p:spPr bwMode="auto">
          <a:xfrm>
            <a:off x="5808663" y="217488"/>
            <a:ext cx="184150" cy="457200"/>
          </a:xfrm>
          <a:prstGeom prst="rect">
            <a:avLst/>
          </a:prstGeom>
          <a:noFill/>
          <a:ln w="9525">
            <a:noFill/>
            <a:miter lim="800000"/>
            <a:headEnd/>
            <a:tailEnd/>
          </a:ln>
        </p:spPr>
        <p:txBody>
          <a:bodyPr wrap="none">
            <a:spAutoFit/>
          </a:bodyPr>
          <a:lstStyle/>
          <a:p>
            <a:endParaRPr lang="en-US" b="0"/>
          </a:p>
        </p:txBody>
      </p:sp>
      <p:sp>
        <p:nvSpPr>
          <p:cNvPr id="32772" name="Rectangle 7"/>
          <p:cNvSpPr>
            <a:spLocks noGrp="1" noChangeArrowheads="1"/>
          </p:cNvSpPr>
          <p:nvPr>
            <p:ph type="title"/>
          </p:nvPr>
        </p:nvSpPr>
        <p:spPr/>
        <p:txBody>
          <a:bodyPr>
            <a:noAutofit/>
          </a:bodyPr>
          <a:lstStyle/>
          <a:p>
            <a:pPr>
              <a:defRPr/>
            </a:pPr>
            <a:r>
              <a:rPr lang="en-US" kern="0" smtClean="0">
                <a:solidFill>
                  <a:schemeClr val="tx2">
                    <a:lumMod val="75000"/>
                  </a:schemeClr>
                </a:solidFill>
              </a:rPr>
              <a:t>Variable-length Subnet Mask</a:t>
            </a:r>
            <a:endParaRPr lang="en-US" kern="0" dirty="0">
              <a:solidFill>
                <a:schemeClr val="tx2">
                  <a:lumMod val="75000"/>
                </a:schemeClr>
              </a:solidFill>
            </a:endParaRPr>
          </a:p>
        </p:txBody>
      </p:sp>
      <p:sp>
        <p:nvSpPr>
          <p:cNvPr id="7" name="Slide Number Placeholder 6"/>
          <p:cNvSpPr>
            <a:spLocks noGrp="1"/>
          </p:cNvSpPr>
          <p:nvPr>
            <p:ph type="sldNum" sz="quarter" idx="12"/>
          </p:nvPr>
        </p:nvSpPr>
        <p:spPr/>
        <p:txBody>
          <a:bodyPr>
            <a:normAutofit fontScale="85000" lnSpcReduction="20000"/>
          </a:bodyPr>
          <a:lstStyle/>
          <a:p>
            <a:fld id="{04CED84C-2EA6-462B-8029-C57D5BAC3218}" type="slidenum">
              <a:rPr lang="en-US" smtClean="0"/>
              <a:pPr/>
              <a:t>81</a:t>
            </a:fld>
            <a:endParaRPr lang="en-US"/>
          </a:p>
        </p:txBody>
      </p:sp>
      <p:pic>
        <p:nvPicPr>
          <p:cNvPr id="1026" name="Picture 2"/>
          <p:cNvPicPr>
            <a:picLocks noChangeAspect="1" noChangeArrowheads="1"/>
          </p:cNvPicPr>
          <p:nvPr/>
        </p:nvPicPr>
        <p:blipFill>
          <a:blip r:embed="rId3" cstate="print"/>
          <a:srcRect l="11250" t="21000" r="19375" b="6000"/>
          <a:stretch>
            <a:fillRect/>
          </a:stretch>
        </p:blipFill>
        <p:spPr bwMode="auto">
          <a:xfrm>
            <a:off x="755737" y="1600201"/>
            <a:ext cx="7550063" cy="4648200"/>
          </a:xfrm>
          <a:prstGeom prst="rect">
            <a:avLst/>
          </a:prstGeom>
          <a:noFill/>
          <a:ln w="9525">
            <a:noFill/>
            <a:miter lim="800000"/>
            <a:headEnd/>
            <a:tailEnd/>
          </a:ln>
          <a:effectLst/>
        </p:spPr>
      </p:pic>
    </p:spTree>
    <p:extLst>
      <p:ext uri="{BB962C8B-B14F-4D97-AF65-F5344CB8AC3E}">
        <p14:creationId xmlns:p14="http://schemas.microsoft.com/office/powerpoint/2010/main" val="1250452600"/>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kern="0" smtClean="0">
                <a:solidFill>
                  <a:schemeClr val="tx2">
                    <a:lumMod val="75000"/>
                  </a:schemeClr>
                </a:solidFill>
              </a:rPr>
              <a:t>Variable-length Subnet Mask</a:t>
            </a:r>
            <a:endParaRPr lang="en-US">
              <a:solidFill>
                <a:schemeClr val="tx2">
                  <a:lumMod val="75000"/>
                </a:schemeClr>
              </a:solidFill>
            </a:endParaRPr>
          </a:p>
        </p:txBody>
      </p:sp>
      <p:sp>
        <p:nvSpPr>
          <p:cNvPr id="7" name="Slide Number Placeholder 6"/>
          <p:cNvSpPr>
            <a:spLocks noGrp="1"/>
          </p:cNvSpPr>
          <p:nvPr>
            <p:ph type="sldNum" sz="quarter" idx="12"/>
          </p:nvPr>
        </p:nvSpPr>
        <p:spPr/>
        <p:txBody>
          <a:bodyPr>
            <a:normAutofit fontScale="85000" lnSpcReduction="20000"/>
          </a:bodyPr>
          <a:lstStyle/>
          <a:p>
            <a:fld id="{04CED84C-2EA6-462B-8029-C57D5BAC3218}" type="slidenum">
              <a:rPr lang="en-US" smtClean="0"/>
              <a:pPr/>
              <a:t>82</a:t>
            </a:fld>
            <a:endParaRPr lang="en-US"/>
          </a:p>
        </p:txBody>
      </p:sp>
      <p:pic>
        <p:nvPicPr>
          <p:cNvPr id="2050" name="Picture 2"/>
          <p:cNvPicPr>
            <a:picLocks noChangeAspect="1" noChangeArrowheads="1"/>
          </p:cNvPicPr>
          <p:nvPr/>
        </p:nvPicPr>
        <p:blipFill>
          <a:blip r:embed="rId3" cstate="print"/>
          <a:srcRect l="13125" t="23000" r="18750" b="7000"/>
          <a:stretch>
            <a:fillRect/>
          </a:stretch>
        </p:blipFill>
        <p:spPr bwMode="auto">
          <a:xfrm>
            <a:off x="762000" y="1670108"/>
            <a:ext cx="7924800" cy="4502092"/>
          </a:xfrm>
          <a:prstGeom prst="rect">
            <a:avLst/>
          </a:prstGeom>
          <a:noFill/>
          <a:ln w="9525">
            <a:noFill/>
            <a:miter lim="800000"/>
            <a:headEnd/>
            <a:tailEnd/>
          </a:ln>
          <a:effectLst/>
        </p:spPr>
      </p:pic>
    </p:spTree>
    <p:extLst>
      <p:ext uri="{BB962C8B-B14F-4D97-AF65-F5344CB8AC3E}">
        <p14:creationId xmlns:p14="http://schemas.microsoft.com/office/powerpoint/2010/main" val="7356862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kern="0" smtClean="0">
                <a:solidFill>
                  <a:schemeClr val="tx2">
                    <a:lumMod val="75000"/>
                  </a:schemeClr>
                </a:solidFill>
              </a:rPr>
              <a:t>Variable-length Subnet Mask</a:t>
            </a:r>
            <a:endParaRPr lang="en-US">
              <a:solidFill>
                <a:schemeClr val="tx2">
                  <a:lumMod val="75000"/>
                </a:schemeClr>
              </a:solidFill>
            </a:endParaRPr>
          </a:p>
        </p:txBody>
      </p:sp>
      <p:sp>
        <p:nvSpPr>
          <p:cNvPr id="7" name="Slide Number Placeholder 6"/>
          <p:cNvSpPr>
            <a:spLocks noGrp="1"/>
          </p:cNvSpPr>
          <p:nvPr>
            <p:ph type="sldNum" sz="quarter" idx="12"/>
          </p:nvPr>
        </p:nvSpPr>
        <p:spPr/>
        <p:txBody>
          <a:bodyPr>
            <a:normAutofit fontScale="85000" lnSpcReduction="20000"/>
          </a:bodyPr>
          <a:lstStyle/>
          <a:p>
            <a:fld id="{04CED84C-2EA6-462B-8029-C57D5BAC3218}" type="slidenum">
              <a:rPr lang="en-US" smtClean="0"/>
              <a:pPr/>
              <a:t>83</a:t>
            </a:fld>
            <a:endParaRPr lang="en-US"/>
          </a:p>
        </p:txBody>
      </p:sp>
      <p:pic>
        <p:nvPicPr>
          <p:cNvPr id="3074" name="Picture 2"/>
          <p:cNvPicPr>
            <a:picLocks noChangeAspect="1" noChangeArrowheads="1"/>
          </p:cNvPicPr>
          <p:nvPr/>
        </p:nvPicPr>
        <p:blipFill>
          <a:blip r:embed="rId3" cstate="print"/>
          <a:srcRect l="10625" t="26000" r="11875" b="17000"/>
          <a:stretch>
            <a:fillRect/>
          </a:stretch>
        </p:blipFill>
        <p:spPr bwMode="auto">
          <a:xfrm>
            <a:off x="609600" y="1600200"/>
            <a:ext cx="8305800" cy="4343400"/>
          </a:xfrm>
          <a:prstGeom prst="rect">
            <a:avLst/>
          </a:prstGeom>
          <a:noFill/>
          <a:ln w="9525">
            <a:noFill/>
            <a:miter lim="800000"/>
            <a:headEnd/>
            <a:tailEnd/>
          </a:ln>
          <a:effectLst/>
        </p:spPr>
      </p:pic>
    </p:spTree>
    <p:extLst>
      <p:ext uri="{BB962C8B-B14F-4D97-AF65-F5344CB8AC3E}">
        <p14:creationId xmlns:p14="http://schemas.microsoft.com/office/powerpoint/2010/main" val="213441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l="18125" t="23000" r="20625" b="7000"/>
          <a:stretch>
            <a:fillRect/>
          </a:stretch>
        </p:blipFill>
        <p:spPr bwMode="auto">
          <a:xfrm>
            <a:off x="762000" y="1600200"/>
            <a:ext cx="7924800" cy="4800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normAutofit fontScale="85000" lnSpcReduction="20000"/>
          </a:bodyPr>
          <a:lstStyle/>
          <a:p>
            <a:fld id="{04CED84C-2EA6-462B-8029-C57D5BAC3218}" type="slidenum">
              <a:rPr lang="en-US" smtClean="0"/>
              <a:pPr/>
              <a:t>84</a:t>
            </a:fld>
            <a:endParaRPr lang="en-US"/>
          </a:p>
        </p:txBody>
      </p:sp>
      <p:sp>
        <p:nvSpPr>
          <p:cNvPr id="9" name="Title 9"/>
          <p:cNvSpPr txBox="1">
            <a:spLocks/>
          </p:cNvSpPr>
          <p:nvPr/>
        </p:nvSpPr>
        <p:spPr>
          <a:xfrm>
            <a:off x="0" y="685800"/>
            <a:ext cx="9144000" cy="685800"/>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0" cap="none" spc="0" normalizeH="0" baseline="0" noProof="0" smtClean="0">
                <a:ln>
                  <a:noFill/>
                </a:ln>
                <a:solidFill>
                  <a:schemeClr val="tx2">
                    <a:lumMod val="75000"/>
                  </a:schemeClr>
                </a:solidFill>
                <a:effectLst/>
                <a:uLnTx/>
                <a:uFillTx/>
                <a:latin typeface="Arial" pitchFamily="34" charset="0"/>
                <a:ea typeface="+mj-ea"/>
                <a:cs typeface="Arial" pitchFamily="34" charset="0"/>
              </a:rPr>
              <a:t>Variable-length Subnet Mask</a:t>
            </a:r>
            <a:endParaRPr kumimoji="0" lang="en-US" sz="3600" b="0" i="0" u="none" strike="noStrike" kern="1200" cap="none" spc="0" normalizeH="0" baseline="0" noProof="0">
              <a:ln>
                <a:noFill/>
              </a:ln>
              <a:solidFill>
                <a:schemeClr val="tx2">
                  <a:lumMod val="75000"/>
                </a:schemeClr>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2777356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kern="0" smtClean="0">
                <a:solidFill>
                  <a:schemeClr val="tx2">
                    <a:lumMod val="75000"/>
                  </a:schemeClr>
                </a:solidFill>
              </a:rPr>
              <a:t>Variable-length Subnet Mask</a:t>
            </a:r>
            <a:endParaRPr lang="en-US">
              <a:solidFill>
                <a:schemeClr val="tx2">
                  <a:lumMod val="75000"/>
                </a:schemeClr>
              </a:solidFill>
            </a:endParaRPr>
          </a:p>
        </p:txBody>
      </p:sp>
      <p:sp>
        <p:nvSpPr>
          <p:cNvPr id="8" name="Slide Number Placeholder 7"/>
          <p:cNvSpPr>
            <a:spLocks noGrp="1"/>
          </p:cNvSpPr>
          <p:nvPr>
            <p:ph type="sldNum" sz="quarter" idx="12"/>
          </p:nvPr>
        </p:nvSpPr>
        <p:spPr/>
        <p:txBody>
          <a:bodyPr>
            <a:normAutofit fontScale="85000" lnSpcReduction="20000"/>
          </a:bodyPr>
          <a:lstStyle/>
          <a:p>
            <a:fld id="{04CED84C-2EA6-462B-8029-C57D5BAC3218}" type="slidenum">
              <a:rPr lang="en-US" smtClean="0"/>
              <a:pPr/>
              <a:t>85</a:t>
            </a:fld>
            <a:endParaRPr lang="en-US"/>
          </a:p>
        </p:txBody>
      </p:sp>
      <p:pic>
        <p:nvPicPr>
          <p:cNvPr id="5122" name="Picture 2"/>
          <p:cNvPicPr>
            <a:picLocks noChangeAspect="1" noChangeArrowheads="1"/>
          </p:cNvPicPr>
          <p:nvPr/>
        </p:nvPicPr>
        <p:blipFill>
          <a:blip r:embed="rId3" cstate="print"/>
          <a:srcRect l="16250" t="22000" r="18125" b="8000"/>
          <a:stretch>
            <a:fillRect/>
          </a:stretch>
        </p:blipFill>
        <p:spPr bwMode="auto">
          <a:xfrm>
            <a:off x="609600" y="1600200"/>
            <a:ext cx="8229600" cy="4876800"/>
          </a:xfrm>
          <a:prstGeom prst="rect">
            <a:avLst/>
          </a:prstGeom>
          <a:noFill/>
          <a:ln w="9525">
            <a:noFill/>
            <a:miter lim="800000"/>
            <a:headEnd/>
            <a:tailEnd/>
          </a:ln>
          <a:effectLst/>
        </p:spPr>
      </p:pic>
    </p:spTree>
    <p:extLst>
      <p:ext uri="{BB962C8B-B14F-4D97-AF65-F5344CB8AC3E}">
        <p14:creationId xmlns:p14="http://schemas.microsoft.com/office/powerpoint/2010/main" val="21957924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Bài</a:t>
            </a:r>
            <a:r>
              <a:rPr lang="en-US" dirty="0" smtClean="0"/>
              <a:t> </a:t>
            </a:r>
            <a:r>
              <a:rPr lang="en-US" dirty="0" err="1" smtClean="0"/>
              <a:t>tập</a:t>
            </a:r>
            <a:r>
              <a:rPr lang="en-US" dirty="0" smtClean="0"/>
              <a:t> </a:t>
            </a:r>
            <a:r>
              <a:rPr lang="en-US" dirty="0" err="1" smtClean="0"/>
              <a:t>tại</a:t>
            </a:r>
            <a:r>
              <a:rPr lang="en-US" dirty="0" smtClean="0"/>
              <a:t> </a:t>
            </a:r>
            <a:r>
              <a:rPr lang="en-US" dirty="0" err="1" smtClean="0"/>
              <a:t>lớp</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86</a:t>
            </a:fld>
            <a:endParaRPr lang="en-US"/>
          </a:p>
        </p:txBody>
      </p:sp>
      <p:pic>
        <p:nvPicPr>
          <p:cNvPr id="1026" name="Picture 2">
            <a:hlinkClick r:id="rId3" action="ppaction://hlinkfile"/>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13" t="12500" r="13324" b="19584"/>
          <a:stretch/>
        </p:blipFill>
        <p:spPr bwMode="auto">
          <a:xfrm>
            <a:off x="609600" y="1447800"/>
            <a:ext cx="85344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2908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Results</a:t>
            </a:r>
          </a:p>
        </p:txBody>
      </p:sp>
      <p:sp>
        <p:nvSpPr>
          <p:cNvPr id="3" name="Slide Number Placeholder 2"/>
          <p:cNvSpPr>
            <a:spLocks noGrp="1"/>
          </p:cNvSpPr>
          <p:nvPr>
            <p:ph type="sldNum" sz="quarter" idx="12"/>
          </p:nvPr>
        </p:nvSpPr>
        <p:spPr/>
        <p:txBody>
          <a:bodyPr>
            <a:normAutofit fontScale="85000" lnSpcReduction="20000"/>
          </a:bodyPr>
          <a:lstStyle/>
          <a:p>
            <a:fld id="{D5038CF1-A7C8-40BD-B6B0-0DD8C764D05E}" type="slidenum">
              <a:rPr lang="en-GB" smtClean="0"/>
              <a:pPr/>
              <a:t>87</a:t>
            </a:fld>
            <a:endParaRPr lang="en-GB"/>
          </a:p>
        </p:txBody>
      </p:sp>
      <p:sp>
        <p:nvSpPr>
          <p:cNvPr id="5" name="Footer Placeholder 4"/>
          <p:cNvSpPr>
            <a:spLocks noGrp="1"/>
          </p:cNvSpPr>
          <p:nvPr>
            <p:ph type="ftr" sz="quarter" idx="3"/>
          </p:nvPr>
        </p:nvSpPr>
        <p:spPr/>
        <p:txBody>
          <a:bodyPr/>
          <a:lstStyle/>
          <a:p>
            <a:r>
              <a:rPr lang="en-GB" smtClean="0"/>
              <a:t>Networking Essentials – Master. Nguyen Huu Trung</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108399134"/>
              </p:ext>
            </p:extLst>
          </p:nvPr>
        </p:nvGraphicFramePr>
        <p:xfrm>
          <a:off x="612646" y="1772817"/>
          <a:ext cx="8153401" cy="4782775"/>
        </p:xfrm>
        <a:graphic>
          <a:graphicData uri="http://schemas.openxmlformats.org/drawingml/2006/table">
            <a:tbl>
              <a:tblPr/>
              <a:tblGrid>
                <a:gridCol w="621869"/>
                <a:gridCol w="690966"/>
                <a:gridCol w="1381933"/>
                <a:gridCol w="690966"/>
                <a:gridCol w="1381933"/>
                <a:gridCol w="1975971"/>
                <a:gridCol w="1409763"/>
              </a:tblGrid>
              <a:tr h="1090600">
                <a:tc>
                  <a:txBody>
                    <a:bodyPr/>
                    <a:lstStyle/>
                    <a:p>
                      <a:pPr marL="63500" marR="62230">
                        <a:lnSpc>
                          <a:spcPct val="100000"/>
                        </a:lnSpc>
                        <a:spcBef>
                          <a:spcPts val="0"/>
                        </a:spcBef>
                        <a:spcAft>
                          <a:spcPts val="0"/>
                        </a:spcAft>
                      </a:pPr>
                      <a:r>
                        <a:rPr lang="en-US" sz="1800" b="1" spc="-5">
                          <a:effectLst/>
                          <a:latin typeface="TimesNewRoman,Bold" charset="0"/>
                          <a:ea typeface="TimesNewRoman,Bold" charset="0"/>
                          <a:cs typeface="TimesNewRoman,Bold" charset="0"/>
                        </a:rPr>
                        <a:t>Tê</a:t>
                      </a:r>
                      <a:r>
                        <a:rPr lang="en-US" sz="1800" b="1">
                          <a:effectLst/>
                          <a:latin typeface="TimesNewRoman,Bold" charset="0"/>
                          <a:ea typeface="TimesNewRoman,Bold" charset="0"/>
                          <a:cs typeface="TimesNewRoman,Bold" charset="0"/>
                        </a:rPr>
                        <a:t>n </a:t>
                      </a:r>
                      <a:r>
                        <a:rPr lang="en-US" sz="1800" b="1" spc="-15">
                          <a:effectLst/>
                          <a:latin typeface="TimesNewRoman,Bold" charset="0"/>
                          <a:ea typeface="TimesNewRoman,Bold" charset="0"/>
                          <a:cs typeface="TimesNewRoman,Bold" charset="0"/>
                        </a:rPr>
                        <a:t>m</a:t>
                      </a:r>
                      <a:r>
                        <a:rPr lang="en-US" sz="1800" b="1">
                          <a:effectLst/>
                          <a:latin typeface="TimesNewRoman,Bold" charset="0"/>
                          <a:ea typeface="TimesNewRoman,Bold" charset="0"/>
                          <a:cs typeface="TimesNewRoman,Bold" charset="0"/>
                        </a:rPr>
                        <a:t>ạ</a:t>
                      </a:r>
                      <a:endParaRPr lang="en-US" sz="1800">
                        <a:effectLst/>
                        <a:latin typeface="TimesNewRoman,Bold" charset="0"/>
                        <a:ea typeface="TimesNewRoman,Bold" charset="0"/>
                        <a:cs typeface="TimesNewRoman,Bold" charset="0"/>
                      </a:endParaRPr>
                    </a:p>
                    <a:p>
                      <a:pPr marL="63500" marR="0">
                        <a:lnSpc>
                          <a:spcPct val="100000"/>
                        </a:lnSpc>
                        <a:spcBef>
                          <a:spcPts val="0"/>
                        </a:spcBef>
                        <a:spcAft>
                          <a:spcPts val="0"/>
                        </a:spcAft>
                      </a:pPr>
                      <a:r>
                        <a:rPr lang="en-US" sz="1800" b="1" spc="5">
                          <a:effectLst/>
                          <a:latin typeface="TimesNewRoman,Bold" charset="0"/>
                          <a:ea typeface="TimesNewRoman,Bold" charset="0"/>
                          <a:cs typeface="TimesNewRoman,Bold" charset="0"/>
                        </a:rPr>
                        <a:t>n</a:t>
                      </a:r>
                      <a:r>
                        <a:rPr lang="en-US" sz="1800" b="1">
                          <a:effectLst/>
                          <a:latin typeface="TimesNewRoman,Bold" charset="0"/>
                          <a:ea typeface="TimesNewRoman,Bold" charset="0"/>
                          <a:cs typeface="TimesNewRoman,Bold" charset="0"/>
                        </a:rPr>
                        <a:t>g</a:t>
                      </a:r>
                      <a:endParaRPr lang="en-US" sz="1800">
                        <a:effectLst/>
                        <a:latin typeface="TimesNewRoman,Bold" charset="0"/>
                        <a:ea typeface="TimesNewRoman,Bold" charset="0"/>
                        <a:cs typeface="TimesNewRoman,Bold"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b="1" spc="5">
                          <a:effectLst/>
                          <a:latin typeface="TimesNewRoman,Bold" charset="0"/>
                          <a:ea typeface="TimesNewRoman,Bold" charset="0"/>
                          <a:cs typeface="TimesNewRoman,Bold" charset="0"/>
                        </a:rPr>
                        <a:t>S</a:t>
                      </a:r>
                      <a:r>
                        <a:rPr lang="en-US" sz="1800" b="1">
                          <a:effectLst/>
                          <a:latin typeface="TimesNewRoman,Bold" charset="0"/>
                          <a:ea typeface="TimesNewRoman,Bold" charset="0"/>
                          <a:cs typeface="TimesNewRoman,Bold" charset="0"/>
                        </a:rPr>
                        <a:t>ố</a:t>
                      </a:r>
                      <a:endParaRPr lang="en-US" sz="1800">
                        <a:effectLst/>
                        <a:latin typeface="TimesNewRoman,Bold" charset="0"/>
                        <a:ea typeface="TimesNewRoman,Bold" charset="0"/>
                        <a:cs typeface="TimesNewRoman,Bold" charset="0"/>
                      </a:endParaRPr>
                    </a:p>
                    <a:p>
                      <a:pPr marL="63500" marR="0">
                        <a:lnSpc>
                          <a:spcPct val="100000"/>
                        </a:lnSpc>
                        <a:spcBef>
                          <a:spcPts val="0"/>
                        </a:spcBef>
                        <a:spcAft>
                          <a:spcPts val="0"/>
                        </a:spcAft>
                      </a:pPr>
                      <a:r>
                        <a:rPr lang="en-US" sz="1800" b="1" spc="5">
                          <a:effectLst/>
                          <a:latin typeface="TimesNewRoman,Bold" charset="0"/>
                          <a:ea typeface="TimesNewRoman,Bold" charset="0"/>
                          <a:cs typeface="TimesNewRoman,Bold" charset="0"/>
                        </a:rPr>
                        <a:t>h</a:t>
                      </a:r>
                      <a:r>
                        <a:rPr lang="en-US" sz="1800" b="1">
                          <a:effectLst/>
                          <a:latin typeface="TimesNewRoman,Bold" charset="0"/>
                          <a:ea typeface="TimesNewRoman,Bold" charset="0"/>
                          <a:cs typeface="TimesNewRoman,Bold" charset="0"/>
                        </a:rPr>
                        <a:t>o</a:t>
                      </a:r>
                      <a:r>
                        <a:rPr lang="en-US" sz="1800" b="1" spc="-10">
                          <a:effectLst/>
                          <a:latin typeface="TimesNewRoman,Bold" charset="0"/>
                          <a:ea typeface="TimesNewRoman,Bold" charset="0"/>
                          <a:cs typeface="TimesNewRoman,Bold" charset="0"/>
                        </a:rPr>
                        <a:t>s</a:t>
                      </a:r>
                      <a:r>
                        <a:rPr lang="en-US" sz="1800" b="1">
                          <a:effectLst/>
                          <a:latin typeface="TimesNewRoman,Bold" charset="0"/>
                          <a:ea typeface="TimesNewRoman,Bold" charset="0"/>
                          <a:cs typeface="TimesNewRoman,Bold" charset="0"/>
                        </a:rPr>
                        <a:t>t</a:t>
                      </a:r>
                      <a:endParaRPr lang="en-US" sz="1800">
                        <a:effectLst/>
                        <a:latin typeface="TimesNewRoman,Bold" charset="0"/>
                        <a:ea typeface="TimesNewRoman,Bold" charset="0"/>
                        <a:cs typeface="TimesNewRoman,Bold" charset="0"/>
                      </a:endParaRPr>
                    </a:p>
                    <a:p>
                      <a:pPr marL="63500" marR="132715">
                        <a:lnSpc>
                          <a:spcPct val="100000"/>
                        </a:lnSpc>
                        <a:spcBef>
                          <a:spcPts val="35"/>
                        </a:spcBef>
                        <a:spcAft>
                          <a:spcPts val="0"/>
                        </a:spcAft>
                      </a:pPr>
                      <a:r>
                        <a:rPr lang="en-US" sz="1800" b="1">
                          <a:effectLst/>
                          <a:latin typeface="TimesNewRoman,Bold" charset="0"/>
                          <a:ea typeface="TimesNewRoman,Bold" charset="0"/>
                          <a:cs typeface="TimesNewRoman,Bold" charset="0"/>
                        </a:rPr>
                        <a:t>y</a:t>
                      </a:r>
                      <a:r>
                        <a:rPr lang="en-US" sz="1800" b="1" spc="-5">
                          <a:effectLst/>
                          <a:latin typeface="TimesNewRoman,Bold" charset="0"/>
                          <a:ea typeface="TimesNewRoman,Bold" charset="0"/>
                          <a:cs typeface="TimesNewRoman,Bold" charset="0"/>
                        </a:rPr>
                        <a:t>ê</a:t>
                      </a:r>
                      <a:r>
                        <a:rPr lang="en-US" sz="1800" b="1">
                          <a:effectLst/>
                          <a:latin typeface="TimesNewRoman,Bold" charset="0"/>
                          <a:ea typeface="TimesNewRoman,Bold" charset="0"/>
                          <a:cs typeface="TimesNewRoman,Bold" charset="0"/>
                        </a:rPr>
                        <a:t>u </a:t>
                      </a:r>
                      <a:r>
                        <a:rPr lang="en-US" sz="1800" b="1" spc="-5">
                          <a:effectLst/>
                          <a:latin typeface="TimesNewRoman,Bold" charset="0"/>
                          <a:ea typeface="TimesNewRoman,Bold" charset="0"/>
                          <a:cs typeface="TimesNewRoman,Bold" charset="0"/>
                        </a:rPr>
                        <a:t>c</a:t>
                      </a:r>
                      <a:r>
                        <a:rPr lang="en-US" sz="1800" b="1">
                          <a:effectLst/>
                          <a:latin typeface="TimesNewRoman,Bold" charset="0"/>
                          <a:ea typeface="TimesNewRoman,Bold" charset="0"/>
                          <a:cs typeface="TimesNewRoman,Bold" charset="0"/>
                        </a:rPr>
                        <a:t>ầu</a:t>
                      </a:r>
                      <a:endParaRPr lang="en-US" sz="1800">
                        <a:effectLst/>
                        <a:latin typeface="TimesNewRoman,Bold" charset="0"/>
                        <a:ea typeface="TimesNewRoman,Bold" charset="0"/>
                        <a:cs typeface="TimesNewRoman,Bold"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tabLst>
                          <a:tab pos="635000" algn="l"/>
                        </a:tabLst>
                      </a:pPr>
                      <a:r>
                        <a:rPr lang="en-US" sz="1800" b="1">
                          <a:effectLst/>
                          <a:latin typeface="TimesNewRoman,Bold" charset="0"/>
                          <a:ea typeface="TimesNewRoman,Bold" charset="0"/>
                          <a:cs typeface="TimesNewRoman,Bold" charset="0"/>
                        </a:rPr>
                        <a:t>Địa	</a:t>
                      </a:r>
                      <a:r>
                        <a:rPr lang="en-US" sz="1800" b="1" spc="-5">
                          <a:effectLst/>
                          <a:latin typeface="TimesNewRoman,Bold" charset="0"/>
                          <a:ea typeface="TimesNewRoman,Bold" charset="0"/>
                          <a:cs typeface="TimesNewRoman,Bold" charset="0"/>
                        </a:rPr>
                        <a:t>c</a:t>
                      </a:r>
                      <a:r>
                        <a:rPr lang="en-US" sz="1800" b="1" spc="5">
                          <a:effectLst/>
                          <a:latin typeface="TimesNewRoman,Bold" charset="0"/>
                          <a:ea typeface="TimesNewRoman,Bold" charset="0"/>
                          <a:cs typeface="TimesNewRoman,Bold" charset="0"/>
                        </a:rPr>
                        <a:t>h</a:t>
                      </a:r>
                      <a:r>
                        <a:rPr lang="en-US" sz="1800" b="1">
                          <a:effectLst/>
                          <a:latin typeface="TimesNewRoman,Bold" charset="0"/>
                          <a:ea typeface="TimesNewRoman,Bold" charset="0"/>
                          <a:cs typeface="TimesNewRoman,Bold" charset="0"/>
                        </a:rPr>
                        <a:t>ỉ</a:t>
                      </a:r>
                      <a:endParaRPr lang="en-US" sz="1800">
                        <a:effectLst/>
                        <a:latin typeface="TimesNewRoman,Bold" charset="0"/>
                        <a:ea typeface="TimesNewRoman,Bold" charset="0"/>
                        <a:cs typeface="TimesNewRoman,Bold" charset="0"/>
                      </a:endParaRPr>
                    </a:p>
                    <a:p>
                      <a:pPr marL="63500" marR="0">
                        <a:lnSpc>
                          <a:spcPct val="100000"/>
                        </a:lnSpc>
                        <a:spcBef>
                          <a:spcPts val="0"/>
                        </a:spcBef>
                        <a:spcAft>
                          <a:spcPts val="0"/>
                        </a:spcAft>
                      </a:pPr>
                      <a:r>
                        <a:rPr lang="en-US" sz="1800" b="1" spc="-15">
                          <a:effectLst/>
                          <a:latin typeface="TimesNewRoman,Bold" charset="0"/>
                          <a:ea typeface="TimesNewRoman,Bold" charset="0"/>
                          <a:cs typeface="TimesNewRoman,Bold" charset="0"/>
                        </a:rPr>
                        <a:t>m</a:t>
                      </a:r>
                      <a:r>
                        <a:rPr lang="en-US" sz="1800" b="1">
                          <a:effectLst/>
                          <a:latin typeface="TimesNewRoman,Bold" charset="0"/>
                          <a:ea typeface="TimesNewRoman,Bold" charset="0"/>
                          <a:cs typeface="TimesNewRoman,Bold" charset="0"/>
                        </a:rPr>
                        <a:t>ạ</a:t>
                      </a:r>
                      <a:r>
                        <a:rPr lang="en-US" sz="1800" b="1" spc="5">
                          <a:effectLst/>
                          <a:latin typeface="TimesNewRoman,Bold" charset="0"/>
                          <a:ea typeface="TimesNewRoman,Bold" charset="0"/>
                          <a:cs typeface="TimesNewRoman,Bold" charset="0"/>
                        </a:rPr>
                        <a:t>n</a:t>
                      </a:r>
                      <a:r>
                        <a:rPr lang="en-US" sz="1800" b="1">
                          <a:effectLst/>
                          <a:latin typeface="TimesNewRoman,Bold" charset="0"/>
                          <a:ea typeface="TimesNewRoman,Bold" charset="0"/>
                          <a:cs typeface="TimesNewRoman,Bold" charset="0"/>
                        </a:rPr>
                        <a:t>g</a:t>
                      </a:r>
                      <a:endParaRPr lang="en-US" sz="1800">
                        <a:effectLst/>
                        <a:latin typeface="TimesNewRoman,Bold" charset="0"/>
                        <a:ea typeface="TimesNewRoman,Bold" charset="0"/>
                        <a:cs typeface="TimesNewRoman,Bold"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81280">
                        <a:lnSpc>
                          <a:spcPct val="100000"/>
                        </a:lnSpc>
                        <a:spcBef>
                          <a:spcPts val="0"/>
                        </a:spcBef>
                        <a:spcAft>
                          <a:spcPts val="0"/>
                        </a:spcAft>
                      </a:pPr>
                      <a:r>
                        <a:rPr lang="en-US" sz="1800" b="1" spc="10">
                          <a:effectLst/>
                          <a:latin typeface="TimesNewRoman,Bold" charset="0"/>
                          <a:ea typeface="TimesNewRoman,Bold" charset="0"/>
                          <a:cs typeface="TimesNewRoman,Bold" charset="0"/>
                        </a:rPr>
                        <a:t>P</a:t>
                      </a:r>
                      <a:r>
                        <a:rPr lang="en-US" sz="1800" b="1" spc="-30">
                          <a:effectLst/>
                          <a:latin typeface="TimesNewRoman,Bold" charset="0"/>
                          <a:ea typeface="TimesNewRoman,Bold" charset="0"/>
                          <a:cs typeface="TimesNewRoman,Bold" charset="0"/>
                        </a:rPr>
                        <a:t>r</a:t>
                      </a:r>
                      <a:r>
                        <a:rPr lang="en-US" sz="1800" b="1" spc="20">
                          <a:effectLst/>
                          <a:latin typeface="TimesNewRoman,Bold" charset="0"/>
                          <a:ea typeface="TimesNewRoman,Bold" charset="0"/>
                          <a:cs typeface="TimesNewRoman,Bold" charset="0"/>
                        </a:rPr>
                        <a:t>e</a:t>
                      </a:r>
                      <a:r>
                        <a:rPr lang="en-US" sz="1800" b="1">
                          <a:effectLst/>
                          <a:latin typeface="TimesNewRoman,Bold" charset="0"/>
                          <a:ea typeface="TimesNewRoman,Bold" charset="0"/>
                          <a:cs typeface="TimesNewRoman,Bold" charset="0"/>
                        </a:rPr>
                        <a:t>f ix</a:t>
                      </a:r>
                      <a:endParaRPr lang="en-US" sz="1800">
                        <a:effectLst/>
                        <a:latin typeface="TimesNewRoman,Bold" charset="0"/>
                        <a:ea typeface="TimesNewRoman,Bold" charset="0"/>
                        <a:cs typeface="TimesNewRoman,Bold"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b="1" spc="5">
                          <a:effectLst/>
                          <a:latin typeface="TimesNewRoman,Bold" charset="0"/>
                          <a:ea typeface="TimesNewRoman,Bold" charset="0"/>
                          <a:cs typeface="TimesNewRoman,Bold" charset="0"/>
                        </a:rPr>
                        <a:t>Subn</a:t>
                      </a:r>
                      <a:r>
                        <a:rPr lang="en-US" sz="1800" b="1" spc="-5">
                          <a:effectLst/>
                          <a:latin typeface="TimesNewRoman,Bold" charset="0"/>
                          <a:ea typeface="TimesNewRoman,Bold" charset="0"/>
                          <a:cs typeface="TimesNewRoman,Bold" charset="0"/>
                        </a:rPr>
                        <a:t>e</a:t>
                      </a:r>
                      <a:r>
                        <a:rPr lang="en-US" sz="1800" b="1">
                          <a:effectLst/>
                          <a:latin typeface="TimesNewRoman,Bold" charset="0"/>
                          <a:ea typeface="TimesNewRoman,Bold" charset="0"/>
                          <a:cs typeface="TimesNewRoman,Bold" charset="0"/>
                        </a:rPr>
                        <a:t>t</a:t>
                      </a:r>
                      <a:endParaRPr lang="en-US" sz="1800">
                        <a:effectLst/>
                        <a:latin typeface="TimesNewRoman,Bold" charset="0"/>
                        <a:ea typeface="TimesNewRoman,Bold" charset="0"/>
                        <a:cs typeface="TimesNewRoman,Bold" charset="0"/>
                      </a:endParaRPr>
                    </a:p>
                    <a:p>
                      <a:pPr marL="63500" marR="0">
                        <a:lnSpc>
                          <a:spcPct val="100000"/>
                        </a:lnSpc>
                        <a:spcBef>
                          <a:spcPts val="0"/>
                        </a:spcBef>
                        <a:spcAft>
                          <a:spcPts val="0"/>
                        </a:spcAft>
                      </a:pPr>
                      <a:r>
                        <a:rPr lang="en-US" sz="1800" b="1" spc="20">
                          <a:effectLst/>
                          <a:latin typeface="TimesNewRoman,Bold" charset="0"/>
                          <a:ea typeface="TimesNewRoman,Bold" charset="0"/>
                          <a:cs typeface="TimesNewRoman,Bold" charset="0"/>
                        </a:rPr>
                        <a:t>M</a:t>
                      </a:r>
                      <a:r>
                        <a:rPr lang="en-US" sz="1800" b="1">
                          <a:effectLst/>
                          <a:latin typeface="TimesNewRoman,Bold" charset="0"/>
                          <a:ea typeface="TimesNewRoman,Bold" charset="0"/>
                          <a:cs typeface="TimesNewRoman,Bold" charset="0"/>
                        </a:rPr>
                        <a:t>a</a:t>
                      </a:r>
                      <a:r>
                        <a:rPr lang="en-US" sz="1800" b="1" spc="-10">
                          <a:effectLst/>
                          <a:latin typeface="TimesNewRoman,Bold" charset="0"/>
                          <a:ea typeface="TimesNewRoman,Bold" charset="0"/>
                          <a:cs typeface="TimesNewRoman,Bold" charset="0"/>
                        </a:rPr>
                        <a:t>s</a:t>
                      </a:r>
                      <a:r>
                        <a:rPr lang="en-US" sz="1800" b="1">
                          <a:effectLst/>
                          <a:latin typeface="TimesNewRoman,Bold" charset="0"/>
                          <a:ea typeface="TimesNewRoman,Bold" charset="0"/>
                          <a:cs typeface="TimesNewRoman,Bold" charset="0"/>
                        </a:rPr>
                        <a:t>k</a:t>
                      </a:r>
                      <a:endParaRPr lang="en-US" sz="1800">
                        <a:effectLst/>
                        <a:latin typeface="TimesNewRoman,Bold" charset="0"/>
                        <a:ea typeface="TimesNewRoman,Bold" charset="0"/>
                        <a:cs typeface="TimesNewRoman,Bold"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b="1" spc="5">
                          <a:effectLst/>
                          <a:latin typeface="TimesNewRoman,Bold" charset="0"/>
                          <a:ea typeface="TimesNewRoman,Bold" charset="0"/>
                          <a:cs typeface="TimesNewRoman,Bold" charset="0"/>
                        </a:rPr>
                        <a:t>Gi</a:t>
                      </a:r>
                      <a:r>
                        <a:rPr lang="en-US" sz="1800" b="1">
                          <a:effectLst/>
                          <a:latin typeface="TimesNewRoman,Bold" charset="0"/>
                          <a:ea typeface="TimesNewRoman,Bold" charset="0"/>
                          <a:cs typeface="TimesNewRoman,Bold" charset="0"/>
                        </a:rPr>
                        <a:t>ải </a:t>
                      </a:r>
                      <a:r>
                        <a:rPr lang="en-US" sz="1800" b="1" spc="30">
                          <a:effectLst/>
                          <a:latin typeface="TimesNewRoman,Bold" charset="0"/>
                          <a:ea typeface="TimesNewRoman,Bold" charset="0"/>
                          <a:cs typeface="TimesNewRoman,Bold" charset="0"/>
                        </a:rPr>
                        <a:t> </a:t>
                      </a:r>
                      <a:r>
                        <a:rPr lang="en-US" sz="1800" b="1" spc="5">
                          <a:effectLst/>
                          <a:latin typeface="TimesNewRoman,Bold" charset="0"/>
                          <a:ea typeface="TimesNewRoman,Bold" charset="0"/>
                          <a:cs typeface="TimesNewRoman,Bold" charset="0"/>
                        </a:rPr>
                        <a:t>đ</a:t>
                      </a:r>
                      <a:r>
                        <a:rPr lang="en-US" sz="1800" b="1">
                          <a:effectLst/>
                          <a:latin typeface="TimesNewRoman,Bold" charset="0"/>
                          <a:ea typeface="TimesNewRoman,Bold" charset="0"/>
                          <a:cs typeface="TimesNewRoman,Bold" charset="0"/>
                        </a:rPr>
                        <a:t>ịa </a:t>
                      </a:r>
                      <a:r>
                        <a:rPr lang="en-US" sz="1800" b="1" spc="35">
                          <a:effectLst/>
                          <a:latin typeface="TimesNewRoman,Bold" charset="0"/>
                          <a:ea typeface="TimesNewRoman,Bold" charset="0"/>
                          <a:cs typeface="TimesNewRoman,Bold" charset="0"/>
                        </a:rPr>
                        <a:t> </a:t>
                      </a:r>
                      <a:r>
                        <a:rPr lang="en-US" sz="1800" b="1" spc="-5">
                          <a:effectLst/>
                          <a:latin typeface="TimesNewRoman,Bold" charset="0"/>
                          <a:ea typeface="TimesNewRoman,Bold" charset="0"/>
                          <a:cs typeface="TimesNewRoman,Bold" charset="0"/>
                        </a:rPr>
                        <a:t>c</a:t>
                      </a:r>
                      <a:r>
                        <a:rPr lang="en-US" sz="1800" b="1" spc="5">
                          <a:effectLst/>
                          <a:latin typeface="TimesNewRoman,Bold" charset="0"/>
                          <a:ea typeface="TimesNewRoman,Bold" charset="0"/>
                          <a:cs typeface="TimesNewRoman,Bold" charset="0"/>
                        </a:rPr>
                        <a:t>h</a:t>
                      </a:r>
                      <a:r>
                        <a:rPr lang="en-US" sz="1800" b="1">
                          <a:effectLst/>
                          <a:latin typeface="TimesNewRoman,Bold" charset="0"/>
                          <a:ea typeface="TimesNewRoman,Bold" charset="0"/>
                          <a:cs typeface="TimesNewRoman,Bold" charset="0"/>
                        </a:rPr>
                        <a:t>ỉ </a:t>
                      </a:r>
                      <a:r>
                        <a:rPr lang="en-US" sz="1800" b="1" spc="45">
                          <a:effectLst/>
                          <a:latin typeface="TimesNewRoman,Bold" charset="0"/>
                          <a:ea typeface="TimesNewRoman,Bold" charset="0"/>
                          <a:cs typeface="TimesNewRoman,Bold" charset="0"/>
                        </a:rPr>
                        <a:t> </a:t>
                      </a:r>
                      <a:r>
                        <a:rPr lang="en-US" sz="1800" b="1" spc="-15">
                          <a:effectLst/>
                          <a:latin typeface="TimesNewRoman,Bold" charset="0"/>
                          <a:ea typeface="TimesNewRoman,Bold" charset="0"/>
                          <a:cs typeface="TimesNewRoman,Bold" charset="0"/>
                        </a:rPr>
                        <a:t>k</a:t>
                      </a:r>
                      <a:r>
                        <a:rPr lang="en-US" sz="1800" b="1" spc="5">
                          <a:effectLst/>
                          <a:latin typeface="TimesNewRoman,Bold" charset="0"/>
                          <a:ea typeface="TimesNewRoman,Bold" charset="0"/>
                          <a:cs typeface="TimesNewRoman,Bold" charset="0"/>
                        </a:rPr>
                        <a:t>h</a:t>
                      </a:r>
                      <a:r>
                        <a:rPr lang="en-US" sz="1800" b="1">
                          <a:effectLst/>
                          <a:latin typeface="TimesNewRoman,Bold" charset="0"/>
                          <a:ea typeface="TimesNewRoman,Bold" charset="0"/>
                          <a:cs typeface="TimesNewRoman,Bold" charset="0"/>
                        </a:rPr>
                        <a:t>ả</a:t>
                      </a:r>
                      <a:endParaRPr lang="en-US" sz="1800">
                        <a:effectLst/>
                        <a:latin typeface="TimesNewRoman,Bold" charset="0"/>
                        <a:ea typeface="TimesNewRoman,Bold" charset="0"/>
                        <a:cs typeface="TimesNewRoman,Bold" charset="0"/>
                      </a:endParaRPr>
                    </a:p>
                    <a:p>
                      <a:pPr marL="63500" marR="0">
                        <a:lnSpc>
                          <a:spcPct val="100000"/>
                        </a:lnSpc>
                        <a:spcBef>
                          <a:spcPts val="0"/>
                        </a:spcBef>
                        <a:spcAft>
                          <a:spcPts val="0"/>
                        </a:spcAft>
                      </a:pPr>
                      <a:r>
                        <a:rPr lang="en-US" sz="1800" b="1" spc="5">
                          <a:effectLst/>
                          <a:latin typeface="TimesNewRoman,Bold" charset="0"/>
                          <a:ea typeface="TimesNewRoman,Bold" charset="0"/>
                          <a:cs typeface="TimesNewRoman,Bold" charset="0"/>
                        </a:rPr>
                        <a:t>dụn</a:t>
                      </a:r>
                      <a:r>
                        <a:rPr lang="en-US" sz="1800" b="1">
                          <a:effectLst/>
                          <a:latin typeface="TimesNewRoman,Bold" charset="0"/>
                          <a:ea typeface="TimesNewRoman,Bold" charset="0"/>
                          <a:cs typeface="TimesNewRoman,Bold" charset="0"/>
                        </a:rPr>
                        <a:t>g</a:t>
                      </a:r>
                      <a:endParaRPr lang="en-US" sz="1800">
                        <a:effectLst/>
                        <a:latin typeface="TimesNewRoman,Bold" charset="0"/>
                        <a:ea typeface="TimesNewRoman,Bold" charset="0"/>
                        <a:cs typeface="TimesNewRoman,Bold"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tabLst>
                          <a:tab pos="660400" algn="l"/>
                        </a:tabLst>
                      </a:pPr>
                      <a:r>
                        <a:rPr lang="en-US" sz="1800" b="1">
                          <a:effectLst/>
                          <a:latin typeface="TimesNewRoman,Bold" charset="0"/>
                          <a:ea typeface="TimesNewRoman,Bold" charset="0"/>
                          <a:cs typeface="TimesNewRoman,Bold" charset="0"/>
                        </a:rPr>
                        <a:t>Địa	</a:t>
                      </a:r>
                      <a:r>
                        <a:rPr lang="en-US" sz="1800" b="1" spc="-5">
                          <a:effectLst/>
                          <a:latin typeface="TimesNewRoman,Bold" charset="0"/>
                          <a:ea typeface="TimesNewRoman,Bold" charset="0"/>
                          <a:cs typeface="TimesNewRoman,Bold" charset="0"/>
                        </a:rPr>
                        <a:t>c</a:t>
                      </a:r>
                      <a:r>
                        <a:rPr lang="en-US" sz="1800" b="1" spc="5">
                          <a:effectLst/>
                          <a:latin typeface="TimesNewRoman,Bold" charset="0"/>
                          <a:ea typeface="TimesNewRoman,Bold" charset="0"/>
                          <a:cs typeface="TimesNewRoman,Bold" charset="0"/>
                        </a:rPr>
                        <a:t>h</a:t>
                      </a:r>
                      <a:r>
                        <a:rPr lang="en-US" sz="1800" b="1">
                          <a:effectLst/>
                          <a:latin typeface="TimesNewRoman,Bold" charset="0"/>
                          <a:ea typeface="TimesNewRoman,Bold" charset="0"/>
                          <a:cs typeface="TimesNewRoman,Bold" charset="0"/>
                        </a:rPr>
                        <a:t>ỉ</a:t>
                      </a:r>
                      <a:endParaRPr lang="en-US" sz="1800">
                        <a:effectLst/>
                        <a:latin typeface="TimesNewRoman,Bold" charset="0"/>
                        <a:ea typeface="TimesNewRoman,Bold" charset="0"/>
                        <a:cs typeface="TimesNewRoman,Bold" charset="0"/>
                      </a:endParaRPr>
                    </a:p>
                    <a:p>
                      <a:pPr marL="63500" marR="0">
                        <a:lnSpc>
                          <a:spcPct val="100000"/>
                        </a:lnSpc>
                        <a:spcBef>
                          <a:spcPts val="0"/>
                        </a:spcBef>
                        <a:spcAft>
                          <a:spcPts val="0"/>
                        </a:spcAft>
                      </a:pPr>
                      <a:r>
                        <a:rPr lang="en-US" sz="1800" b="1" spc="15">
                          <a:effectLst/>
                          <a:latin typeface="TimesNewRoman,Bold" charset="0"/>
                          <a:ea typeface="TimesNewRoman,Bold" charset="0"/>
                          <a:cs typeface="TimesNewRoman,Bold" charset="0"/>
                        </a:rPr>
                        <a:t>B</a:t>
                      </a:r>
                      <a:r>
                        <a:rPr lang="en-US" sz="1800" b="1" spc="-30">
                          <a:effectLst/>
                          <a:latin typeface="TimesNewRoman,Bold" charset="0"/>
                          <a:ea typeface="TimesNewRoman,Bold" charset="0"/>
                          <a:cs typeface="TimesNewRoman,Bold" charset="0"/>
                        </a:rPr>
                        <a:t>r</a:t>
                      </a:r>
                      <a:r>
                        <a:rPr lang="en-US" sz="1800" b="1">
                          <a:effectLst/>
                          <a:latin typeface="TimesNewRoman,Bold" charset="0"/>
                          <a:ea typeface="TimesNewRoman,Bold" charset="0"/>
                          <a:cs typeface="TimesNewRoman,Bold" charset="0"/>
                        </a:rPr>
                        <a:t>oa</a:t>
                      </a:r>
                      <a:r>
                        <a:rPr lang="en-US" sz="1800" b="1" spc="5">
                          <a:effectLst/>
                          <a:latin typeface="TimesNewRoman,Bold" charset="0"/>
                          <a:ea typeface="TimesNewRoman,Bold" charset="0"/>
                          <a:cs typeface="TimesNewRoman,Bold" charset="0"/>
                        </a:rPr>
                        <a:t>d</a:t>
                      </a:r>
                      <a:r>
                        <a:rPr lang="en-US" sz="1800" b="1" spc="-5">
                          <a:effectLst/>
                          <a:latin typeface="TimesNewRoman,Bold" charset="0"/>
                          <a:ea typeface="TimesNewRoman,Bold" charset="0"/>
                          <a:cs typeface="TimesNewRoman,Bold" charset="0"/>
                        </a:rPr>
                        <a:t>c</a:t>
                      </a:r>
                      <a:r>
                        <a:rPr lang="en-US" sz="1800" b="1">
                          <a:effectLst/>
                          <a:latin typeface="TimesNewRoman,Bold" charset="0"/>
                          <a:ea typeface="TimesNewRoman,Bold" charset="0"/>
                          <a:cs typeface="TimesNewRoman,Bold" charset="0"/>
                        </a:rPr>
                        <a:t>a</a:t>
                      </a:r>
                      <a:r>
                        <a:rPr lang="en-US" sz="1800" b="1" spc="-10">
                          <a:effectLst/>
                          <a:latin typeface="TimesNewRoman,Bold" charset="0"/>
                          <a:ea typeface="TimesNewRoman,Bold" charset="0"/>
                          <a:cs typeface="TimesNewRoman,Bold" charset="0"/>
                        </a:rPr>
                        <a:t>s</a:t>
                      </a:r>
                      <a:r>
                        <a:rPr lang="en-US" sz="1800" b="1">
                          <a:effectLst/>
                          <a:latin typeface="TimesNewRoman,Bold" charset="0"/>
                          <a:ea typeface="TimesNewRoman,Bold" charset="0"/>
                          <a:cs typeface="TimesNewRoman,Bold" charset="0"/>
                        </a:rPr>
                        <a:t>t</a:t>
                      </a:r>
                      <a:endParaRPr lang="en-US" sz="1800">
                        <a:effectLst/>
                        <a:latin typeface="TimesNewRoman,Bold" charset="0"/>
                        <a:ea typeface="TimesNewRoman,Bold" charset="0"/>
                        <a:cs typeface="TimesNewRoman,Bold"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27057">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A</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320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0</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/23</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255</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255</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254</a:t>
                      </a:r>
                    </a:p>
                    <a:p>
                      <a:pPr marL="63500" marR="0">
                        <a:lnSpc>
                          <a:spcPct val="100000"/>
                        </a:lnSpc>
                        <a:spcBef>
                          <a:spcPts val="0"/>
                        </a:spcBef>
                        <a:spcAft>
                          <a:spcPts val="0"/>
                        </a:spcAft>
                      </a:pP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tabLst>
                          <a:tab pos="1181100" algn="l"/>
                        </a:tabLs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15">
                          <a:effectLst/>
                          <a:latin typeface="TimesNewRoman,Bold" charset="0"/>
                          <a:ea typeface="TimesNewRoman,Bold" charset="0"/>
                          <a:cs typeface="TimesNewRoman,Bold" charset="0"/>
                        </a:rPr>
                        <a:t>0</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1	-</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1</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254</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1</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5</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46864">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B</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115</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/25</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255</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255</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255</a:t>
                      </a:r>
                    </a:p>
                    <a:p>
                      <a:pPr marL="63500" marR="0">
                        <a:lnSpc>
                          <a:spcPct val="100000"/>
                        </a:lnSpc>
                        <a:spcBef>
                          <a:spcPts val="0"/>
                        </a:spcBef>
                        <a:spcAft>
                          <a:spcPts val="0"/>
                        </a:spcAft>
                      </a:pP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128</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tabLst>
                          <a:tab pos="1181100" algn="l"/>
                        </a:tabLs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1	-</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126</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12</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7</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94307">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C</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80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12</a:t>
                      </a:r>
                    </a:p>
                    <a:p>
                      <a:pPr marL="63500" marR="0">
                        <a:lnSpc>
                          <a:spcPct val="100000"/>
                        </a:lnSpc>
                        <a:spcBef>
                          <a:spcPts val="10"/>
                        </a:spcBef>
                        <a:spcAft>
                          <a:spcPts val="0"/>
                        </a:spcAft>
                      </a:pPr>
                      <a:r>
                        <a:rPr lang="en-US" sz="1800">
                          <a:effectLst/>
                          <a:latin typeface="TimesNewRoman,Bold" charset="0"/>
                          <a:ea typeface="TimesNewRoman,Bold" charset="0"/>
                          <a:cs typeface="TimesNewRoman,Bold" charset="0"/>
                        </a:rPr>
                        <a:t>8</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/25</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255</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255</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255</a:t>
                      </a:r>
                    </a:p>
                    <a:p>
                      <a:pPr marL="63500" marR="0">
                        <a:lnSpc>
                          <a:spcPct val="100000"/>
                        </a:lnSpc>
                        <a:spcBef>
                          <a:spcPts val="10"/>
                        </a:spcBef>
                        <a:spcAft>
                          <a:spcPts val="0"/>
                        </a:spcAft>
                      </a:pP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128</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tabLst>
                          <a:tab pos="1181100" algn="l"/>
                        </a:tabLs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129	-</a:t>
                      </a:r>
                    </a:p>
                    <a:p>
                      <a:pPr marL="63500" marR="0">
                        <a:lnSpc>
                          <a:spcPct val="100000"/>
                        </a:lnSpc>
                        <a:spcBef>
                          <a:spcPts val="1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254</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a:t>
                      </a:r>
                    </a:p>
                    <a:p>
                      <a:pPr marL="63500" marR="0">
                        <a:lnSpc>
                          <a:spcPct val="100000"/>
                        </a:lnSpc>
                        <a:spcBef>
                          <a:spcPts val="10"/>
                        </a:spcBef>
                        <a:spcAft>
                          <a:spcPts val="0"/>
                        </a:spcAft>
                      </a:pPr>
                      <a:r>
                        <a:rPr lang="en-US" sz="1800">
                          <a:effectLst/>
                          <a:latin typeface="TimesNewRoman,Bold" charset="0"/>
                          <a:ea typeface="TimesNewRoman,Bold" charset="0"/>
                          <a:cs typeface="TimesNewRoman,Bold" charset="0"/>
                        </a:rPr>
                        <a:t>5</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94307">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30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3</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/27</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255</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255</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255</a:t>
                      </a:r>
                    </a:p>
                    <a:p>
                      <a:pPr marL="63500" marR="0">
                        <a:lnSpc>
                          <a:spcPct val="100000"/>
                        </a:lnSpc>
                        <a:spcBef>
                          <a:spcPts val="10"/>
                        </a:spcBef>
                        <a:spcAft>
                          <a:spcPts val="0"/>
                        </a:spcAft>
                      </a:pP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224</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tabLst>
                          <a:tab pos="1181100" algn="l"/>
                        </a:tabLs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3</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1	-</a:t>
                      </a:r>
                    </a:p>
                    <a:p>
                      <a:pPr marL="63500" marR="0">
                        <a:lnSpc>
                          <a:spcPct val="100000"/>
                        </a:lnSpc>
                        <a:spcBef>
                          <a:spcPts val="1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3</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a:t>
                      </a:r>
                      <a:r>
                        <a:rPr lang="en-US" sz="1800" spc="5">
                          <a:effectLst/>
                          <a:latin typeface="TimesNewRoman,Bold" charset="0"/>
                          <a:ea typeface="TimesNewRoman,Bold" charset="0"/>
                          <a:cs typeface="TimesNewRoman,Bold" charset="0"/>
                        </a:rPr>
                        <a:t>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3</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31</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94307">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E</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F</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G</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3</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32</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172.35.3.36</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172.35.3.40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/30</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/30</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255</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255</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255</a:t>
                      </a:r>
                    </a:p>
                    <a:p>
                      <a:pPr marL="63500" marR="0">
                        <a:lnSpc>
                          <a:spcPct val="100000"/>
                        </a:lnSpc>
                        <a:spcBef>
                          <a:spcPts val="10"/>
                        </a:spcBef>
                        <a:spcAft>
                          <a:spcPts val="0"/>
                        </a:spcAft>
                      </a:pP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252</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tabLst>
                          <a:tab pos="1181100" algn="l"/>
                        </a:tabLs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3</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33	-</a:t>
                      </a:r>
                    </a:p>
                    <a:p>
                      <a:pPr marL="63500" marR="0">
                        <a:lnSpc>
                          <a:spcPct val="100000"/>
                        </a:lnSpc>
                        <a:spcBef>
                          <a:spcPts val="1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3</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34</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r>
                        <a:rPr lang="en-US" sz="1800" spc="10">
                          <a:effectLst/>
                          <a:latin typeface="TimesNewRoman,Bold" charset="0"/>
                          <a:ea typeface="TimesNewRoman,Bold" charset="0"/>
                          <a:cs typeface="TimesNewRoman,Bold" charset="0"/>
                        </a:rPr>
                        <a:t>.</a:t>
                      </a:r>
                      <a:r>
                        <a:rPr lang="en-US" sz="1800" spc="-25">
                          <a:effectLst/>
                          <a:latin typeface="TimesNewRoman,Bold" charset="0"/>
                          <a:ea typeface="TimesNewRoman,Bold" charset="0"/>
                          <a:cs typeface="TimesNewRoman,Bold" charset="0"/>
                        </a:rPr>
                        <a:t>3</a:t>
                      </a:r>
                      <a:r>
                        <a:rPr lang="en-US" sz="1800" spc="10">
                          <a:effectLst/>
                          <a:latin typeface="TimesNewRoman,Bold" charset="0"/>
                          <a:ea typeface="TimesNewRoman,Bold" charset="0"/>
                          <a:cs typeface="TimesNewRoman,Bold" charset="0"/>
                        </a:rPr>
                        <a:t>.</a:t>
                      </a:r>
                      <a:r>
                        <a:rPr lang="en-US" sz="1800">
                          <a:effectLst/>
                          <a:latin typeface="TimesNewRoman,Bold" charset="0"/>
                          <a:ea typeface="TimesNewRoman,Bold" charset="0"/>
                          <a:cs typeface="TimesNewRoman,Bold" charset="0"/>
                        </a:rPr>
                        <a:t>35</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172.35.3.39</a:t>
                      </a:r>
                    </a:p>
                    <a:p>
                      <a:pPr marL="63500" marR="0">
                        <a:lnSpc>
                          <a:spcPct val="100000"/>
                        </a:lnSpc>
                        <a:spcBef>
                          <a:spcPts val="0"/>
                        </a:spcBef>
                        <a:spcAft>
                          <a:spcPts val="0"/>
                        </a:spcAft>
                      </a:pPr>
                      <a:r>
                        <a:rPr lang="en-US" sz="1800">
                          <a:effectLst/>
                          <a:latin typeface="TimesNewRoman,Bold" charset="0"/>
                          <a:ea typeface="TimesNewRoman,Bold" charset="0"/>
                          <a:cs typeface="TimesNewRoman,Bold" charset="0"/>
                        </a:rPr>
                        <a:t>172.35.3.43</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765930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Bài</a:t>
            </a:r>
            <a:r>
              <a:rPr lang="en-US" dirty="0" smtClean="0"/>
              <a:t> </a:t>
            </a:r>
            <a:r>
              <a:rPr lang="en-US" dirty="0" err="1" smtClean="0"/>
              <a:t>tập</a:t>
            </a:r>
            <a:r>
              <a:rPr lang="en-US" dirty="0" smtClean="0"/>
              <a:t> </a:t>
            </a:r>
            <a:r>
              <a:rPr lang="en-US" dirty="0" err="1" smtClean="0"/>
              <a:t>tại</a:t>
            </a:r>
            <a:r>
              <a:rPr lang="en-US" dirty="0" smtClean="0"/>
              <a:t> </a:t>
            </a:r>
            <a:r>
              <a:rPr lang="en-US" dirty="0" err="1" smtClean="0"/>
              <a:t>lớp</a:t>
            </a:r>
            <a:r>
              <a:rPr lang="en-US" dirty="0" smtClean="0"/>
              <a:t> (</a:t>
            </a:r>
            <a:r>
              <a:rPr lang="en-US" dirty="0" err="1" smtClean="0"/>
              <a:t>nộp</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điểm</a:t>
            </a:r>
            <a:r>
              <a:rPr lang="en-US" dirty="0" smtClean="0"/>
              <a:t>)</a:t>
            </a:r>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04CED84C-2EA6-462B-8029-C57D5BAC3218}" type="slidenum">
              <a:rPr lang="en-US" smtClean="0"/>
              <a:pPr/>
              <a:t>88</a:t>
            </a:fld>
            <a:endParaRPr lang="en-US"/>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47" t="13542" r="19531" b="12917"/>
          <a:stretch/>
        </p:blipFill>
        <p:spPr bwMode="auto">
          <a:xfrm>
            <a:off x="609600" y="1371600"/>
            <a:ext cx="8534400"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187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defRPr/>
            </a:pPr>
            <a:r>
              <a:rPr lang="en-US" dirty="0" smtClean="0">
                <a:solidFill>
                  <a:schemeClr val="tx2">
                    <a:lumMod val="75000"/>
                  </a:schemeClr>
                </a:solidFill>
              </a:rPr>
              <a:t>IP Address Classes: The First Octet</a:t>
            </a:r>
            <a:endParaRPr lang="en-US" dirty="0">
              <a:solidFill>
                <a:schemeClr val="tx2">
                  <a:lumMod val="75000"/>
                </a:schemeClr>
              </a:solidFill>
            </a:endParaRPr>
          </a:p>
        </p:txBody>
      </p:sp>
      <p:sp>
        <p:nvSpPr>
          <p:cNvPr id="5" name="Slide Number Placeholder 4"/>
          <p:cNvSpPr>
            <a:spLocks noGrp="1"/>
          </p:cNvSpPr>
          <p:nvPr>
            <p:ph type="sldNum" sz="quarter" idx="12"/>
          </p:nvPr>
        </p:nvSpPr>
        <p:spPr/>
        <p:txBody>
          <a:bodyPr>
            <a:normAutofit fontScale="85000" lnSpcReduction="20000"/>
          </a:bodyPr>
          <a:lstStyle/>
          <a:p>
            <a:fld id="{04CED84C-2EA6-462B-8029-C57D5BAC3218}" type="slidenum">
              <a:rPr lang="en-US" smtClean="0"/>
              <a:pPr/>
              <a:t>9</a:t>
            </a:fld>
            <a:endParaRPr lang="en-US"/>
          </a:p>
        </p:txBody>
      </p:sp>
      <p:sp>
        <p:nvSpPr>
          <p:cNvPr id="8" name="Rectangle 7"/>
          <p:cNvSpPr/>
          <p:nvPr/>
        </p:nvSpPr>
        <p:spPr>
          <a:xfrm>
            <a:off x="1342264" y="1362670"/>
            <a:ext cx="7045455" cy="923330"/>
          </a:xfrm>
          <a:prstGeom prst="rect">
            <a:avLst/>
          </a:prstGeom>
          <a:noFill/>
        </p:spPr>
        <p:txBody>
          <a:bodyPr wrap="none" lIns="91440" tIns="45720" rIns="91440" bIns="45720">
            <a:spAutoFit/>
          </a:bodyPr>
          <a:lstStyle/>
          <a:p>
            <a:pPr algn="ctr"/>
            <a:r>
              <a:rPr lang="en-US" sz="540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 B C…Easy as 1 2 3</a:t>
            </a:r>
            <a:endParaRPr lang="en-US" sz="540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9" name="Rectangle 8"/>
          <p:cNvSpPr/>
          <p:nvPr/>
        </p:nvSpPr>
        <p:spPr>
          <a:xfrm>
            <a:off x="457200" y="2209800"/>
            <a:ext cx="7086600" cy="707886"/>
          </a:xfrm>
          <a:prstGeom prst="rect">
            <a:avLst/>
          </a:prstGeom>
          <a:noFill/>
        </p:spPr>
        <p:txBody>
          <a:bodyPr wrap="square" lIns="91440" tIns="45720" rIns="91440" bIns="45720">
            <a:spAutoFit/>
          </a:bodyPr>
          <a:lstStyle/>
          <a:p>
            <a:r>
              <a:rPr lang="en-US" sz="4000" b="0" smtClean="0"/>
              <a:t>Class A – First 1 bit fixed </a:t>
            </a:r>
            <a:endParaRPr lang="en-US" sz="4000" b="0"/>
          </a:p>
        </p:txBody>
      </p:sp>
      <p:sp>
        <p:nvSpPr>
          <p:cNvPr id="10" name="Rectangle 9"/>
          <p:cNvSpPr/>
          <p:nvPr/>
        </p:nvSpPr>
        <p:spPr>
          <a:xfrm>
            <a:off x="533400" y="3581400"/>
            <a:ext cx="7391400" cy="707886"/>
          </a:xfrm>
          <a:prstGeom prst="rect">
            <a:avLst/>
          </a:prstGeom>
          <a:noFill/>
        </p:spPr>
        <p:txBody>
          <a:bodyPr wrap="square" lIns="91440" tIns="45720" rIns="91440" bIns="45720">
            <a:spAutoFit/>
          </a:bodyPr>
          <a:lstStyle/>
          <a:p>
            <a:r>
              <a:rPr lang="en-US" sz="4000" b="0" smtClean="0"/>
              <a:t>Class B – First 2 bit fixed </a:t>
            </a:r>
            <a:endParaRPr lang="en-US" sz="4000" b="0"/>
          </a:p>
        </p:txBody>
      </p:sp>
      <p:sp>
        <p:nvSpPr>
          <p:cNvPr id="11" name="Rectangle 10"/>
          <p:cNvSpPr/>
          <p:nvPr/>
        </p:nvSpPr>
        <p:spPr>
          <a:xfrm>
            <a:off x="457200" y="5105400"/>
            <a:ext cx="7467600" cy="707886"/>
          </a:xfrm>
          <a:prstGeom prst="rect">
            <a:avLst/>
          </a:prstGeom>
          <a:noFill/>
        </p:spPr>
        <p:txBody>
          <a:bodyPr wrap="square" lIns="91440" tIns="45720" rIns="91440" bIns="45720">
            <a:spAutoFit/>
          </a:bodyPr>
          <a:lstStyle/>
          <a:p>
            <a:r>
              <a:rPr lang="en-US" sz="4000" b="0" smtClean="0"/>
              <a:t>Class C – First 3 bit fixed </a:t>
            </a:r>
            <a:endParaRPr lang="en-US" sz="4000" b="0"/>
          </a:p>
        </p:txBody>
      </p:sp>
      <p:sp>
        <p:nvSpPr>
          <p:cNvPr id="12" name="Rectangle 11"/>
          <p:cNvSpPr/>
          <p:nvPr/>
        </p:nvSpPr>
        <p:spPr>
          <a:xfrm>
            <a:off x="1524000" y="2895600"/>
            <a:ext cx="2209800" cy="584775"/>
          </a:xfrm>
          <a:prstGeom prst="rect">
            <a:avLst/>
          </a:prstGeom>
        </p:spPr>
        <p:style>
          <a:lnRef idx="1">
            <a:schemeClr val="accent5"/>
          </a:lnRef>
          <a:fillRef idx="3">
            <a:schemeClr val="accent5"/>
          </a:fillRef>
          <a:effectRef idx="2">
            <a:schemeClr val="accent5"/>
          </a:effectRef>
          <a:fontRef idx="minor">
            <a:schemeClr val="lt1"/>
          </a:fontRef>
        </p:style>
        <p:txBody>
          <a:bodyPr wrap="square" lIns="91440" tIns="45720" rIns="91440" bIns="45720">
            <a:spAutoFit/>
          </a:bodyPr>
          <a:lstStyle/>
          <a:p>
            <a:pPr algn="ctr"/>
            <a:r>
              <a:rPr lang="en-US" sz="3200" u="sng" smtClean="0">
                <a:solidFill>
                  <a:srgbClr val="FF0000"/>
                </a:solidFill>
              </a:rPr>
              <a:t>0</a:t>
            </a:r>
            <a:r>
              <a:rPr lang="en-US" sz="2800" b="0" smtClean="0"/>
              <a:t>XXXXXXX</a:t>
            </a:r>
            <a:endParaRPr lang="en-US" sz="2800" b="0"/>
          </a:p>
        </p:txBody>
      </p:sp>
      <p:sp>
        <p:nvSpPr>
          <p:cNvPr id="13" name="Rectangle 12"/>
          <p:cNvSpPr/>
          <p:nvPr/>
        </p:nvSpPr>
        <p:spPr>
          <a:xfrm>
            <a:off x="4038600" y="2895600"/>
            <a:ext cx="1219200" cy="584775"/>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200" smtClean="0"/>
              <a:t>Host</a:t>
            </a:r>
            <a:endParaRPr lang="en-US" sz="2800"/>
          </a:p>
        </p:txBody>
      </p:sp>
      <p:sp>
        <p:nvSpPr>
          <p:cNvPr id="14" name="Rectangle 13"/>
          <p:cNvSpPr/>
          <p:nvPr/>
        </p:nvSpPr>
        <p:spPr>
          <a:xfrm>
            <a:off x="5562600" y="2920425"/>
            <a:ext cx="1219200" cy="584775"/>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200" smtClean="0"/>
              <a:t>Host</a:t>
            </a:r>
            <a:endParaRPr lang="en-US" sz="2800"/>
          </a:p>
        </p:txBody>
      </p:sp>
      <p:sp>
        <p:nvSpPr>
          <p:cNvPr id="15" name="Rectangle 14"/>
          <p:cNvSpPr/>
          <p:nvPr/>
        </p:nvSpPr>
        <p:spPr>
          <a:xfrm>
            <a:off x="7086600" y="2895600"/>
            <a:ext cx="1219200" cy="584775"/>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200" smtClean="0"/>
              <a:t>Host</a:t>
            </a:r>
            <a:endParaRPr lang="en-US" sz="2800"/>
          </a:p>
        </p:txBody>
      </p:sp>
      <p:sp>
        <p:nvSpPr>
          <p:cNvPr id="16" name="Rectangle 15"/>
          <p:cNvSpPr/>
          <p:nvPr/>
        </p:nvSpPr>
        <p:spPr>
          <a:xfrm>
            <a:off x="3733800" y="2920425"/>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17" name="Rectangle 16"/>
          <p:cNvSpPr/>
          <p:nvPr/>
        </p:nvSpPr>
        <p:spPr>
          <a:xfrm>
            <a:off x="5257800" y="2895600"/>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18" name="Rectangle 17"/>
          <p:cNvSpPr/>
          <p:nvPr/>
        </p:nvSpPr>
        <p:spPr>
          <a:xfrm>
            <a:off x="6781800" y="2895600"/>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19" name="Rectangle 18"/>
          <p:cNvSpPr/>
          <p:nvPr/>
        </p:nvSpPr>
        <p:spPr>
          <a:xfrm>
            <a:off x="1524000" y="4267200"/>
            <a:ext cx="2209800" cy="584775"/>
          </a:xfrm>
          <a:prstGeom prst="rect">
            <a:avLst/>
          </a:prstGeom>
        </p:spPr>
        <p:style>
          <a:lnRef idx="1">
            <a:schemeClr val="accent5"/>
          </a:lnRef>
          <a:fillRef idx="3">
            <a:schemeClr val="accent5"/>
          </a:fillRef>
          <a:effectRef idx="2">
            <a:schemeClr val="accent5"/>
          </a:effectRef>
          <a:fontRef idx="minor">
            <a:schemeClr val="lt1"/>
          </a:fontRef>
        </p:style>
        <p:txBody>
          <a:bodyPr wrap="square" lIns="91440" tIns="45720" rIns="91440" bIns="45720">
            <a:spAutoFit/>
          </a:bodyPr>
          <a:lstStyle/>
          <a:p>
            <a:pPr algn="ctr"/>
            <a:r>
              <a:rPr lang="en-US" sz="3200" u="sng" smtClean="0">
                <a:solidFill>
                  <a:srgbClr val="FF0000"/>
                </a:solidFill>
              </a:rPr>
              <a:t>10</a:t>
            </a:r>
            <a:r>
              <a:rPr lang="en-US" sz="2800" b="0" smtClean="0"/>
              <a:t>XXXXXX</a:t>
            </a:r>
            <a:endParaRPr lang="en-US" sz="2800" b="0"/>
          </a:p>
        </p:txBody>
      </p:sp>
      <p:sp>
        <p:nvSpPr>
          <p:cNvPr id="20" name="Rectangle 19"/>
          <p:cNvSpPr/>
          <p:nvPr/>
        </p:nvSpPr>
        <p:spPr>
          <a:xfrm>
            <a:off x="4038600" y="4267200"/>
            <a:ext cx="1828800" cy="584775"/>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pPr algn="ctr"/>
            <a:r>
              <a:rPr lang="en-US" sz="3200" smtClean="0"/>
              <a:t>Network</a:t>
            </a:r>
            <a:endParaRPr lang="en-US" sz="2800"/>
          </a:p>
        </p:txBody>
      </p:sp>
      <p:sp>
        <p:nvSpPr>
          <p:cNvPr id="21" name="Rectangle 20"/>
          <p:cNvSpPr/>
          <p:nvPr/>
        </p:nvSpPr>
        <p:spPr>
          <a:xfrm>
            <a:off x="6248400" y="4292025"/>
            <a:ext cx="1219200" cy="584775"/>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200" smtClean="0"/>
              <a:t>Host</a:t>
            </a:r>
            <a:endParaRPr lang="en-US" sz="2800"/>
          </a:p>
        </p:txBody>
      </p:sp>
      <p:sp>
        <p:nvSpPr>
          <p:cNvPr id="22" name="Rectangle 21"/>
          <p:cNvSpPr/>
          <p:nvPr/>
        </p:nvSpPr>
        <p:spPr>
          <a:xfrm>
            <a:off x="7772400" y="4267200"/>
            <a:ext cx="1219200" cy="584775"/>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200" smtClean="0"/>
              <a:t>Host</a:t>
            </a:r>
            <a:endParaRPr lang="en-US" sz="2800"/>
          </a:p>
        </p:txBody>
      </p:sp>
      <p:sp>
        <p:nvSpPr>
          <p:cNvPr id="23" name="Rectangle 22"/>
          <p:cNvSpPr/>
          <p:nvPr/>
        </p:nvSpPr>
        <p:spPr>
          <a:xfrm>
            <a:off x="3733800" y="4292025"/>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24" name="Rectangle 23"/>
          <p:cNvSpPr/>
          <p:nvPr/>
        </p:nvSpPr>
        <p:spPr>
          <a:xfrm>
            <a:off x="5943600" y="4267200"/>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25" name="Rectangle 24"/>
          <p:cNvSpPr/>
          <p:nvPr/>
        </p:nvSpPr>
        <p:spPr>
          <a:xfrm>
            <a:off x="7467600" y="4267200"/>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26" name="Rectangle 25"/>
          <p:cNvSpPr/>
          <p:nvPr/>
        </p:nvSpPr>
        <p:spPr>
          <a:xfrm>
            <a:off x="1447800" y="5715000"/>
            <a:ext cx="2209800" cy="584775"/>
          </a:xfrm>
          <a:prstGeom prst="rect">
            <a:avLst/>
          </a:prstGeom>
        </p:spPr>
        <p:style>
          <a:lnRef idx="1">
            <a:schemeClr val="accent5"/>
          </a:lnRef>
          <a:fillRef idx="3">
            <a:schemeClr val="accent5"/>
          </a:fillRef>
          <a:effectRef idx="2">
            <a:schemeClr val="accent5"/>
          </a:effectRef>
          <a:fontRef idx="minor">
            <a:schemeClr val="lt1"/>
          </a:fontRef>
        </p:style>
        <p:txBody>
          <a:bodyPr wrap="square" lIns="91440" tIns="45720" rIns="91440" bIns="45720">
            <a:spAutoFit/>
          </a:bodyPr>
          <a:lstStyle/>
          <a:p>
            <a:pPr algn="ctr"/>
            <a:r>
              <a:rPr lang="en-US" sz="3200" u="sng" smtClean="0">
                <a:solidFill>
                  <a:srgbClr val="FF0000"/>
                </a:solidFill>
              </a:rPr>
              <a:t>110</a:t>
            </a:r>
            <a:r>
              <a:rPr lang="en-US" sz="2800" b="0" smtClean="0"/>
              <a:t>XXXXX</a:t>
            </a:r>
            <a:endParaRPr lang="en-US" sz="2800" b="0"/>
          </a:p>
        </p:txBody>
      </p:sp>
      <p:sp>
        <p:nvSpPr>
          <p:cNvPr id="27" name="Rectangle 26"/>
          <p:cNvSpPr/>
          <p:nvPr/>
        </p:nvSpPr>
        <p:spPr>
          <a:xfrm>
            <a:off x="3962400" y="5715000"/>
            <a:ext cx="1828800" cy="584775"/>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pPr algn="ctr"/>
            <a:r>
              <a:rPr lang="en-US" sz="3200" smtClean="0"/>
              <a:t>Network</a:t>
            </a:r>
            <a:endParaRPr lang="en-US" sz="2800"/>
          </a:p>
        </p:txBody>
      </p:sp>
      <p:sp>
        <p:nvSpPr>
          <p:cNvPr id="28" name="Rectangle 27"/>
          <p:cNvSpPr/>
          <p:nvPr/>
        </p:nvSpPr>
        <p:spPr>
          <a:xfrm>
            <a:off x="6019800" y="5739825"/>
            <a:ext cx="1676400" cy="584775"/>
          </a:xfrm>
          <a:prstGeom prst="rect">
            <a:avLst/>
          </a:prstGeom>
        </p:spPr>
        <p:style>
          <a:lnRef idx="1">
            <a:schemeClr val="accent6"/>
          </a:lnRef>
          <a:fillRef idx="3">
            <a:schemeClr val="accent6"/>
          </a:fillRef>
          <a:effectRef idx="2">
            <a:schemeClr val="accent6"/>
          </a:effectRef>
          <a:fontRef idx="minor">
            <a:schemeClr val="lt1"/>
          </a:fontRef>
        </p:style>
        <p:txBody>
          <a:bodyPr wrap="square" lIns="91440" tIns="45720" rIns="91440" bIns="45720">
            <a:spAutoFit/>
          </a:bodyPr>
          <a:lstStyle/>
          <a:p>
            <a:pPr algn="ctr"/>
            <a:r>
              <a:rPr lang="en-US" sz="3200" smtClean="0"/>
              <a:t>Network</a:t>
            </a:r>
            <a:endParaRPr lang="en-US" sz="2800"/>
          </a:p>
        </p:txBody>
      </p:sp>
      <p:sp>
        <p:nvSpPr>
          <p:cNvPr id="29" name="Rectangle 28"/>
          <p:cNvSpPr/>
          <p:nvPr/>
        </p:nvSpPr>
        <p:spPr>
          <a:xfrm>
            <a:off x="7848600" y="5715000"/>
            <a:ext cx="1219200" cy="584775"/>
          </a:xfrm>
          <a:prstGeom prst="rect">
            <a:avLst/>
          </a:prstGeom>
        </p:spPr>
        <p:style>
          <a:lnRef idx="0">
            <a:schemeClr val="dk1"/>
          </a:lnRef>
          <a:fillRef idx="3">
            <a:schemeClr val="dk1"/>
          </a:fillRef>
          <a:effectRef idx="3">
            <a:schemeClr val="dk1"/>
          </a:effectRef>
          <a:fontRef idx="minor">
            <a:schemeClr val="lt1"/>
          </a:fontRef>
        </p:style>
        <p:txBody>
          <a:bodyPr wrap="square" lIns="91440" tIns="45720" rIns="91440" bIns="45720">
            <a:spAutoFit/>
          </a:bodyPr>
          <a:lstStyle/>
          <a:p>
            <a:pPr algn="ctr"/>
            <a:r>
              <a:rPr lang="en-US" sz="3200" smtClean="0"/>
              <a:t>Host</a:t>
            </a:r>
            <a:endParaRPr lang="en-US" sz="2800"/>
          </a:p>
        </p:txBody>
      </p:sp>
      <p:sp>
        <p:nvSpPr>
          <p:cNvPr id="30" name="Rectangle 29"/>
          <p:cNvSpPr/>
          <p:nvPr/>
        </p:nvSpPr>
        <p:spPr>
          <a:xfrm>
            <a:off x="3657600" y="5739825"/>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31" name="Rectangle 30"/>
          <p:cNvSpPr/>
          <p:nvPr/>
        </p:nvSpPr>
        <p:spPr>
          <a:xfrm>
            <a:off x="5715000" y="5715000"/>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
        <p:nvSpPr>
          <p:cNvPr id="32" name="Rectangle 31"/>
          <p:cNvSpPr/>
          <p:nvPr/>
        </p:nvSpPr>
        <p:spPr>
          <a:xfrm>
            <a:off x="7620000" y="5715000"/>
            <a:ext cx="304800" cy="584775"/>
          </a:xfrm>
          <a:prstGeom prst="rect">
            <a:avLst/>
          </a:prstGeom>
          <a:noFill/>
        </p:spPr>
        <p:txBody>
          <a:bodyPr wrap="square" lIns="91440" tIns="45720" rIns="91440" bIns="45720">
            <a:spAutoFit/>
          </a:bodyPr>
          <a:lstStyle/>
          <a:p>
            <a:pPr algn="ctr"/>
            <a:r>
              <a:rPr lang="en-US" sz="3200" smtClean="0"/>
              <a:t>.</a:t>
            </a:r>
            <a:endParaRPr lang="en-US" sz="2800" b="0"/>
          </a:p>
        </p:txBody>
      </p:sp>
    </p:spTree>
    <p:extLst>
      <p:ext uri="{BB962C8B-B14F-4D97-AF65-F5344CB8AC3E}">
        <p14:creationId xmlns:p14="http://schemas.microsoft.com/office/powerpoint/2010/main" val="1426510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8" presetClass="entr" presetSubtype="16"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amond(i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amond(in)">
                                      <p:cBhvr>
                                        <p:cTn id="21" dur="500"/>
                                        <p:tgtEl>
                                          <p:spTgt spid="16"/>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amond(i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amond(in)">
                                      <p:cBhvr>
                                        <p:cTn id="29" dur="500"/>
                                        <p:tgtEl>
                                          <p:spTgt spid="17"/>
                                        </p:tgtEl>
                                      </p:cBhvr>
                                    </p:animEffect>
                                  </p:childTnLst>
                                </p:cTn>
                              </p:par>
                              <p:par>
                                <p:cTn id="30" presetID="8"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amond(i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amond(in)">
                                      <p:cBhvr>
                                        <p:cTn id="37" dur="500"/>
                                        <p:tgtEl>
                                          <p:spTgt spid="18"/>
                                        </p:tgtEl>
                                      </p:cBhvr>
                                    </p:animEffect>
                                  </p:childTnLst>
                                </p:cTn>
                              </p:par>
                              <p:par>
                                <p:cTn id="38" presetID="8"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amond(in)">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1+#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par>
                                <p:cTn id="47" presetID="8" presetClass="entr" presetSubtype="16"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amond(in)">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amond(in)">
                                      <p:cBhvr>
                                        <p:cTn id="54" dur="500"/>
                                        <p:tgtEl>
                                          <p:spTgt spid="23"/>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amond(i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8" presetClass="entr" presetSubtype="16"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amond(in)">
                                      <p:cBhvr>
                                        <p:cTn id="62" dur="500"/>
                                        <p:tgtEl>
                                          <p:spTgt spid="24"/>
                                        </p:tgtEl>
                                      </p:cBhvr>
                                    </p:animEffect>
                                  </p:childTnLst>
                                </p:cTn>
                              </p:par>
                              <p:par>
                                <p:cTn id="63" presetID="8" presetClass="entr" presetSubtype="16"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diamond(in)">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8" presetClass="entr" presetSubtype="16"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diamond(in)">
                                      <p:cBhvr>
                                        <p:cTn id="70" dur="500"/>
                                        <p:tgtEl>
                                          <p:spTgt spid="25"/>
                                        </p:tgtEl>
                                      </p:cBhvr>
                                    </p:animEffect>
                                  </p:childTnLst>
                                </p:cTn>
                              </p:par>
                              <p:par>
                                <p:cTn id="71" presetID="8" presetClass="entr" presetSubtype="16"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diamond(in)">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 calcmode="lin" valueType="num">
                                      <p:cBhvr additive="base">
                                        <p:cTn id="78" dur="500" fill="hold"/>
                                        <p:tgtEl>
                                          <p:spTgt spid="11"/>
                                        </p:tgtEl>
                                        <p:attrNameLst>
                                          <p:attrName>ppt_x</p:attrName>
                                        </p:attrNameLst>
                                      </p:cBhvr>
                                      <p:tavLst>
                                        <p:tav tm="0">
                                          <p:val>
                                            <p:strVal val="1+#ppt_w/2"/>
                                          </p:val>
                                        </p:tav>
                                        <p:tav tm="100000">
                                          <p:val>
                                            <p:strVal val="#ppt_x"/>
                                          </p:val>
                                        </p:tav>
                                      </p:tavLst>
                                    </p:anim>
                                    <p:anim calcmode="lin" valueType="num">
                                      <p:cBhvr additive="base">
                                        <p:cTn id="79" dur="500" fill="hold"/>
                                        <p:tgtEl>
                                          <p:spTgt spid="11"/>
                                        </p:tgtEl>
                                        <p:attrNameLst>
                                          <p:attrName>ppt_y</p:attrName>
                                        </p:attrNameLst>
                                      </p:cBhvr>
                                      <p:tavLst>
                                        <p:tav tm="0">
                                          <p:val>
                                            <p:strVal val="#ppt_y"/>
                                          </p:val>
                                        </p:tav>
                                        <p:tav tm="100000">
                                          <p:val>
                                            <p:strVal val="#ppt_y"/>
                                          </p:val>
                                        </p:tav>
                                      </p:tavLst>
                                    </p:anim>
                                  </p:childTnLst>
                                </p:cTn>
                              </p:par>
                              <p:par>
                                <p:cTn id="80" presetID="8" presetClass="entr" presetSubtype="16"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diamond(in)">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8" presetClass="entr" presetSubtype="16"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amond(in)">
                                      <p:cBhvr>
                                        <p:cTn id="87" dur="500"/>
                                        <p:tgtEl>
                                          <p:spTgt spid="30"/>
                                        </p:tgtEl>
                                      </p:cBhvr>
                                    </p:animEffect>
                                  </p:childTnLst>
                                </p:cTn>
                              </p:par>
                              <p:par>
                                <p:cTn id="88" presetID="8" presetClass="entr" presetSubtype="16"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diamond(in)">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8" presetClass="entr" presetSubtype="16"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diamond(in)">
                                      <p:cBhvr>
                                        <p:cTn id="95" dur="500"/>
                                        <p:tgtEl>
                                          <p:spTgt spid="31"/>
                                        </p:tgtEl>
                                      </p:cBhvr>
                                    </p:animEffect>
                                  </p:childTnLst>
                                </p:cTn>
                              </p:par>
                              <p:par>
                                <p:cTn id="96" presetID="8" presetClass="entr" presetSubtype="16"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diamond(in)">
                                      <p:cBhvr>
                                        <p:cTn id="98" dur="500"/>
                                        <p:tgtEl>
                                          <p:spTgt spid="28"/>
                                        </p:tgtEl>
                                      </p:cBhvr>
                                    </p:animEffect>
                                  </p:childTnLst>
                                </p:cTn>
                              </p:par>
                            </p:childTnLst>
                          </p:cTn>
                        </p:par>
                      </p:childTnLst>
                    </p:cTn>
                  </p:par>
                  <p:par>
                    <p:cTn id="99" fill="hold">
                      <p:stCondLst>
                        <p:cond delay="indefinite"/>
                      </p:stCondLst>
                      <p:childTnLst>
                        <p:par>
                          <p:cTn id="100" fill="hold">
                            <p:stCondLst>
                              <p:cond delay="0"/>
                            </p:stCondLst>
                            <p:childTnLst>
                              <p:par>
                                <p:cTn id="101" presetID="8" presetClass="entr" presetSubtype="16" fill="hold" grpId="0" nodeType="click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diamond(in)">
                                      <p:cBhvr>
                                        <p:cTn id="103" dur="500"/>
                                        <p:tgtEl>
                                          <p:spTgt spid="32"/>
                                        </p:tgtEl>
                                      </p:cBhvr>
                                    </p:animEffect>
                                  </p:childTnLst>
                                </p:cTn>
                              </p:par>
                              <p:par>
                                <p:cTn id="104" presetID="8" presetClass="entr" presetSubtype="16"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diamond(in)">
                                      <p:cBhvr>
                                        <p:cTn id="10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13" grpId="0" animBg="1"/>
      <p:bldP spid="14" grpId="0" animBg="1"/>
      <p:bldP spid="15" grpId="0" animBg="1"/>
      <p:bldP spid="16" grpId="0"/>
      <p:bldP spid="17" grpId="0"/>
      <p:bldP spid="18" grpId="0"/>
      <p:bldP spid="19" grpId="0" animBg="1"/>
      <p:bldP spid="20" grpId="0" animBg="1"/>
      <p:bldP spid="21" grpId="0" animBg="1"/>
      <p:bldP spid="22" grpId="0" animBg="1"/>
      <p:bldP spid="23" grpId="0"/>
      <p:bldP spid="24" grpId="0"/>
      <p:bldP spid="25" grpId="0"/>
      <p:bldP spid="26" grpId="0" animBg="1"/>
      <p:bldP spid="27" grpId="0" animBg="1"/>
      <p:bldP spid="28" grpId="0" animBg="1"/>
      <p:bldP spid="29" grpId="0" animBg="1"/>
      <p:bldP spid="30" grpId="0"/>
      <p:bldP spid="31" grpId="0"/>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1"/>
  <p:tag name="ISPRING_SCORM_RATE_QUIZZES" val="0"/>
  <p:tag name="ISPRING_SCORM_PASSING_SCORE" val="100.0000000000"/>
  <p:tag name="ISPRING_RESOURCE_PATHS_HASH_PRESENTER" val="3c79c50a3d92144eb66790f14f1e83defd4f1"/>
  <p:tag name="ISPRING_RESOURCE_PATHS_HASH_2" val="d615163a601d59fee4a586f348fa9c1a18e5c41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edian">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2649</TotalTime>
  <Words>4325</Words>
  <Application>Microsoft Macintosh PowerPoint</Application>
  <PresentationFormat>On-screen Show (4:3)</PresentationFormat>
  <Paragraphs>1488</Paragraphs>
  <Slides>88</Slides>
  <Notes>87</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88</vt:i4>
      </vt:variant>
    </vt:vector>
  </HeadingPairs>
  <TitlesOfParts>
    <vt:vector size="102" baseType="lpstr">
      <vt:lpstr>Arial Black</vt:lpstr>
      <vt:lpstr>Calibri</vt:lpstr>
      <vt:lpstr>Century Schoolbook</vt:lpstr>
      <vt:lpstr>Corbel</vt:lpstr>
      <vt:lpstr>Gulim</vt:lpstr>
      <vt:lpstr>ＭＳ Ｐゴシック</vt:lpstr>
      <vt:lpstr>Tahoma</vt:lpstr>
      <vt:lpstr>Times New Roman</vt:lpstr>
      <vt:lpstr>TimesNewRoman,Bold</vt:lpstr>
      <vt:lpstr>Tw Cen MT</vt:lpstr>
      <vt:lpstr>Wingdings</vt:lpstr>
      <vt:lpstr>Wingdings 2</vt:lpstr>
      <vt:lpstr>Arial</vt:lpstr>
      <vt:lpstr>Median</vt:lpstr>
      <vt:lpstr>PowerPoint Presentation</vt:lpstr>
      <vt:lpstr>What Internet Protocol ?</vt:lpstr>
      <vt:lpstr>Internet Protocol Characteristics</vt:lpstr>
      <vt:lpstr>What IP Addresses?</vt:lpstr>
      <vt:lpstr>Examples of devices that need IP addresses?</vt:lpstr>
      <vt:lpstr>Why IP Addresses?</vt:lpstr>
      <vt:lpstr>IP PDU Header</vt:lpstr>
      <vt:lpstr>IP Address Format: Dotted Decimal Notation</vt:lpstr>
      <vt:lpstr>IP Address Classes: The First Octet</vt:lpstr>
      <vt:lpstr>IP Address Classes: The First Octet</vt:lpstr>
      <vt:lpstr>IP Address Ranges</vt:lpstr>
      <vt:lpstr>Reserved Address</vt:lpstr>
      <vt:lpstr>Private IP Addresses (RFC-1918)</vt:lpstr>
      <vt:lpstr>Public IP Addresses</vt:lpstr>
      <vt:lpstr>Convert Decimal to Binary</vt:lpstr>
      <vt:lpstr>Convert Decimal to Binary</vt:lpstr>
      <vt:lpstr>Convert Decimal to Binary</vt:lpstr>
      <vt:lpstr>Convert Decimal to Binary</vt:lpstr>
      <vt:lpstr>Convert Decimal to Binary</vt:lpstr>
      <vt:lpstr>Convert Binary to Decimal</vt:lpstr>
      <vt:lpstr>Convert Binary to Decimal</vt:lpstr>
      <vt:lpstr>Convert Binary to Decimal</vt:lpstr>
      <vt:lpstr>Exercies</vt:lpstr>
      <vt:lpstr>Exercises: Convert these decimal numbers to binary:</vt:lpstr>
      <vt:lpstr>Exercises: Convert these binary numbers to decimal:</vt:lpstr>
      <vt:lpstr>Boolean Logical AND/OR operation</vt:lpstr>
      <vt:lpstr>What Subnet Mask?</vt:lpstr>
      <vt:lpstr>Why do we need subnet masks?</vt:lpstr>
      <vt:lpstr>  Default Subnet Mask</vt:lpstr>
      <vt:lpstr>IP Address → Subnet Mask → Network Address</vt:lpstr>
      <vt:lpstr>IP Address → Subnet Mask → Network Address</vt:lpstr>
      <vt:lpstr>IP Address → Subnet Mask → Network Address</vt:lpstr>
      <vt:lpstr>IP Address → Subnet Mask → Network Address</vt:lpstr>
      <vt:lpstr>Network Connection</vt:lpstr>
      <vt:lpstr>Ipconfig /all [/release] [/renew]</vt:lpstr>
      <vt:lpstr>Summary</vt:lpstr>
      <vt:lpstr>Exercises: IP Class Recognize</vt:lpstr>
      <vt:lpstr>Exercises 15 minutes: IP Class Recognize</vt:lpstr>
      <vt:lpstr>Exercise</vt:lpstr>
      <vt:lpstr>  Subnetworks</vt:lpstr>
      <vt:lpstr>Subnetting</vt:lpstr>
      <vt:lpstr>Subnetting (tt)</vt:lpstr>
      <vt:lpstr>Possible Subnets and Hosts for a Class C Network</vt:lpstr>
      <vt:lpstr>Possible Subnets and Hosts for a Class B Network</vt:lpstr>
      <vt:lpstr>Possible Subnets and Hosts for a Class A Network</vt:lpstr>
      <vt:lpstr>End System Subnet Mask Operation</vt:lpstr>
      <vt:lpstr>How Routers Use Subnet Masks</vt:lpstr>
      <vt:lpstr>Applying the Subnet Address Scheme</vt:lpstr>
      <vt:lpstr>Octet Values of a Subnet Mask</vt:lpstr>
      <vt:lpstr>  Default Subnet Mask</vt:lpstr>
      <vt:lpstr>Procedure for Implementing Subnets</vt:lpstr>
      <vt:lpstr>Eight Easy Steps for Determining Subnet Addresses</vt:lpstr>
      <vt:lpstr>Eight Easy Steps for Determining Subnet Addresses (Cont.)</vt:lpstr>
      <vt:lpstr>Example: Applying a Subnet Mask for a Class C Address</vt:lpstr>
      <vt:lpstr>Example: Applying a Subnet Mask for a Class B Address</vt:lpstr>
      <vt:lpstr>Example: Applying a Subnet Mask for a Class A Address</vt:lpstr>
      <vt:lpstr>Exercises: IP Subnetting</vt:lpstr>
      <vt:lpstr>Exercises: IP Subnetting</vt:lpstr>
      <vt:lpstr>Exercises  Question 1</vt:lpstr>
      <vt:lpstr>Exercises  Question 2</vt:lpstr>
      <vt:lpstr>Exercises  Question 3</vt:lpstr>
      <vt:lpstr>Exercises  Question 4</vt:lpstr>
      <vt:lpstr>Exercises  Question 5</vt:lpstr>
      <vt:lpstr>Exercises  Question 5</vt:lpstr>
      <vt:lpstr>Exercises  Question 6</vt:lpstr>
      <vt:lpstr>Exercises  Question 7</vt:lpstr>
      <vt:lpstr>Exercises  Question 8</vt:lpstr>
      <vt:lpstr>Exercises  Question 9</vt:lpstr>
      <vt:lpstr>Exercises  Question 10</vt:lpstr>
      <vt:lpstr>Exercises  Question 11</vt:lpstr>
      <vt:lpstr>Exercises  Question 12</vt:lpstr>
      <vt:lpstr>Exercises  Question 13</vt:lpstr>
      <vt:lpstr>Exercises  Question 14</vt:lpstr>
      <vt:lpstr>Exercises  Question 15</vt:lpstr>
      <vt:lpstr>PowerPoint Presentation</vt:lpstr>
      <vt:lpstr>Exercise: In the following questions, assume you can use zero and broadcast subnets</vt:lpstr>
      <vt:lpstr>Exercise: In the following questions, assume you can use zero and broadcast subnets</vt:lpstr>
      <vt:lpstr>Exercise: In the following questions, assume you can use zero and broadcast subnets</vt:lpstr>
      <vt:lpstr>Exercise</vt:lpstr>
      <vt:lpstr>Exercise</vt:lpstr>
      <vt:lpstr>Variable-length Subnet Mask</vt:lpstr>
      <vt:lpstr>Variable-length Subnet Mask</vt:lpstr>
      <vt:lpstr>Variable-length Subnet Mask</vt:lpstr>
      <vt:lpstr>PowerPoint Presentation</vt:lpstr>
      <vt:lpstr>Variable-length Subnet Mask</vt:lpstr>
      <vt:lpstr>Bài tập tại lớp</vt:lpstr>
      <vt:lpstr>Results</vt:lpstr>
      <vt:lpstr>Bài tập tại lớp (nộp để tính điểm)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 Addressing</dc:title>
  <dc:creator>thaithuynvt</dc:creator>
  <cp:lastModifiedBy>Nguyen Huu Trung</cp:lastModifiedBy>
  <cp:revision>179</cp:revision>
  <dcterms:created xsi:type="dcterms:W3CDTF">2014-07-14T09:55:58Z</dcterms:created>
  <dcterms:modified xsi:type="dcterms:W3CDTF">2015-10-20T08:50:56Z</dcterms:modified>
</cp:coreProperties>
</file>